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5.xml" ContentType="application/vnd.openxmlformats-officedocument.theme+xml"/>
  <Override PartName="/ppt/slideLayouts/slideLayout10.xml" ContentType="application/vnd.openxmlformats-officedocument.presentationml.slideLayout+xml"/>
  <Override PartName="/ppt/theme/theme6.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7.xml" ContentType="application/vnd.openxmlformats-officedocument.theme+xml"/>
  <Override PartName="/ppt/slideLayouts/slideLayout15.xml" ContentType="application/vnd.openxmlformats-officedocument.presentationml.slideLayout+xml"/>
  <Override PartName="/ppt/theme/theme8.xml" ContentType="application/vnd.openxmlformats-officedocument.theme+xml"/>
  <Override PartName="/ppt/slideLayouts/slideLayout16.xml" ContentType="application/vnd.openxmlformats-officedocument.presentationml.slideLayout+xml"/>
  <Override PartName="/ppt/theme/theme9.xml" ContentType="application/vnd.openxmlformats-officedocument.theme+xml"/>
  <Override PartName="/ppt/slideLayouts/slideLayout17.xml" ContentType="application/vnd.openxmlformats-officedocument.presentationml.slideLayout+xml"/>
  <Override PartName="/ppt/theme/theme10.xml" ContentType="application/vnd.openxmlformats-officedocument.theme+xml"/>
  <Override PartName="/ppt/slideLayouts/slideLayout18.xml" ContentType="application/vnd.openxmlformats-officedocument.presentationml.slideLayout+xml"/>
  <Override PartName="/ppt/theme/theme11.xml" ContentType="application/vnd.openxmlformats-officedocument.theme+xml"/>
  <Override PartName="/ppt/slideLayouts/slideLayout19.xml" ContentType="application/vnd.openxmlformats-officedocument.presentationml.slideLayout+xml"/>
  <Override PartName="/ppt/theme/theme1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1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1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1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1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1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5"/>
    <p:sldMasterId id="2147483666" r:id="rId6"/>
    <p:sldMasterId id="2147483668" r:id="rId7"/>
    <p:sldMasterId id="2147483670" r:id="rId8"/>
    <p:sldMasterId id="2147483651" r:id="rId9"/>
    <p:sldMasterId id="2147483658" r:id="rId10"/>
    <p:sldMasterId id="2147483660" r:id="rId11"/>
    <p:sldMasterId id="2147483662" r:id="rId12"/>
    <p:sldMasterId id="2147483654" r:id="rId13"/>
    <p:sldMasterId id="2147483656" r:id="rId14"/>
    <p:sldMasterId id="2147483672" r:id="rId15"/>
    <p:sldMasterId id="2147483674" r:id="rId16"/>
    <p:sldMasterId id="2147483683" r:id="rId17"/>
    <p:sldMasterId id="2147483695" r:id="rId18"/>
    <p:sldMasterId id="2147483719" r:id="rId19"/>
    <p:sldMasterId id="2147483738" r:id="rId20"/>
    <p:sldMasterId id="2147483750" r:id="rId21"/>
    <p:sldMasterId id="2147483774" r:id="rId22"/>
  </p:sldMasterIdLst>
  <p:notesMasterIdLst>
    <p:notesMasterId r:id="rId60"/>
  </p:notesMasterIdLst>
  <p:handoutMasterIdLst>
    <p:handoutMasterId r:id="rId61"/>
  </p:handoutMasterIdLst>
  <p:sldIdLst>
    <p:sldId id="379" r:id="rId23"/>
    <p:sldId id="383" r:id="rId24"/>
    <p:sldId id="385" r:id="rId25"/>
    <p:sldId id="303" r:id="rId26"/>
    <p:sldId id="366" r:id="rId27"/>
    <p:sldId id="377" r:id="rId28"/>
    <p:sldId id="357" r:id="rId29"/>
    <p:sldId id="305" r:id="rId30"/>
    <p:sldId id="367" r:id="rId31"/>
    <p:sldId id="378" r:id="rId32"/>
    <p:sldId id="359" r:id="rId33"/>
    <p:sldId id="342" r:id="rId34"/>
    <p:sldId id="339" r:id="rId35"/>
    <p:sldId id="370" r:id="rId36"/>
    <p:sldId id="343" r:id="rId37"/>
    <p:sldId id="384" r:id="rId38"/>
    <p:sldId id="309" r:id="rId39"/>
    <p:sldId id="371" r:id="rId40"/>
    <p:sldId id="311" r:id="rId41"/>
    <p:sldId id="312" r:id="rId42"/>
    <p:sldId id="313" r:id="rId43"/>
    <p:sldId id="314" r:id="rId44"/>
    <p:sldId id="315" r:id="rId45"/>
    <p:sldId id="375" r:id="rId46"/>
    <p:sldId id="317" r:id="rId47"/>
    <p:sldId id="348" r:id="rId48"/>
    <p:sldId id="372" r:id="rId49"/>
    <p:sldId id="373" r:id="rId50"/>
    <p:sldId id="354" r:id="rId51"/>
    <p:sldId id="355" r:id="rId52"/>
    <p:sldId id="353" r:id="rId53"/>
    <p:sldId id="352" r:id="rId54"/>
    <p:sldId id="351" r:id="rId55"/>
    <p:sldId id="362" r:id="rId56"/>
    <p:sldId id="376" r:id="rId57"/>
    <p:sldId id="386" r:id="rId58"/>
    <p:sldId id="356" r:id="rId59"/>
  </p:sldIdLst>
  <p:sldSz cx="9144000" cy="6858000" type="screen4x3"/>
  <p:notesSz cx="6934200" cy="9220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02">
          <p15:clr>
            <a:srgbClr val="A4A3A4"/>
          </p15:clr>
        </p15:guide>
        <p15:guide id="2" pos="28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clrMru>
    <a:srgbClr val="086553"/>
    <a:srgbClr val="15413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55" autoAdjust="0"/>
    <p:restoredTop sz="99042" autoAdjust="0"/>
  </p:normalViewPr>
  <p:slideViewPr>
    <p:cSldViewPr snapToGrid="0" snapToObjects="1">
      <p:cViewPr varScale="1">
        <p:scale>
          <a:sx n="78" d="100"/>
          <a:sy n="78" d="100"/>
        </p:scale>
        <p:origin x="1152" y="58"/>
      </p:cViewPr>
      <p:guideLst>
        <p:guide orient="horz" pos="602"/>
        <p:guide pos="288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4.xml"/><Relationship Id="rId21" Type="http://schemas.openxmlformats.org/officeDocument/2006/relationships/slideMaster" Target="slideMasters/slideMaster17.xml"/><Relationship Id="rId34" Type="http://schemas.openxmlformats.org/officeDocument/2006/relationships/slide" Target="slides/slide12.xml"/><Relationship Id="rId42" Type="http://schemas.openxmlformats.org/officeDocument/2006/relationships/slide" Target="slides/slide20.xml"/><Relationship Id="rId47" Type="http://schemas.openxmlformats.org/officeDocument/2006/relationships/slide" Target="slides/slide25.xml"/><Relationship Id="rId50" Type="http://schemas.openxmlformats.org/officeDocument/2006/relationships/slide" Target="slides/slide28.xml"/><Relationship Id="rId55" Type="http://schemas.openxmlformats.org/officeDocument/2006/relationships/slide" Target="slides/slide33.xml"/><Relationship Id="rId63" Type="http://schemas.openxmlformats.org/officeDocument/2006/relationships/viewProps" Target="viewProp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Master" Target="slideMasters/slideMaster12.xml"/><Relationship Id="rId29" Type="http://schemas.openxmlformats.org/officeDocument/2006/relationships/slide" Target="slides/slide7.xml"/><Relationship Id="rId11" Type="http://schemas.openxmlformats.org/officeDocument/2006/relationships/slideMaster" Target="slideMasters/slideMaster7.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slide" Target="slides/slide18.xml"/><Relationship Id="rId45" Type="http://schemas.openxmlformats.org/officeDocument/2006/relationships/slide" Target="slides/slide23.xml"/><Relationship Id="rId53" Type="http://schemas.openxmlformats.org/officeDocument/2006/relationships/slide" Target="slides/slide31.xml"/><Relationship Id="rId58" Type="http://schemas.openxmlformats.org/officeDocument/2006/relationships/slide" Target="slides/slide36.xml"/><Relationship Id="rId5" Type="http://schemas.openxmlformats.org/officeDocument/2006/relationships/slideMaster" Target="slideMasters/slideMaster1.xml"/><Relationship Id="rId61" Type="http://schemas.openxmlformats.org/officeDocument/2006/relationships/handoutMaster" Target="handoutMasters/handoutMaster1.xml"/><Relationship Id="rId19" Type="http://schemas.openxmlformats.org/officeDocument/2006/relationships/slideMaster" Target="slideMasters/slideMaster15.xml"/><Relationship Id="rId14" Type="http://schemas.openxmlformats.org/officeDocument/2006/relationships/slideMaster" Target="slideMasters/slideMaster10.xml"/><Relationship Id="rId22" Type="http://schemas.openxmlformats.org/officeDocument/2006/relationships/slideMaster" Target="slideMasters/slideMaster18.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slide" Target="slides/slide26.xml"/><Relationship Id="rId56" Type="http://schemas.openxmlformats.org/officeDocument/2006/relationships/slide" Target="slides/slide34.xml"/><Relationship Id="rId64" Type="http://schemas.openxmlformats.org/officeDocument/2006/relationships/theme" Target="theme/theme1.xml"/><Relationship Id="rId8" Type="http://schemas.openxmlformats.org/officeDocument/2006/relationships/slideMaster" Target="slideMasters/slideMaster4.xml"/><Relationship Id="rId51" Type="http://schemas.openxmlformats.org/officeDocument/2006/relationships/slide" Target="slides/slide29.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slide" Target="slides/slide37.xml"/><Relationship Id="rId20" Type="http://schemas.openxmlformats.org/officeDocument/2006/relationships/slideMaster" Target="slideMasters/slideMaster16.xml"/><Relationship Id="rId41" Type="http://schemas.openxmlformats.org/officeDocument/2006/relationships/slide" Target="slides/slide19.xml"/><Relationship Id="rId54" Type="http://schemas.openxmlformats.org/officeDocument/2006/relationships/slide" Target="slides/slide32.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Master" Target="slideMasters/slideMaster11.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slide" Target="slides/slide35.xml"/><Relationship Id="rId10" Type="http://schemas.openxmlformats.org/officeDocument/2006/relationships/slideMaster" Target="slideMasters/slideMaster6.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Master" Target="slideMasters/slideMaster5.xml"/><Relationship Id="rId13" Type="http://schemas.openxmlformats.org/officeDocument/2006/relationships/slideMaster" Target="slideMasters/slideMaster9.xml"/><Relationship Id="rId18" Type="http://schemas.openxmlformats.org/officeDocument/2006/relationships/slideMaster" Target="slideMasters/slideMaster14.xml"/><Relationship Id="rId39" Type="http://schemas.openxmlformats.org/officeDocument/2006/relationships/slide" Target="slides/slide1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010"/>
          </a:xfrm>
          <a:prstGeom prst="rect">
            <a:avLst/>
          </a:prstGeom>
        </p:spPr>
        <p:txBody>
          <a:bodyPr vert="horz" lIns="92309" tIns="46154" rIns="92309" bIns="46154" rtlCol="0"/>
          <a:lstStyle>
            <a:lvl1pPr algn="l">
              <a:defRPr sz="1200"/>
            </a:lvl1pPr>
          </a:lstStyle>
          <a:p>
            <a:endParaRPr lang="en-US"/>
          </a:p>
        </p:txBody>
      </p:sp>
      <p:sp>
        <p:nvSpPr>
          <p:cNvPr id="3" name="Date Placeholder 2"/>
          <p:cNvSpPr>
            <a:spLocks noGrp="1"/>
          </p:cNvSpPr>
          <p:nvPr>
            <p:ph type="dt" sz="quarter" idx="1"/>
          </p:nvPr>
        </p:nvSpPr>
        <p:spPr>
          <a:xfrm>
            <a:off x="3927775" y="0"/>
            <a:ext cx="3004820" cy="461010"/>
          </a:xfrm>
          <a:prstGeom prst="rect">
            <a:avLst/>
          </a:prstGeom>
        </p:spPr>
        <p:txBody>
          <a:bodyPr vert="horz" lIns="92309" tIns="46154" rIns="92309" bIns="46154" rtlCol="0"/>
          <a:lstStyle>
            <a:lvl1pPr algn="r">
              <a:defRPr sz="1200"/>
            </a:lvl1pPr>
          </a:lstStyle>
          <a:p>
            <a:fld id="{EFC766DC-FEAD-E74C-BB43-59F9DB6B9CA8}" type="datetimeFigureOut">
              <a:rPr lang="en-US" smtClean="0"/>
              <a:t>11/15/2018</a:t>
            </a:fld>
            <a:endParaRPr lang="en-US"/>
          </a:p>
        </p:txBody>
      </p:sp>
      <p:sp>
        <p:nvSpPr>
          <p:cNvPr id="4" name="Footer Placeholder 3"/>
          <p:cNvSpPr>
            <a:spLocks noGrp="1"/>
          </p:cNvSpPr>
          <p:nvPr>
            <p:ph type="ftr" sz="quarter" idx="2"/>
          </p:nvPr>
        </p:nvSpPr>
        <p:spPr>
          <a:xfrm>
            <a:off x="0" y="8757590"/>
            <a:ext cx="3004820" cy="461010"/>
          </a:xfrm>
          <a:prstGeom prst="rect">
            <a:avLst/>
          </a:prstGeom>
        </p:spPr>
        <p:txBody>
          <a:bodyPr vert="horz" lIns="92309" tIns="46154" rIns="92309" bIns="46154" rtlCol="0" anchor="b"/>
          <a:lstStyle>
            <a:lvl1pPr algn="l">
              <a:defRPr sz="1200"/>
            </a:lvl1pPr>
          </a:lstStyle>
          <a:p>
            <a:endParaRPr lang="en-US"/>
          </a:p>
        </p:txBody>
      </p:sp>
      <p:sp>
        <p:nvSpPr>
          <p:cNvPr id="5" name="Slide Number Placeholder 4"/>
          <p:cNvSpPr>
            <a:spLocks noGrp="1"/>
          </p:cNvSpPr>
          <p:nvPr>
            <p:ph type="sldNum" sz="quarter" idx="3"/>
          </p:nvPr>
        </p:nvSpPr>
        <p:spPr>
          <a:xfrm>
            <a:off x="3927775" y="8757590"/>
            <a:ext cx="3004820" cy="461010"/>
          </a:xfrm>
          <a:prstGeom prst="rect">
            <a:avLst/>
          </a:prstGeom>
        </p:spPr>
        <p:txBody>
          <a:bodyPr vert="horz" lIns="92309" tIns="46154" rIns="92309" bIns="46154" rtlCol="0" anchor="b"/>
          <a:lstStyle>
            <a:lvl1pPr algn="r">
              <a:defRPr sz="1200"/>
            </a:lvl1pPr>
          </a:lstStyle>
          <a:p>
            <a:fld id="{48D7B5AA-A55C-A341-A1F4-DE9D6ADB98FF}" type="slidenum">
              <a:rPr lang="en-US" smtClean="0"/>
              <a:t>‹#›</a:t>
            </a:fld>
            <a:endParaRPr lang="en-US"/>
          </a:p>
        </p:txBody>
      </p:sp>
    </p:spTree>
    <p:extLst>
      <p:ext uri="{BB962C8B-B14F-4D97-AF65-F5344CB8AC3E}">
        <p14:creationId xmlns:p14="http://schemas.microsoft.com/office/powerpoint/2010/main" val="20091055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010"/>
          </a:xfrm>
          <a:prstGeom prst="rect">
            <a:avLst/>
          </a:prstGeom>
        </p:spPr>
        <p:txBody>
          <a:bodyPr vert="horz" lIns="92309" tIns="46154" rIns="92309" bIns="46154" rtlCol="0"/>
          <a:lstStyle>
            <a:lvl1pPr algn="l">
              <a:defRPr sz="1200"/>
            </a:lvl1pPr>
          </a:lstStyle>
          <a:p>
            <a:endParaRPr lang="en-US"/>
          </a:p>
        </p:txBody>
      </p:sp>
      <p:sp>
        <p:nvSpPr>
          <p:cNvPr id="3" name="Date Placeholder 2"/>
          <p:cNvSpPr>
            <a:spLocks noGrp="1"/>
          </p:cNvSpPr>
          <p:nvPr>
            <p:ph type="dt" idx="1"/>
          </p:nvPr>
        </p:nvSpPr>
        <p:spPr>
          <a:xfrm>
            <a:off x="3927775" y="0"/>
            <a:ext cx="3004820" cy="461010"/>
          </a:xfrm>
          <a:prstGeom prst="rect">
            <a:avLst/>
          </a:prstGeom>
        </p:spPr>
        <p:txBody>
          <a:bodyPr vert="horz" lIns="92309" tIns="46154" rIns="92309" bIns="46154" rtlCol="0"/>
          <a:lstStyle>
            <a:lvl1pPr algn="r">
              <a:defRPr sz="1200"/>
            </a:lvl1pPr>
          </a:lstStyle>
          <a:p>
            <a:fld id="{79E1D4EC-987C-8B42-9E2C-375911FB1421}" type="datetimeFigureOut">
              <a:rPr lang="en-US" smtClean="0"/>
              <a:t>11/15/2018</a:t>
            </a:fld>
            <a:endParaRPr lang="en-US"/>
          </a:p>
        </p:txBody>
      </p:sp>
      <p:sp>
        <p:nvSpPr>
          <p:cNvPr id="4" name="Slide Image Placeholder 3"/>
          <p:cNvSpPr>
            <a:spLocks noGrp="1" noRot="1" noChangeAspect="1"/>
          </p:cNvSpPr>
          <p:nvPr>
            <p:ph type="sldImg" idx="2"/>
          </p:nvPr>
        </p:nvSpPr>
        <p:spPr>
          <a:xfrm>
            <a:off x="1162050" y="692150"/>
            <a:ext cx="4610100" cy="3457575"/>
          </a:xfrm>
          <a:prstGeom prst="rect">
            <a:avLst/>
          </a:prstGeom>
          <a:noFill/>
          <a:ln w="12700">
            <a:solidFill>
              <a:prstClr val="black"/>
            </a:solidFill>
          </a:ln>
        </p:spPr>
        <p:txBody>
          <a:bodyPr vert="horz" lIns="92309" tIns="46154" rIns="92309" bIns="46154" rtlCol="0" anchor="ctr"/>
          <a:lstStyle/>
          <a:p>
            <a:endParaRPr lang="en-US"/>
          </a:p>
        </p:txBody>
      </p:sp>
      <p:sp>
        <p:nvSpPr>
          <p:cNvPr id="5" name="Notes Placeholder 4"/>
          <p:cNvSpPr>
            <a:spLocks noGrp="1"/>
          </p:cNvSpPr>
          <p:nvPr>
            <p:ph type="body" sz="quarter" idx="3"/>
          </p:nvPr>
        </p:nvSpPr>
        <p:spPr>
          <a:xfrm>
            <a:off x="693420" y="4379595"/>
            <a:ext cx="5547360" cy="4149090"/>
          </a:xfrm>
          <a:prstGeom prst="rect">
            <a:avLst/>
          </a:prstGeom>
        </p:spPr>
        <p:txBody>
          <a:bodyPr vert="horz" lIns="92309" tIns="46154" rIns="92309" bIns="4615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57590"/>
            <a:ext cx="3004820" cy="461010"/>
          </a:xfrm>
          <a:prstGeom prst="rect">
            <a:avLst/>
          </a:prstGeom>
        </p:spPr>
        <p:txBody>
          <a:bodyPr vert="horz" lIns="92309" tIns="46154" rIns="92309" bIns="46154" rtlCol="0" anchor="b"/>
          <a:lstStyle>
            <a:lvl1pPr algn="l">
              <a:defRPr sz="1200"/>
            </a:lvl1pPr>
          </a:lstStyle>
          <a:p>
            <a:endParaRPr lang="en-US"/>
          </a:p>
        </p:txBody>
      </p:sp>
      <p:sp>
        <p:nvSpPr>
          <p:cNvPr id="7" name="Slide Number Placeholder 6"/>
          <p:cNvSpPr>
            <a:spLocks noGrp="1"/>
          </p:cNvSpPr>
          <p:nvPr>
            <p:ph type="sldNum" sz="quarter" idx="5"/>
          </p:nvPr>
        </p:nvSpPr>
        <p:spPr>
          <a:xfrm>
            <a:off x="3927775" y="8757590"/>
            <a:ext cx="3004820" cy="461010"/>
          </a:xfrm>
          <a:prstGeom prst="rect">
            <a:avLst/>
          </a:prstGeom>
        </p:spPr>
        <p:txBody>
          <a:bodyPr vert="horz" lIns="92309" tIns="46154" rIns="92309" bIns="46154" rtlCol="0" anchor="b"/>
          <a:lstStyle>
            <a:lvl1pPr algn="r">
              <a:defRPr sz="1200"/>
            </a:lvl1pPr>
          </a:lstStyle>
          <a:p>
            <a:fld id="{CFFD8107-F089-0E49-831A-D7E8FF3A1CD3}" type="slidenum">
              <a:rPr lang="en-US" smtClean="0"/>
              <a:t>‹#›</a:t>
            </a:fld>
            <a:endParaRPr lang="en-US"/>
          </a:p>
        </p:txBody>
      </p:sp>
    </p:spTree>
    <p:extLst>
      <p:ext uri="{BB962C8B-B14F-4D97-AF65-F5344CB8AC3E}">
        <p14:creationId xmlns:p14="http://schemas.microsoft.com/office/powerpoint/2010/main" val="314421675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955675" y="769938"/>
            <a:ext cx="5019675" cy="3765550"/>
          </a:xfrm>
          <a:solidFill>
            <a:srgbClr val="FFFFFF"/>
          </a:solidFill>
          <a:ln/>
        </p:spPr>
      </p:sp>
      <p:sp>
        <p:nvSpPr>
          <p:cNvPr id="18435" name="Rectangle 3"/>
          <p:cNvSpPr>
            <a:spLocks noGrp="1" noChangeArrowheads="1"/>
          </p:cNvSpPr>
          <p:nvPr>
            <p:ph type="body" idx="1"/>
          </p:nvPr>
        </p:nvSpPr>
        <p:spPr>
          <a:xfrm>
            <a:off x="924560" y="4763770"/>
            <a:ext cx="5086686" cy="4534866"/>
          </a:xfrm>
          <a:solidFill>
            <a:srgbClr val="FFFFFF"/>
          </a:solidFill>
          <a:ln>
            <a:solidFill>
              <a:srgbClr val="000000"/>
            </a:solidFill>
          </a:ln>
        </p:spPr>
        <p:txBody>
          <a:bodyPr lIns="92251" tIns="46125" rIns="92251" bIns="46125"/>
          <a:lstStyle/>
          <a:p>
            <a:r>
              <a:rPr lang="de-CH" smtClean="0">
                <a:latin typeface="Times New Roman" panose="02020603050405020304" pitchFamily="18" charset="0"/>
              </a:rPr>
              <a:t>Golden Rice and Beyond – challenges of a humanitarian GMO project.</a:t>
            </a:r>
          </a:p>
        </p:txBody>
      </p:sp>
    </p:spTree>
    <p:extLst>
      <p:ext uri="{BB962C8B-B14F-4D97-AF65-F5344CB8AC3E}">
        <p14:creationId xmlns:p14="http://schemas.microsoft.com/office/powerpoint/2010/main" val="1331964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955675" y="769938"/>
            <a:ext cx="5019675" cy="3765550"/>
          </a:xfrm>
          <a:solidFill>
            <a:srgbClr val="FFFFFF"/>
          </a:solidFill>
          <a:ln/>
        </p:spPr>
      </p:sp>
      <p:sp>
        <p:nvSpPr>
          <p:cNvPr id="18435" name="Rectangle 3"/>
          <p:cNvSpPr>
            <a:spLocks noGrp="1" noChangeArrowheads="1"/>
          </p:cNvSpPr>
          <p:nvPr>
            <p:ph type="body" idx="1"/>
          </p:nvPr>
        </p:nvSpPr>
        <p:spPr>
          <a:xfrm>
            <a:off x="924560" y="4763770"/>
            <a:ext cx="5086686" cy="4534866"/>
          </a:xfrm>
          <a:solidFill>
            <a:srgbClr val="FFFFFF"/>
          </a:solidFill>
          <a:ln>
            <a:solidFill>
              <a:srgbClr val="000000"/>
            </a:solidFill>
          </a:ln>
        </p:spPr>
        <p:txBody>
          <a:bodyPr lIns="92251" tIns="46125" rIns="92251" bIns="46125"/>
          <a:lstStyle/>
          <a:p>
            <a:r>
              <a:rPr lang="de-CH" smtClean="0">
                <a:latin typeface="Times New Roman" panose="02020603050405020304" pitchFamily="18" charset="0"/>
              </a:rPr>
              <a:t>Golden Rice and Beyond – challenges of a humanitarian GMO project.</a:t>
            </a:r>
          </a:p>
        </p:txBody>
      </p:sp>
    </p:spTree>
    <p:extLst>
      <p:ext uri="{BB962C8B-B14F-4D97-AF65-F5344CB8AC3E}">
        <p14:creationId xmlns:p14="http://schemas.microsoft.com/office/powerpoint/2010/main" val="1515189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Intro_Slide_Building">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smtClean="0"/>
              <a:t>Click to edit Master title style</a:t>
            </a:r>
            <a:endParaRPr lang="en-US"/>
          </a:p>
        </p:txBody>
      </p:sp>
      <p:sp>
        <p:nvSpPr>
          <p:cNvPr id="3" name="Subtitle 2"/>
          <p:cNvSpPr>
            <a:spLocks noGrp="1"/>
          </p:cNvSpPr>
          <p:nvPr>
            <p:ph type="subTitle" idx="1"/>
          </p:nvPr>
        </p:nvSpPr>
        <p:spPr>
          <a:xfrm>
            <a:off x="5714999" y="5257800"/>
            <a:ext cx="3200400" cy="1375229"/>
          </a:xfrm>
          <a:prstGeom prst="rect">
            <a:avLst/>
          </a:prstGeom>
        </p:spPr>
        <p:txBody>
          <a:bodyPr/>
          <a:lstStyle>
            <a:lvl1pPr marL="0" indent="0" algn="l">
              <a:buNone/>
              <a:defRPr sz="2600" b="1" i="0">
                <a:solidFill>
                  <a:srgbClr val="FFFFFF"/>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cxnSp>
        <p:nvCxnSpPr>
          <p:cNvPr id="8" name="Straight Connector 7"/>
          <p:cNvCxnSpPr/>
          <p:nvPr userDrawn="1"/>
        </p:nvCxnSpPr>
        <p:spPr>
          <a:xfrm flipH="1">
            <a:off x="5605272" y="5148072"/>
            <a:ext cx="3657600"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97665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smtClean="0"/>
              <a:t>Click to edit Master title style</a:t>
            </a:r>
            <a:endParaRPr lang="en-US"/>
          </a:p>
        </p:txBody>
      </p:sp>
      <p:sp>
        <p:nvSpPr>
          <p:cNvPr id="5" name="Content Placeholder 2"/>
          <p:cNvSpPr>
            <a:spLocks noGrp="1"/>
          </p:cNvSpPr>
          <p:nvPr>
            <p:ph idx="10"/>
          </p:nvPr>
        </p:nvSpPr>
        <p:spPr>
          <a:xfrm>
            <a:off x="228600" y="1371601"/>
            <a:ext cx="8458200" cy="4189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3270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smtClean="0"/>
              <a:t>Click to edit Master title style</a:t>
            </a:r>
            <a:endParaRPr lang="en-US"/>
          </a:p>
        </p:txBody>
      </p:sp>
      <p:sp>
        <p:nvSpPr>
          <p:cNvPr id="5" name="Content Placeholder 2"/>
          <p:cNvSpPr>
            <a:spLocks noGrp="1"/>
          </p:cNvSpPr>
          <p:nvPr>
            <p:ph idx="10"/>
          </p:nvPr>
        </p:nvSpPr>
        <p:spPr>
          <a:xfrm>
            <a:off x="228600" y="1371601"/>
            <a:ext cx="5177971" cy="4189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769923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w/Body Text w/Tint">
    <p:spTree>
      <p:nvGrpSpPr>
        <p:cNvPr id="1" name=""/>
        <p:cNvGrpSpPr/>
        <p:nvPr/>
      </p:nvGrpSpPr>
      <p:grpSpPr>
        <a:xfrm>
          <a:off x="0" y="0"/>
          <a:ext cx="0" cy="0"/>
          <a:chOff x="0" y="0"/>
          <a:chExt cx="0" cy="0"/>
        </a:xfrm>
      </p:grpSpPr>
      <p:sp>
        <p:nvSpPr>
          <p:cNvPr id="2" name="Title 1"/>
          <p:cNvSpPr>
            <a:spLocks noGrp="1"/>
          </p:cNvSpPr>
          <p:nvPr>
            <p:ph type="ctrTitle"/>
          </p:nvPr>
        </p:nvSpPr>
        <p:spPr>
          <a:xfrm>
            <a:off x="177800" y="228600"/>
            <a:ext cx="7315200" cy="576072"/>
          </a:xfrm>
        </p:spPr>
        <p:txBody>
          <a:bodyPr/>
          <a:lstStyle/>
          <a:p>
            <a:r>
              <a:rPr lang="en-US" dirty="0" smtClean="0"/>
              <a:t>Click to edit Master title style</a:t>
            </a:r>
            <a:endParaRPr lang="en-US" dirty="0"/>
          </a:p>
        </p:txBody>
      </p:sp>
      <p:sp>
        <p:nvSpPr>
          <p:cNvPr id="5" name="Content Placeholder 2"/>
          <p:cNvSpPr>
            <a:spLocks noGrp="1"/>
          </p:cNvSpPr>
          <p:nvPr>
            <p:ph idx="10"/>
          </p:nvPr>
        </p:nvSpPr>
        <p:spPr>
          <a:xfrm>
            <a:off x="228600" y="1371601"/>
            <a:ext cx="8458200" cy="4189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37557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w/Ti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462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smtClean="0"/>
              <a:t>Click to edit Master title style</a:t>
            </a:r>
            <a:endParaRPr lang="en-US"/>
          </a:p>
        </p:txBody>
      </p:sp>
      <p:sp>
        <p:nvSpPr>
          <p:cNvPr id="5" name="Content Placeholder 2"/>
          <p:cNvSpPr>
            <a:spLocks noGrp="1"/>
          </p:cNvSpPr>
          <p:nvPr>
            <p:ph idx="10"/>
          </p:nvPr>
        </p:nvSpPr>
        <p:spPr>
          <a:xfrm>
            <a:off x="228600" y="1371601"/>
            <a:ext cx="5177971" cy="4189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769923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smtClean="0"/>
              <a:t>Click to edit Master title style</a:t>
            </a:r>
            <a:endParaRPr lang="en-US"/>
          </a:p>
        </p:txBody>
      </p:sp>
      <p:sp>
        <p:nvSpPr>
          <p:cNvPr id="5" name="Content Placeholder 2"/>
          <p:cNvSpPr>
            <a:spLocks noGrp="1"/>
          </p:cNvSpPr>
          <p:nvPr>
            <p:ph idx="10"/>
          </p:nvPr>
        </p:nvSpPr>
        <p:spPr>
          <a:xfrm>
            <a:off x="228600" y="1371601"/>
            <a:ext cx="5196114" cy="4189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4959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2349" y="199571"/>
            <a:ext cx="7772400" cy="616858"/>
          </a:xfrm>
        </p:spPr>
        <p:txBody>
          <a:bodyPr>
            <a:noAutofit/>
          </a:bodyPr>
          <a:lstStyle>
            <a:lvl1pPr algn="l">
              <a:defRPr sz="3600" b="1" i="0">
                <a:solidFill>
                  <a:schemeClr val="bg1"/>
                </a:solidFill>
                <a:effectLst>
                  <a:outerShdw blurRad="50800" dist="38100" dir="2700000" algn="tl" rotWithShape="0">
                    <a:prstClr val="black">
                      <a:alpha val="40000"/>
                    </a:prstClr>
                  </a:outerShdw>
                </a:effectLst>
                <a:latin typeface="Helvetica"/>
                <a:cs typeface="Helvetica"/>
              </a:defRPr>
            </a:lvl1pPr>
          </a:lstStyle>
          <a:p>
            <a:r>
              <a:rPr lang="en-US" dirty="0" smtClean="0"/>
              <a:t>Click to edit Master title style</a:t>
            </a:r>
            <a:endParaRPr lang="en-US" dirty="0"/>
          </a:p>
        </p:txBody>
      </p:sp>
      <p:sp>
        <p:nvSpPr>
          <p:cNvPr id="4" name="Content Placeholder 2"/>
          <p:cNvSpPr>
            <a:spLocks noGrp="1"/>
          </p:cNvSpPr>
          <p:nvPr>
            <p:ph idx="10"/>
          </p:nvPr>
        </p:nvSpPr>
        <p:spPr>
          <a:xfrm>
            <a:off x="228600" y="2743200"/>
            <a:ext cx="61722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265032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smtClean="0"/>
              <a:t>Click to edit Master title style</a:t>
            </a:r>
            <a:endParaRPr lang="en-US"/>
          </a:p>
        </p:txBody>
      </p:sp>
      <p:sp>
        <p:nvSpPr>
          <p:cNvPr id="5" name="Content Placeholder 2"/>
          <p:cNvSpPr>
            <a:spLocks noGrp="1"/>
          </p:cNvSpPr>
          <p:nvPr>
            <p:ph idx="10"/>
          </p:nvPr>
        </p:nvSpPr>
        <p:spPr>
          <a:xfrm>
            <a:off x="228600" y="1371601"/>
            <a:ext cx="8458200" cy="4189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276044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smtClean="0"/>
              <a:t>Click to edit Master title style</a:t>
            </a:r>
            <a:endParaRPr lang="en-US"/>
          </a:p>
        </p:txBody>
      </p:sp>
      <p:sp>
        <p:nvSpPr>
          <p:cNvPr id="8" name="Content Placeholder 2"/>
          <p:cNvSpPr>
            <a:spLocks noGrp="1"/>
          </p:cNvSpPr>
          <p:nvPr>
            <p:ph idx="10"/>
          </p:nvPr>
        </p:nvSpPr>
        <p:spPr>
          <a:xfrm>
            <a:off x="228600" y="1371601"/>
            <a:ext cx="8458200" cy="4189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023959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29594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_Slide_HF_Ic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smtClean="0"/>
              <a:t>Click to edit Master title style</a:t>
            </a:r>
            <a:endParaRPr lang="en-US"/>
          </a:p>
        </p:txBody>
      </p:sp>
    </p:spTree>
    <p:extLst>
      <p:ext uri="{BB962C8B-B14F-4D97-AF65-F5344CB8AC3E}">
        <p14:creationId xmlns:p14="http://schemas.microsoft.com/office/powerpoint/2010/main" val="13798548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2650473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1403201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5870190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284245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11/15/2018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0299664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11/15/2018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29702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11/15/2018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2068804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791005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6804003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661975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_Slide_NEBNext">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smtClean="0"/>
              <a:t>Click to edit Master title style</a:t>
            </a:r>
            <a:endParaRPr lang="en-US"/>
          </a:p>
        </p:txBody>
      </p:sp>
      <p:sp>
        <p:nvSpPr>
          <p:cNvPr id="7" name="Subtitle 2"/>
          <p:cNvSpPr>
            <a:spLocks noGrp="1"/>
          </p:cNvSpPr>
          <p:nvPr>
            <p:ph type="subTitle" idx="1"/>
          </p:nvPr>
        </p:nvSpPr>
        <p:spPr>
          <a:xfrm>
            <a:off x="5714999" y="5257800"/>
            <a:ext cx="3200400" cy="1375229"/>
          </a:xfrm>
          <a:prstGeom prst="rect">
            <a:avLst/>
          </a:prstGeom>
        </p:spPr>
        <p:txBody>
          <a:bodyPr/>
          <a:lstStyle>
            <a:lvl1pPr marL="0" indent="0" algn="l">
              <a:buNone/>
              <a:defRPr sz="2600" b="1" i="0">
                <a:solidFill>
                  <a:schemeClr val="tx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cxnSp>
        <p:nvCxnSpPr>
          <p:cNvPr id="8" name="Straight Connector 7"/>
          <p:cNvCxnSpPr/>
          <p:nvPr userDrawn="1"/>
        </p:nvCxnSpPr>
        <p:spPr>
          <a:xfrm flipH="1">
            <a:off x="5605272" y="5148072"/>
            <a:ext cx="3657600"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103856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4483278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3149800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693089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5880001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8878690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11/15/2018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3267556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11/15/2018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83988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11/15/2018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0906220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0528720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046341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_Slide_Petri">
    <p:spTree>
      <p:nvGrpSpPr>
        <p:cNvPr id="1" name=""/>
        <p:cNvGrpSpPr/>
        <p:nvPr/>
      </p:nvGrpSpPr>
      <p:grpSpPr>
        <a:xfrm>
          <a:off x="0" y="0"/>
          <a:ext cx="0" cy="0"/>
          <a:chOff x="0" y="0"/>
          <a:chExt cx="0" cy="0"/>
        </a:xfrm>
      </p:grpSpPr>
      <p:sp>
        <p:nvSpPr>
          <p:cNvPr id="8" name="Subtitle 2"/>
          <p:cNvSpPr>
            <a:spLocks noGrp="1"/>
          </p:cNvSpPr>
          <p:nvPr>
            <p:ph type="subTitle" idx="1"/>
          </p:nvPr>
        </p:nvSpPr>
        <p:spPr>
          <a:xfrm>
            <a:off x="5714999" y="5257800"/>
            <a:ext cx="3200400" cy="1375229"/>
          </a:xfrm>
          <a:prstGeom prst="rect">
            <a:avLst/>
          </a:prstGeom>
        </p:spPr>
        <p:txBody>
          <a:bodyPr/>
          <a:lstStyle>
            <a:lvl1pPr marL="0" indent="0" algn="l">
              <a:buNone/>
              <a:defRPr sz="2600" b="1" i="0">
                <a:solidFill>
                  <a:schemeClr val="tx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cxnSp>
        <p:nvCxnSpPr>
          <p:cNvPr id="9" name="Straight Connector 8"/>
          <p:cNvCxnSpPr/>
          <p:nvPr userDrawn="1"/>
        </p:nvCxnSpPr>
        <p:spPr>
          <a:xfrm flipH="1">
            <a:off x="5605272" y="5148072"/>
            <a:ext cx="3657600"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Title Placeholder 10"/>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sz="3600" b="1" i="0" dirty="0" smtClean="0">
                <a:solidFill>
                  <a:srgbClr val="FFFFFF"/>
                </a:solidFill>
                <a:effectLst>
                  <a:outerShdw blurRad="50800" dist="38100" dir="2700000" algn="tl" rotWithShape="0">
                    <a:prstClr val="black">
                      <a:alpha val="40000"/>
                    </a:prstClr>
                  </a:outerShdw>
                </a:effectLst>
                <a:latin typeface="Helvetica"/>
                <a:cs typeface="Helvetica"/>
              </a:rPr>
              <a:t>Click to edit Master title style</a:t>
            </a:r>
            <a:endParaRPr lang="en-US" sz="3600" b="1" i="0" dirty="0">
              <a:solidFill>
                <a:srgbClr val="FFFFFF"/>
              </a:solidFill>
              <a:effectLst>
                <a:outerShdw blurRad="50800" dist="38100" dir="2700000" algn="tl" rotWithShape="0">
                  <a:prstClr val="black">
                    <a:alpha val="40000"/>
                  </a:prstClr>
                </a:outerShdw>
              </a:effectLst>
              <a:latin typeface="Helvetica"/>
              <a:cs typeface="Helvetica"/>
            </a:endParaRPr>
          </a:p>
        </p:txBody>
      </p:sp>
    </p:spTree>
    <p:extLst>
      <p:ext uri="{BB962C8B-B14F-4D97-AF65-F5344CB8AC3E}">
        <p14:creationId xmlns:p14="http://schemas.microsoft.com/office/powerpoint/2010/main" val="39985474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716304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8762073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w/Body Text w/Tint">
    <p:spTree>
      <p:nvGrpSpPr>
        <p:cNvPr id="1" name=""/>
        <p:cNvGrpSpPr/>
        <p:nvPr/>
      </p:nvGrpSpPr>
      <p:grpSpPr>
        <a:xfrm>
          <a:off x="0" y="0"/>
          <a:ext cx="0" cy="0"/>
          <a:chOff x="0" y="0"/>
          <a:chExt cx="0" cy="0"/>
        </a:xfrm>
      </p:grpSpPr>
      <p:sp>
        <p:nvSpPr>
          <p:cNvPr id="2" name="Title 1"/>
          <p:cNvSpPr>
            <a:spLocks noGrp="1"/>
          </p:cNvSpPr>
          <p:nvPr>
            <p:ph type="ctrTitle"/>
          </p:nvPr>
        </p:nvSpPr>
        <p:spPr>
          <a:xfrm>
            <a:off x="195942" y="228600"/>
            <a:ext cx="7315200" cy="576072"/>
          </a:xfrm>
        </p:spPr>
        <p:txBody>
          <a:bodyPr/>
          <a:lstStyle/>
          <a:p>
            <a:r>
              <a:rPr lang="en-US" dirty="0" smtClean="0"/>
              <a:t>Click to edit Master title style</a:t>
            </a:r>
            <a:endParaRPr lang="en-US" dirty="0"/>
          </a:p>
        </p:txBody>
      </p:sp>
      <p:sp>
        <p:nvSpPr>
          <p:cNvPr id="7" name="Content Placeholder 2"/>
          <p:cNvSpPr>
            <a:spLocks noGrp="1"/>
          </p:cNvSpPr>
          <p:nvPr>
            <p:ph idx="10"/>
          </p:nvPr>
        </p:nvSpPr>
        <p:spPr>
          <a:xfrm>
            <a:off x="228600" y="1371601"/>
            <a:ext cx="8458200" cy="4189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573228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smtClean="0"/>
              <a:t>Click to edit Master title style</a:t>
            </a:r>
            <a:endParaRPr lang="en-US"/>
          </a:p>
        </p:txBody>
      </p:sp>
      <p:sp>
        <p:nvSpPr>
          <p:cNvPr id="5" name="Content Placeholder 2"/>
          <p:cNvSpPr>
            <a:spLocks noGrp="1"/>
          </p:cNvSpPr>
          <p:nvPr>
            <p:ph idx="10"/>
          </p:nvPr>
        </p:nvSpPr>
        <p:spPr>
          <a:xfrm>
            <a:off x="228601" y="1371601"/>
            <a:ext cx="5177971" cy="4189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379791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18288"/>
            <a:ext cx="2895600" cy="329184"/>
          </a:xfrm>
          <a:prstGeom prst="rect">
            <a:avLst/>
          </a:prstGeom>
        </p:spPr>
        <p:txBody>
          <a:bodyPr/>
          <a:lstStyle/>
          <a:p>
            <a:pPr defTabSz="342900"/>
            <a:fld id="{6396A3A3-94A6-4E5B-AF39-173ACA3E61CC}" type="datetime2">
              <a:rPr lang="en-US" sz="1350" smtClean="0">
                <a:solidFill>
                  <a:srgbClr val="3B3D3C"/>
                </a:solidFill>
              </a:rPr>
              <a:pPr defTabSz="342900"/>
              <a:t>Thursday, November 15, 2018</a:t>
            </a:fld>
            <a:endParaRPr lang="en-US" sz="1350">
              <a:solidFill>
                <a:srgbClr val="3B3D3C"/>
              </a:solidFill>
            </a:endParaRPr>
          </a:p>
        </p:txBody>
      </p:sp>
      <p:sp>
        <p:nvSpPr>
          <p:cNvPr id="5" name="Footer Placeholder 4"/>
          <p:cNvSpPr>
            <a:spLocks noGrp="1"/>
          </p:cNvSpPr>
          <p:nvPr>
            <p:ph type="ftr" sz="quarter" idx="11"/>
          </p:nvPr>
        </p:nvSpPr>
        <p:spPr>
          <a:xfrm>
            <a:off x="3429000" y="18288"/>
            <a:ext cx="4114800" cy="329184"/>
          </a:xfrm>
          <a:prstGeom prst="rect">
            <a:avLst/>
          </a:prstGeom>
        </p:spPr>
        <p:txBody>
          <a:bodyPr/>
          <a:lstStyle/>
          <a:p>
            <a:pPr algn="r" defTabSz="342900"/>
            <a:endParaRPr lang="en-US" sz="1350" dirty="0">
              <a:solidFill>
                <a:srgbClr val="3B3D3C"/>
              </a:solidFill>
            </a:endParaRPr>
          </a:p>
        </p:txBody>
      </p:sp>
      <p:sp>
        <p:nvSpPr>
          <p:cNvPr id="6" name="Slide Number Placeholder 5"/>
          <p:cNvSpPr>
            <a:spLocks noGrp="1"/>
          </p:cNvSpPr>
          <p:nvPr>
            <p:ph type="sldNum" sz="quarter" idx="12"/>
          </p:nvPr>
        </p:nvSpPr>
        <p:spPr>
          <a:xfrm>
            <a:off x="7620000" y="18288"/>
            <a:ext cx="1066800" cy="329184"/>
          </a:xfrm>
          <a:prstGeom prst="rect">
            <a:avLst/>
          </a:prstGeom>
        </p:spPr>
        <p:txBody>
          <a:bodyPr/>
          <a:lstStyle/>
          <a:p>
            <a:pPr defTabSz="342900"/>
            <a:fld id="{0CFEC368-1D7A-4F81-ABF6-AE0E36BAF64C}" type="slidenum">
              <a:rPr lang="en-US" sz="1350" smtClean="0">
                <a:solidFill>
                  <a:srgbClr val="3B3D3C"/>
                </a:solidFill>
              </a:rPr>
              <a:pPr defTabSz="342900"/>
              <a:t>‹#›</a:t>
            </a:fld>
            <a:endParaRPr lang="en-US" sz="1350">
              <a:solidFill>
                <a:srgbClr val="3B3D3C"/>
              </a:solidFill>
            </a:endParaRPr>
          </a:p>
        </p:txBody>
      </p:sp>
    </p:spTree>
    <p:extLst>
      <p:ext uri="{BB962C8B-B14F-4D97-AF65-F5344CB8AC3E}">
        <p14:creationId xmlns:p14="http://schemas.microsoft.com/office/powerpoint/2010/main" val="11806657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3"/>
            <a:ext cx="2057400" cy="365125"/>
          </a:xfrm>
          <a:prstGeom prst="rect">
            <a:avLst/>
          </a:prstGeom>
        </p:spPr>
        <p:txBody>
          <a:bodyPr/>
          <a:lstStyle/>
          <a:p>
            <a:pPr defTabSz="342900"/>
            <a:fld id="{34A709B5-40F8-467B-9E1E-3B3A1CAF1280}" type="datetimeFigureOut">
              <a:rPr lang="en-US" sz="1350" smtClean="0">
                <a:solidFill>
                  <a:srgbClr val="3B3D3C"/>
                </a:solidFill>
              </a:rPr>
              <a:pPr defTabSz="342900"/>
              <a:t>11/15/2018</a:t>
            </a:fld>
            <a:endParaRPr lang="en-US" sz="1350">
              <a:solidFill>
                <a:srgbClr val="3B3D3C"/>
              </a:solidFill>
            </a:endParaRPr>
          </a:p>
        </p:txBody>
      </p:sp>
      <p:sp>
        <p:nvSpPr>
          <p:cNvPr id="3" name="Footer Placeholder 2"/>
          <p:cNvSpPr>
            <a:spLocks noGrp="1"/>
          </p:cNvSpPr>
          <p:nvPr>
            <p:ph type="ftr" sz="quarter" idx="11"/>
          </p:nvPr>
        </p:nvSpPr>
        <p:spPr>
          <a:xfrm>
            <a:off x="3028950" y="6356353"/>
            <a:ext cx="3086100" cy="365125"/>
          </a:xfrm>
          <a:prstGeom prst="rect">
            <a:avLst/>
          </a:prstGeom>
        </p:spPr>
        <p:txBody>
          <a:bodyPr/>
          <a:lstStyle/>
          <a:p>
            <a:pPr defTabSz="342900"/>
            <a:endParaRPr lang="en-US" sz="1350">
              <a:solidFill>
                <a:srgbClr val="3B3D3C"/>
              </a:solidFill>
            </a:endParaRPr>
          </a:p>
        </p:txBody>
      </p:sp>
      <p:sp>
        <p:nvSpPr>
          <p:cNvPr id="4" name="Slide Number Placeholder 3"/>
          <p:cNvSpPr>
            <a:spLocks noGrp="1"/>
          </p:cNvSpPr>
          <p:nvPr>
            <p:ph type="sldNum" sz="quarter" idx="12"/>
          </p:nvPr>
        </p:nvSpPr>
        <p:spPr>
          <a:xfrm>
            <a:off x="6457950" y="6356353"/>
            <a:ext cx="2057400" cy="365125"/>
          </a:xfrm>
          <a:prstGeom prst="rect">
            <a:avLst/>
          </a:prstGeom>
        </p:spPr>
        <p:txBody>
          <a:bodyPr/>
          <a:lstStyle/>
          <a:p>
            <a:pPr defTabSz="342900"/>
            <a:fld id="{2AB52559-159E-4F16-8534-1A07F104C814}" type="slidenum">
              <a:rPr lang="en-US" sz="1350" smtClean="0">
                <a:solidFill>
                  <a:srgbClr val="3B3D3C"/>
                </a:solidFill>
              </a:rPr>
              <a:pPr defTabSz="342900"/>
              <a:t>‹#›</a:t>
            </a:fld>
            <a:endParaRPr lang="en-US" sz="1350">
              <a:solidFill>
                <a:srgbClr val="3B3D3C"/>
              </a:solidFill>
            </a:endParaRPr>
          </a:p>
        </p:txBody>
      </p:sp>
    </p:spTree>
    <p:extLst>
      <p:ext uri="{BB962C8B-B14F-4D97-AF65-F5344CB8AC3E}">
        <p14:creationId xmlns:p14="http://schemas.microsoft.com/office/powerpoint/2010/main" val="14799585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defTabSz="342900">
              <a:defRPr/>
            </a:pPr>
            <a:endParaRPr lang="en-US" sz="135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defTabSz="342900">
              <a:defRPr/>
            </a:pPr>
            <a:endParaRPr lang="en-US" sz="135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defTabSz="342900">
              <a:defRPr/>
            </a:pPr>
            <a:fld id="{963E3A48-1DE2-45AF-89AB-9C521FFB5925}" type="slidenum">
              <a:rPr lang="en-US" sz="1350" smtClean="0">
                <a:solidFill>
                  <a:srgbClr val="000000"/>
                </a:solidFill>
              </a:rPr>
              <a:pPr defTabSz="342900">
                <a:defRPr/>
              </a:pPr>
              <a:t>‹#›</a:t>
            </a:fld>
            <a:endParaRPr lang="en-US" sz="1350">
              <a:solidFill>
                <a:srgbClr val="000000"/>
              </a:solidFill>
            </a:endParaRPr>
          </a:p>
        </p:txBody>
      </p:sp>
    </p:spTree>
    <p:extLst>
      <p:ext uri="{BB962C8B-B14F-4D97-AF65-F5344CB8AC3E}">
        <p14:creationId xmlns:p14="http://schemas.microsoft.com/office/powerpoint/2010/main" val="1875221573"/>
      </p:ext>
    </p:extLst>
  </p:cSld>
  <p:clrMapOvr>
    <a:masterClrMapping/>
  </p:clrMapOvr>
  <p:transition>
    <p:sndAc>
      <p:endSnd/>
    </p:sndAc>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6027843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3060798"/>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Tree>
    <p:extLst>
      <p:ext uri="{BB962C8B-B14F-4D97-AF65-F5344CB8AC3E}">
        <p14:creationId xmlns:p14="http://schemas.microsoft.com/office/powerpoint/2010/main" val="377267642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w/Body Text w/Tint">
    <p:spTree>
      <p:nvGrpSpPr>
        <p:cNvPr id="1" name=""/>
        <p:cNvGrpSpPr/>
        <p:nvPr/>
      </p:nvGrpSpPr>
      <p:grpSpPr>
        <a:xfrm>
          <a:off x="0" y="0"/>
          <a:ext cx="0" cy="0"/>
          <a:chOff x="0" y="0"/>
          <a:chExt cx="0" cy="0"/>
        </a:xfrm>
      </p:grpSpPr>
      <p:sp>
        <p:nvSpPr>
          <p:cNvPr id="2" name="Title 1"/>
          <p:cNvSpPr>
            <a:spLocks noGrp="1"/>
          </p:cNvSpPr>
          <p:nvPr>
            <p:ph type="ctrTitle"/>
          </p:nvPr>
        </p:nvSpPr>
        <p:spPr>
          <a:xfrm>
            <a:off x="195942" y="228600"/>
            <a:ext cx="7315200" cy="576072"/>
          </a:xfrm>
        </p:spPr>
        <p:txBody>
          <a:bodyPr/>
          <a:lstStyle/>
          <a:p>
            <a:r>
              <a:rPr lang="en-US" dirty="0" smtClean="0"/>
              <a:t>Click to edit Master title style</a:t>
            </a:r>
            <a:endParaRPr lang="en-US" dirty="0"/>
          </a:p>
        </p:txBody>
      </p:sp>
      <p:sp>
        <p:nvSpPr>
          <p:cNvPr id="7" name="Content Placeholder 2"/>
          <p:cNvSpPr>
            <a:spLocks noGrp="1"/>
          </p:cNvSpPr>
          <p:nvPr>
            <p:ph idx="10"/>
          </p:nvPr>
        </p:nvSpPr>
        <p:spPr>
          <a:xfrm>
            <a:off x="228600" y="1371601"/>
            <a:ext cx="8458200" cy="4189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708254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93546118"/>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808490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654865837"/>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0979742"/>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extLst>
      <p:ext uri="{BB962C8B-B14F-4D97-AF65-F5344CB8AC3E}">
        <p14:creationId xmlns:p14="http://schemas.microsoft.com/office/powerpoint/2010/main" val="1610165165"/>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extLst>
      <p:ext uri="{BB962C8B-B14F-4D97-AF65-F5344CB8AC3E}">
        <p14:creationId xmlns:p14="http://schemas.microsoft.com/office/powerpoint/2010/main" val="1763960071"/>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66622038"/>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43986294"/>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B04F4DB-5139-4C5E-B5F3-85F0A37702FC}" type="datetimeFigureOut">
              <a:rPr lang="en-US" smtClean="0"/>
              <a:t>11/15/2018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5634178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04F4DB-5139-4C5E-B5F3-85F0A37702FC}" type="datetimeFigureOut">
              <a:rPr lang="en-US" smtClean="0"/>
              <a:t>11/15/2018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3647510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smtClean="0"/>
              <a:t>Click to edit Master title style</a:t>
            </a:r>
            <a:endParaRPr lang="en-US"/>
          </a:p>
        </p:txBody>
      </p:sp>
      <p:sp>
        <p:nvSpPr>
          <p:cNvPr id="5" name="Content Placeholder 2"/>
          <p:cNvSpPr>
            <a:spLocks noGrp="1"/>
          </p:cNvSpPr>
          <p:nvPr>
            <p:ph idx="10"/>
          </p:nvPr>
        </p:nvSpPr>
        <p:spPr>
          <a:xfrm>
            <a:off x="228600" y="1371601"/>
            <a:ext cx="5177971" cy="4189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769923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B04F4DB-5139-4C5E-B5F3-85F0A37702FC}" type="datetimeFigureOut">
              <a:rPr lang="en-US" smtClean="0"/>
              <a:t>11/15/2018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20988849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B04F4DB-5139-4C5E-B5F3-85F0A37702FC}" type="datetimeFigureOut">
              <a:rPr lang="en-US" smtClean="0"/>
              <a:t>11/15/2018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1672158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B04F4DB-5139-4C5E-B5F3-85F0A37702FC}" type="datetimeFigureOut">
              <a:rPr lang="en-US" smtClean="0"/>
              <a:t>11/15/2018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33428200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B04F4DB-5139-4C5E-B5F3-85F0A37702FC}" type="datetimeFigureOut">
              <a:rPr lang="en-US" smtClean="0"/>
              <a:t>11/15/2018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1941255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04F4DB-5139-4C5E-B5F3-85F0A37702FC}" type="datetimeFigureOut">
              <a:rPr lang="en-US" smtClean="0"/>
              <a:t>11/15/2018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20992112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2B04F4DB-5139-4C5E-B5F3-85F0A37702FC}" type="datetimeFigureOut">
              <a:rPr lang="en-US" smtClean="0"/>
              <a:t>11/15/2018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7146721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2B04F4DB-5139-4C5E-B5F3-85F0A37702FC}" type="datetimeFigureOut">
              <a:rPr lang="en-US" smtClean="0"/>
              <a:t>11/15/2018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6862919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04F4DB-5139-4C5E-B5F3-85F0A37702FC}" type="datetimeFigureOut">
              <a:rPr lang="en-US" smtClean="0"/>
              <a:t>11/15/2018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9666084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04F4DB-5139-4C5E-B5F3-85F0A37702FC}" type="datetimeFigureOut">
              <a:rPr lang="en-US" smtClean="0"/>
              <a:t>11/15/2018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6673702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11/15/2018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931417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34A709B5-40F8-467B-9E1E-3B3A1CAF1280}" type="datetimeFigureOut">
              <a:rPr lang="en-US" smtClean="0"/>
              <a:t>11/15/2018</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2AB52559-159E-4F16-8534-1A07F104C814}" type="slidenum">
              <a:rPr lang="en-US" smtClean="0"/>
              <a:t>‹#›</a:t>
            </a:fld>
            <a:endParaRPr lang="en-US"/>
          </a:p>
        </p:txBody>
      </p:sp>
    </p:spTree>
    <p:extLst>
      <p:ext uri="{BB962C8B-B14F-4D97-AF65-F5344CB8AC3E}">
        <p14:creationId xmlns:p14="http://schemas.microsoft.com/office/powerpoint/2010/main" val="25583731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11/15/2018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24076314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9D55F5F5-D8B4-4C48-9D02-F25FBA33BB5E}" type="datetimeFigureOut">
              <a:rPr lang="en-US" smtClean="0"/>
              <a:t>11/15/2018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8506416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9D55F5F5-D8B4-4C48-9D02-F25FBA33BB5E}" type="datetimeFigureOut">
              <a:rPr lang="en-US" smtClean="0"/>
              <a:t>11/15/2018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14984884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9D55F5F5-D8B4-4C48-9D02-F25FBA33BB5E}" type="datetimeFigureOut">
              <a:rPr lang="en-US" smtClean="0"/>
              <a:t>11/15/2018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2696185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9D55F5F5-D8B4-4C48-9D02-F25FBA33BB5E}" type="datetimeFigureOut">
              <a:rPr lang="en-US" smtClean="0"/>
              <a:t>11/15/2018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871482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55F5F5-D8B4-4C48-9D02-F25FBA33BB5E}" type="datetimeFigureOut">
              <a:rPr lang="en-US" smtClean="0"/>
              <a:t>11/15/2018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41520065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9D55F5F5-D8B4-4C48-9D02-F25FBA33BB5E}" type="datetimeFigureOut">
              <a:rPr lang="en-US" smtClean="0"/>
              <a:t>11/15/2018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10914144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9D55F5F5-D8B4-4C48-9D02-F25FBA33BB5E}" type="datetimeFigureOut">
              <a:rPr lang="en-US" smtClean="0"/>
              <a:t>11/15/2018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2648729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11/15/2018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26144692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11/15/2018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4239154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963E3A48-1DE2-45AF-89AB-9C521FFB59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8383441"/>
      </p:ext>
    </p:extLst>
  </p:cSld>
  <p:clrMapOvr>
    <a:masterClrMapping/>
  </p:clrMapOvr>
  <p:transition>
    <p:sndAc>
      <p:end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29277496"/>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theme" Target="../theme/theme10.xml"/><Relationship Id="rId1" Type="http://schemas.openxmlformats.org/officeDocument/2006/relationships/slideLayout" Target="../slideLayouts/slideLayout17.xml"/><Relationship Id="rId4" Type="http://schemas.openxmlformats.org/officeDocument/2006/relationships/image" Target="../media/image4.emf"/></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theme" Target="../theme/theme11.xml"/><Relationship Id="rId1" Type="http://schemas.openxmlformats.org/officeDocument/2006/relationships/slideLayout" Target="../slideLayouts/slideLayout18.xml"/><Relationship Id="rId4" Type="http://schemas.openxmlformats.org/officeDocument/2006/relationships/image" Target="../media/image4.emf"/></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theme" Target="../theme/theme12.xml"/><Relationship Id="rId1" Type="http://schemas.openxmlformats.org/officeDocument/2006/relationships/slideLayout" Target="../slideLayouts/slideLayout19.xml"/><Relationship Id="rId4" Type="http://schemas.openxmlformats.org/officeDocument/2006/relationships/image" Target="../media/image4.emf"/></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1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1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44.xml"/><Relationship Id="rId7" Type="http://schemas.openxmlformats.org/officeDocument/2006/relationships/image" Target="../media/image6.jp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theme" Target="../theme/theme15.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1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1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1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4.emf"/></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image" Target="../media/image4.emf"/></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jp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5.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theme" Target="../theme/theme6.xml"/><Relationship Id="rId1" Type="http://schemas.openxmlformats.org/officeDocument/2006/relationships/slideLayout" Target="../slideLayouts/slideLayout10.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8.jpg"/><Relationship Id="rId5" Type="http://schemas.openxmlformats.org/officeDocument/2006/relationships/theme" Target="../theme/theme7.xml"/><Relationship Id="rId4" Type="http://schemas.openxmlformats.org/officeDocument/2006/relationships/slideLayout" Target="../slideLayouts/slideLayout14.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theme" Target="../theme/theme8.xml"/><Relationship Id="rId1" Type="http://schemas.openxmlformats.org/officeDocument/2006/relationships/slideLayout" Target="../slideLayouts/slideLayout15.xml"/><Relationship Id="rId4" Type="http://schemas.openxmlformats.org/officeDocument/2006/relationships/image" Target="../media/image4.emf"/></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theme" Target="../theme/theme9.xml"/><Relationship Id="rId1" Type="http://schemas.openxmlformats.org/officeDocument/2006/relationships/slideLayout" Target="../slideLayouts/slideLayout16.xml"/><Relationship Id="rId4" Type="http://schemas.openxmlformats.org/officeDocument/2006/relationships/image" Target="../media/image4.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NEB_PP_Website_Bkgd6.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Tree>
    <p:extLst>
      <p:ext uri="{BB962C8B-B14F-4D97-AF65-F5344CB8AC3E}">
        <p14:creationId xmlns:p14="http://schemas.microsoft.com/office/powerpoint/2010/main" val="1522672089"/>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5.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1371600"/>
            <a:ext cx="8229600" cy="27432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086020315"/>
      </p:ext>
    </p:extLst>
  </p:cSld>
  <p:clrMap bg1="lt1" tx1="dk1" bg2="lt2" tx2="dk2" accent1="accent1" accent2="accent2" accent3="accent3" accent4="accent4" accent5="accent5" accent6="accent6" hlink="hlink" folHlink="folHlink"/>
  <p:sldLayoutIdLst>
    <p:sldLayoutId id="2147483657"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rgbClr val="FFFFFF"/>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rgbClr val="FFFFFF"/>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rgbClr val="FFFFFF"/>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rgbClr val="FFFFFF"/>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rgbClr val="FFFFF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0.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13716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34087743"/>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kern="1200">
          <a:solidFill>
            <a:srgbClr val="FFFFFF"/>
          </a:solidFill>
          <a:latin typeface="Helvetica"/>
          <a:ea typeface="+mn-ea"/>
          <a:cs typeface="Helvetica"/>
        </a:defRPr>
      </a:lvl1pPr>
      <a:lvl2pPr marL="742950" indent="-285750" algn="l" defTabSz="457200" rtl="0" eaLnBrk="1" latinLnBrk="0" hangingPunct="1">
        <a:spcBef>
          <a:spcPct val="20000"/>
        </a:spcBef>
        <a:buFont typeface="Lucida Grande"/>
        <a:buChar char="–"/>
        <a:defRPr sz="2000" kern="1200">
          <a:solidFill>
            <a:srgbClr val="FFFFFF"/>
          </a:solidFill>
          <a:latin typeface="Helvetica"/>
          <a:ea typeface="+mn-ea"/>
          <a:cs typeface="Helvetica"/>
        </a:defRPr>
      </a:lvl2pPr>
      <a:lvl3pPr marL="1143000" indent="-228600" algn="l" defTabSz="457200" rtl="0" eaLnBrk="1" latinLnBrk="0" hangingPunct="1">
        <a:spcBef>
          <a:spcPct val="20000"/>
        </a:spcBef>
        <a:buClr>
          <a:schemeClr val="bg1"/>
        </a:buClr>
        <a:buFont typeface="Courier New"/>
        <a:buChar char="o"/>
        <a:defRPr sz="2000" kern="1200">
          <a:solidFill>
            <a:srgbClr val="FFFFFF"/>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rgbClr val="FFFFFF"/>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rgbClr val="FFFFF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9.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1371600"/>
            <a:ext cx="8458200" cy="4911701"/>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781475389"/>
      </p:ext>
    </p:extLst>
  </p:cSld>
  <p:clrMap bg1="lt1" tx1="dk1" bg2="lt2" tx2="dk2" accent1="accent1" accent2="accent2" accent3="accent3" accent4="accent4" accent5="accent5" accent6="accent6" hlink="hlink" folHlink="folHlink"/>
  <p:sldLayoutIdLst>
    <p:sldLayoutId id="2147483676" r:id="rId1"/>
  </p:sldLayoutIdLst>
  <p:txStyles>
    <p:titleStyle>
      <a:lvl1pPr algn="l" defTabSz="457200" rtl="0" eaLnBrk="1" latinLnBrk="0" hangingPunct="1">
        <a:spcBef>
          <a:spcPct val="0"/>
        </a:spcBef>
        <a:buNone/>
        <a:defRPr sz="3600" b="1" i="0" kern="1200">
          <a:solidFill>
            <a:srgbClr val="FFFFFF"/>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kern="1200">
          <a:solidFill>
            <a:srgbClr val="FFFFFF"/>
          </a:solidFill>
          <a:latin typeface="Helvetica"/>
          <a:ea typeface="+mn-ea"/>
          <a:cs typeface="Helvetica"/>
        </a:defRPr>
      </a:lvl1pPr>
      <a:lvl2pPr marL="742950" indent="-285750" algn="l" defTabSz="457200" rtl="0" eaLnBrk="1" latinLnBrk="0" hangingPunct="1">
        <a:spcBef>
          <a:spcPct val="20000"/>
        </a:spcBef>
        <a:buFont typeface="Arial"/>
        <a:buChar char="–"/>
        <a:defRPr sz="2000" kern="1200">
          <a:solidFill>
            <a:srgbClr val="FFFFFF"/>
          </a:solidFill>
          <a:latin typeface="Helvetica"/>
          <a:ea typeface="+mn-ea"/>
          <a:cs typeface="Helvetica"/>
        </a:defRPr>
      </a:lvl2pPr>
      <a:lvl3pPr marL="1143000" indent="-228600" algn="l" defTabSz="457200" rtl="0" eaLnBrk="1" latinLnBrk="0" hangingPunct="1">
        <a:spcBef>
          <a:spcPct val="20000"/>
        </a:spcBef>
        <a:buFont typeface="Courier New"/>
        <a:buChar char="o"/>
        <a:defRPr sz="2000" kern="1200">
          <a:solidFill>
            <a:srgbClr val="FFFFFF"/>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rgbClr val="FFFFFF"/>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rgbClr val="FFFFF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493AF6DB-513B-4524-B8A7-781F4849B7A8}" type="datetimeFigureOut">
              <a:rPr lang="en-US" smtClean="0">
                <a:solidFill>
                  <a:prstClr val="black">
                    <a:tint val="75000"/>
                  </a:prstClr>
                </a:solidFill>
              </a:rPr>
              <a:pPr defTabSz="685800"/>
              <a:t>11/15/2018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76896313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493AF6DB-513B-4524-B8A7-781F4849B7A8}" type="datetimeFigureOut">
              <a:rPr lang="en-US" smtClean="0">
                <a:solidFill>
                  <a:prstClr val="black">
                    <a:tint val="75000"/>
                  </a:prstClr>
                </a:solidFill>
              </a:rPr>
              <a:pPr defTabSz="685800"/>
              <a:t>11/15/2018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38812453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2.jp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599"/>
            <a:ext cx="7315200" cy="57607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1371600"/>
            <a:ext cx="8458200" cy="478359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4003433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Lst>
  <p:txStyles>
    <p:titleStyle>
      <a:lvl1pPr algn="l" defTabSz="342900" rtl="0" eaLnBrk="1" latinLnBrk="0" hangingPunct="1">
        <a:spcBef>
          <a:spcPct val="0"/>
        </a:spcBef>
        <a:buNone/>
        <a:defRPr sz="27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257175" indent="-257175" algn="l" defTabSz="342900" rtl="0" eaLnBrk="1" latinLnBrk="0" hangingPunct="1">
        <a:spcBef>
          <a:spcPct val="20000"/>
        </a:spcBef>
        <a:buClr>
          <a:schemeClr val="tx2"/>
        </a:buClr>
        <a:buFont typeface="Arial"/>
        <a:buChar char="•"/>
        <a:defRPr sz="1500" kern="1200">
          <a:solidFill>
            <a:schemeClr val="tx1"/>
          </a:solidFill>
          <a:latin typeface="Helvetica"/>
          <a:ea typeface="+mn-ea"/>
          <a:cs typeface="Helvetica"/>
        </a:defRPr>
      </a:lvl1pPr>
      <a:lvl2pPr marL="557213" indent="-214313" algn="l" defTabSz="342900" rtl="0" eaLnBrk="1" latinLnBrk="0" hangingPunct="1">
        <a:spcBef>
          <a:spcPct val="20000"/>
        </a:spcBef>
        <a:buFont typeface="Arial"/>
        <a:buChar char="–"/>
        <a:defRPr sz="1500" kern="1200">
          <a:solidFill>
            <a:schemeClr val="tx1"/>
          </a:solidFill>
          <a:latin typeface="Helvetica"/>
          <a:ea typeface="+mn-ea"/>
          <a:cs typeface="Helvetica"/>
        </a:defRPr>
      </a:lvl2pPr>
      <a:lvl3pPr marL="857250" indent="-171450" algn="l" defTabSz="342900" rtl="0" eaLnBrk="1" latinLnBrk="0" hangingPunct="1">
        <a:spcBef>
          <a:spcPct val="20000"/>
        </a:spcBef>
        <a:buFont typeface="Courier New"/>
        <a:buChar char="o"/>
        <a:defRPr sz="1500" kern="1200">
          <a:solidFill>
            <a:schemeClr val="tx1"/>
          </a:solidFill>
          <a:latin typeface="Helvetica"/>
          <a:ea typeface="+mn-ea"/>
          <a:cs typeface="Helvetica"/>
        </a:defRPr>
      </a:lvl3pPr>
      <a:lvl4pPr marL="1200150" indent="-171450" algn="l" defTabSz="342900" rtl="0" eaLnBrk="1" latinLnBrk="0" hangingPunct="1">
        <a:spcBef>
          <a:spcPct val="20000"/>
        </a:spcBef>
        <a:buClr>
          <a:schemeClr val="tx2"/>
        </a:buClr>
        <a:buFont typeface="Wingdings" charset="2"/>
        <a:buChar char="§"/>
        <a:defRPr sz="1500" kern="1200">
          <a:solidFill>
            <a:schemeClr val="tx1"/>
          </a:solidFill>
          <a:latin typeface="Helvetica"/>
          <a:ea typeface="+mn-ea"/>
          <a:cs typeface="Helvetica"/>
        </a:defRPr>
      </a:lvl4pPr>
      <a:lvl5pPr marL="1543050" indent="-171450" algn="l" defTabSz="342900" rtl="0" eaLnBrk="1" latinLnBrk="0" hangingPunct="1">
        <a:spcBef>
          <a:spcPct val="20000"/>
        </a:spcBef>
        <a:buFont typeface="Arial"/>
        <a:buChar char="»"/>
        <a:defRPr sz="1500" kern="1200">
          <a:solidFill>
            <a:schemeClr val="tx1"/>
          </a:solidFill>
          <a:latin typeface="Helvetica"/>
          <a:ea typeface="+mn-ea"/>
          <a:cs typeface="Helvetica"/>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733436613"/>
      </p:ext>
    </p:extLst>
  </p:cSld>
  <p:clrMap bg1="dk2" tx1="lt1" bg2="dk1"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p:timing>
    <p:tnLst>
      <p:par>
        <p:cTn id="1" dur="indefinite" restart="never" nodeType="tmRoot"/>
      </p:par>
    </p:tnLst>
  </p:timing>
  <p:txStyles>
    <p:titleStyle>
      <a:lvl1pPr algn="ctr" defTabSz="571500" rtl="0" eaLnBrk="0" fontAlgn="base" hangingPunct="0">
        <a:spcBef>
          <a:spcPct val="0"/>
        </a:spcBef>
        <a:spcAft>
          <a:spcPct val="0"/>
        </a:spcAft>
        <a:defRPr sz="3300">
          <a:solidFill>
            <a:schemeClr val="tx2"/>
          </a:solidFill>
          <a:latin typeface="+mj-lt"/>
          <a:ea typeface="+mj-ea"/>
          <a:cs typeface="+mj-cs"/>
        </a:defRPr>
      </a:lvl1pPr>
      <a:lvl2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2pPr>
      <a:lvl3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3pPr>
      <a:lvl4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4pPr>
      <a:lvl5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5pPr>
      <a:lvl6pPr marL="3429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6pPr>
      <a:lvl7pPr marL="6858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7pPr>
      <a:lvl8pPr marL="10287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8pPr>
      <a:lvl9pPr marL="13716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9pPr>
    </p:titleStyle>
    <p:bodyStyle>
      <a:lvl1pPr marL="257175" indent="-257175" algn="l" defTabSz="571500"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defTabSz="571500" rtl="0" eaLnBrk="0" fontAlgn="base" hangingPunct="0">
        <a:spcBef>
          <a:spcPct val="20000"/>
        </a:spcBef>
        <a:spcAft>
          <a:spcPct val="0"/>
        </a:spcAft>
        <a:buChar char="–"/>
        <a:defRPr sz="2100">
          <a:solidFill>
            <a:schemeClr val="tx1"/>
          </a:solidFill>
          <a:latin typeface="+mn-lt"/>
          <a:cs typeface="+mn-cs"/>
        </a:defRPr>
      </a:lvl2pPr>
      <a:lvl3pPr marL="857250" indent="-171450" algn="l" defTabSz="571500" rtl="0" eaLnBrk="0" fontAlgn="base" hangingPunct="0">
        <a:spcBef>
          <a:spcPct val="20000"/>
        </a:spcBef>
        <a:spcAft>
          <a:spcPct val="0"/>
        </a:spcAft>
        <a:buChar char="•"/>
        <a:defRPr sz="1800">
          <a:solidFill>
            <a:schemeClr val="tx1"/>
          </a:solidFill>
          <a:latin typeface="+mn-lt"/>
          <a:cs typeface="+mn-cs"/>
        </a:defRPr>
      </a:lvl3pPr>
      <a:lvl4pPr marL="1200150" indent="-171450" algn="l" defTabSz="571500" rtl="0" eaLnBrk="0" fontAlgn="base" hangingPunct="0">
        <a:spcBef>
          <a:spcPct val="20000"/>
        </a:spcBef>
        <a:spcAft>
          <a:spcPct val="0"/>
        </a:spcAft>
        <a:buChar char="–"/>
        <a:defRPr sz="1500">
          <a:solidFill>
            <a:schemeClr val="tx1"/>
          </a:solidFill>
          <a:latin typeface="+mn-lt"/>
          <a:cs typeface="+mn-cs"/>
        </a:defRPr>
      </a:lvl4pPr>
      <a:lvl5pPr marL="1543050" indent="-171450" algn="l" defTabSz="571500" rtl="0" eaLnBrk="0" fontAlgn="base" hangingPunct="0">
        <a:spcBef>
          <a:spcPct val="20000"/>
        </a:spcBef>
        <a:spcAft>
          <a:spcPct val="0"/>
        </a:spcAft>
        <a:buChar char="•"/>
        <a:defRPr sz="1500">
          <a:solidFill>
            <a:schemeClr val="tx1"/>
          </a:solidFill>
          <a:latin typeface="+mn-lt"/>
          <a:cs typeface="+mn-cs"/>
        </a:defRPr>
      </a:lvl5pPr>
      <a:lvl6pPr marL="1885950" indent="-171450" algn="l" defTabSz="571500" rtl="0" eaLnBrk="0" fontAlgn="base" hangingPunct="0">
        <a:spcBef>
          <a:spcPct val="20000"/>
        </a:spcBef>
        <a:spcAft>
          <a:spcPct val="0"/>
        </a:spcAft>
        <a:buChar char="•"/>
        <a:defRPr sz="1500">
          <a:solidFill>
            <a:schemeClr val="tx1"/>
          </a:solidFill>
          <a:latin typeface="+mn-lt"/>
          <a:cs typeface="+mn-cs"/>
        </a:defRPr>
      </a:lvl6pPr>
      <a:lvl7pPr marL="2228850" indent="-171450" algn="l" defTabSz="571500" rtl="0" eaLnBrk="0" fontAlgn="base" hangingPunct="0">
        <a:spcBef>
          <a:spcPct val="20000"/>
        </a:spcBef>
        <a:spcAft>
          <a:spcPct val="0"/>
        </a:spcAft>
        <a:buChar char="•"/>
        <a:defRPr sz="1500">
          <a:solidFill>
            <a:schemeClr val="tx1"/>
          </a:solidFill>
          <a:latin typeface="+mn-lt"/>
          <a:cs typeface="+mn-cs"/>
        </a:defRPr>
      </a:lvl7pPr>
      <a:lvl8pPr marL="2571750" indent="-171450" algn="l" defTabSz="571500" rtl="0" eaLnBrk="0" fontAlgn="base" hangingPunct="0">
        <a:spcBef>
          <a:spcPct val="20000"/>
        </a:spcBef>
        <a:spcAft>
          <a:spcPct val="0"/>
        </a:spcAft>
        <a:buChar char="•"/>
        <a:defRPr sz="1500">
          <a:solidFill>
            <a:schemeClr val="tx1"/>
          </a:solidFill>
          <a:latin typeface="+mn-lt"/>
          <a:cs typeface="+mn-cs"/>
        </a:defRPr>
      </a:lvl8pPr>
      <a:lvl9pPr marL="2914650" indent="-171450" algn="l" defTabSz="571500" rtl="0" eaLnBrk="0" fontAlgn="base" hangingPunct="0">
        <a:spcBef>
          <a:spcPct val="20000"/>
        </a:spcBef>
        <a:spcAft>
          <a:spcPct val="0"/>
        </a:spcAft>
        <a:buChar char="•"/>
        <a:defRPr sz="1500">
          <a:solidFill>
            <a:schemeClr val="tx1"/>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B04F4DB-5139-4C5E-B5F3-85F0A37702FC}" type="datetimeFigureOut">
              <a:rPr lang="en-US" smtClean="0"/>
              <a:t>11/15/2018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6118D97-EDED-469B-ACB4-5747C2C84AF7}" type="slidenum">
              <a:rPr lang="en-US" smtClean="0"/>
              <a:t>‹#›</a:t>
            </a:fld>
            <a:endParaRPr lang="en-US"/>
          </a:p>
        </p:txBody>
      </p:sp>
    </p:spTree>
    <p:extLst>
      <p:ext uri="{BB962C8B-B14F-4D97-AF65-F5344CB8AC3E}">
        <p14:creationId xmlns:p14="http://schemas.microsoft.com/office/powerpoint/2010/main" val="194836216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55F5F5-D8B4-4C48-9D02-F25FBA33BB5E}" type="datetimeFigureOut">
              <a:rPr lang="en-US" smtClean="0"/>
              <a:t>11/15/2018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951A52-5B5E-D946-8AFE-93A8DE00F621}" type="slidenum">
              <a:rPr lang="en-US" smtClean="0"/>
              <a:t>‹#›</a:t>
            </a:fld>
            <a:endParaRPr lang="en-US"/>
          </a:p>
        </p:txBody>
      </p:sp>
    </p:spTree>
    <p:extLst>
      <p:ext uri="{BB962C8B-B14F-4D97-AF65-F5344CB8AC3E}">
        <p14:creationId xmlns:p14="http://schemas.microsoft.com/office/powerpoint/2010/main" val="428027846"/>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NEB_PP_Website_Bkgd8.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2996443089"/>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NEB_PP_Website_Bkgd4.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pic>
        <p:nvPicPr>
          <p:cNvPr id="5" name="Picture 4"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622506291"/>
      </p:ext>
    </p:extLst>
  </p:cSld>
  <p:clrMap bg1="lt1" tx1="dk1" bg2="lt2" tx2="dk2" accent1="accent1" accent2="accent2" accent3="accent3" accent4="accent4" accent5="accent5" accent6="accent6" hlink="hlink" folHlink="folHlink"/>
  <p:sldLayoutIdLst>
    <p:sldLayoutId id="2147483669"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NEB_PP_Website_Bkgd7.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Title Placeholder 10"/>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sz="3600" b="1" i="0" dirty="0" smtClean="0">
                <a:solidFill>
                  <a:srgbClr val="FFFFFF"/>
                </a:solidFill>
                <a:effectLst>
                  <a:outerShdw blurRad="50800" dist="38100" dir="2700000" algn="tl" rotWithShape="0">
                    <a:prstClr val="black">
                      <a:alpha val="40000"/>
                    </a:prstClr>
                  </a:outerShdw>
                </a:effectLst>
                <a:latin typeface="Helvetica"/>
                <a:cs typeface="Helvetica"/>
              </a:rPr>
              <a:t>Click to edit Master title style</a:t>
            </a:r>
            <a:endParaRPr lang="en-US" sz="3600" b="1" i="0" dirty="0">
              <a:solidFill>
                <a:srgbClr val="FFFFFF"/>
              </a:solidFill>
              <a:effectLst>
                <a:outerShdw blurRad="50800" dist="38100" dir="2700000" algn="tl" rotWithShape="0">
                  <a:prstClr val="black">
                    <a:alpha val="40000"/>
                  </a:prstClr>
                </a:outerShdw>
              </a:effectLst>
              <a:latin typeface="Helvetica"/>
              <a:cs typeface="Helvetica"/>
            </a:endParaRPr>
          </a:p>
        </p:txBody>
      </p:sp>
      <p:pic>
        <p:nvPicPr>
          <p:cNvPr id="5" name="Picture 4"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4035907182"/>
      </p:ext>
    </p:extLst>
  </p:cSld>
  <p:clrMap bg1="lt1" tx1="dk1" bg2="lt2" tx2="dk2" accent1="accent1" accent2="accent2" accent3="accent3" accent4="accent4" accent5="accent5" accent6="accent6" hlink="hlink" folHlink="folHlink"/>
  <p:sldLayoutIdLst>
    <p:sldLayoutId id="2147483671" r:id="rId1"/>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2.jp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599"/>
            <a:ext cx="7315200" cy="57607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1371600"/>
            <a:ext cx="8458200" cy="478359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19716771"/>
      </p:ext>
    </p:extLst>
  </p:cSld>
  <p:clrMap bg1="lt1" tx1="dk1" bg2="lt2" tx2="dk2" accent1="accent1" accent2="accent2" accent3="accent3" accent4="accent4" accent5="accent5" accent6="accent6" hlink="hlink" folHlink="folHlink"/>
  <p:sldLayoutIdLst>
    <p:sldLayoutId id="2147483653" r:id="rId1"/>
    <p:sldLayoutId id="2147483679" r:id="rId2"/>
    <p:sldLayoutId id="2147483681" r:id="rId3"/>
    <p:sldLayoutId id="2147483682" r:id="rId4"/>
    <p:sldLayoutId id="2147483737" r:id="rId5"/>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1.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13716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22452045"/>
      </p:ext>
    </p:extLst>
  </p:cSld>
  <p:clrMap bg1="lt1" tx1="dk1" bg2="lt2" tx2="dk2" accent1="accent1" accent2="accent2" accent3="accent3" accent4="accent4" accent5="accent5" accent6="accent6" hlink="hlink" folHlink="folHlink"/>
  <p:sldLayoutIdLst>
    <p:sldLayoutId id="2147483659" r:id="rId1"/>
  </p:sldLayoutIdLst>
  <p:txStyles>
    <p:titleStyle>
      <a:lvl1pPr algn="l" defTabSz="457200" rtl="0" eaLnBrk="1" latinLnBrk="0" hangingPunct="1">
        <a:spcBef>
          <a:spcPct val="0"/>
        </a:spcBef>
        <a:buNone/>
        <a:defRPr sz="3600" b="1" i="0" kern="1200">
          <a:solidFill>
            <a:srgbClr val="FFFFFF"/>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2.jp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1371600"/>
            <a:ext cx="4572000" cy="36576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02149792"/>
      </p:ext>
    </p:extLst>
  </p:cSld>
  <p:clrMap bg1="lt1" tx1="dk1" bg2="lt2" tx2="dk2" accent1="accent1" accent2="accent2" accent3="accent3" accent4="accent4" accent5="accent5" accent6="accent6" hlink="hlink" folHlink="folHlink"/>
  <p:sldLayoutIdLst>
    <p:sldLayoutId id="2147483661" r:id="rId1"/>
    <p:sldLayoutId id="2147483678" r:id="rId2"/>
    <p:sldLayoutId id="2147483650" r:id="rId3"/>
    <p:sldLayoutId id="2147483677" r:id="rId4"/>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3.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1371600"/>
            <a:ext cx="4572000" cy="36576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801831021"/>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3.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2743200"/>
            <a:ext cx="3657600" cy="27432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986082065"/>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457200" rtl="0" eaLnBrk="1" latinLnBrk="0" hangingPunct="1">
        <a:spcBef>
          <a:spcPct val="0"/>
        </a:spcBef>
        <a:buNone/>
        <a:defRPr sz="3600" b="1" i="0" kern="1200">
          <a:solidFill>
            <a:srgbClr val="FFFFFF"/>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2000" b="0" i="0" kern="1200">
          <a:solidFill>
            <a:schemeClr val="bg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bg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bg1"/>
          </a:solidFill>
          <a:latin typeface="Helvetica"/>
          <a:ea typeface="+mn-ea"/>
          <a:cs typeface="Helvetica"/>
        </a:defRPr>
      </a:lvl3pPr>
      <a:lvl4pPr marL="1600200" indent="-228600" algn="l" defTabSz="457200" rtl="0" eaLnBrk="1" latinLnBrk="0" hangingPunct="1">
        <a:spcBef>
          <a:spcPct val="20000"/>
        </a:spcBef>
        <a:buFont typeface="Wingdings" charset="2"/>
        <a:buChar char="§"/>
        <a:defRPr sz="2000" b="0" i="0" kern="1200">
          <a:solidFill>
            <a:schemeClr val="bg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bg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4.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1.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8.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6.xml"/><Relationship Id="rId4" Type="http://schemas.openxmlformats.org/officeDocument/2006/relationships/image" Target="../media/image31.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5.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0.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gif"/><Relationship Id="rId1" Type="http://schemas.openxmlformats.org/officeDocument/2006/relationships/slideLayout" Target="../slideLayouts/slideLayout53.xml"/><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3" Type="http://schemas.openxmlformats.org/officeDocument/2006/relationships/hyperlink" Target="http://hawaiitribune-herald.com/sections/news/local-news/papaya-gmo-success-story.html" TargetMode="External"/><Relationship Id="rId2" Type="http://schemas.openxmlformats.org/officeDocument/2006/relationships/hyperlink" Target="http://www.apsnet.org/edcenter/intropp/lessons/viruses/Pages/PapayaRingspotvirus.aspx" TargetMode="External"/><Relationship Id="rId1" Type="http://schemas.openxmlformats.org/officeDocument/2006/relationships/slideLayout" Target="../slideLayouts/slideLayout5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64.xml"/><Relationship Id="rId5" Type="http://schemas.openxmlformats.org/officeDocument/2006/relationships/image" Target="../media/image46.png"/><Relationship Id="rId4" Type="http://schemas.openxmlformats.org/officeDocument/2006/relationships/hyperlink" Target="http://supportprecisionagriculture.or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53.xml"/><Relationship Id="rId4" Type="http://schemas.openxmlformats.org/officeDocument/2006/relationships/hyperlink" Target="http://supportprecisionagriculture.org/"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1884" y="1583391"/>
            <a:ext cx="7295535" cy="4406334"/>
          </a:xfrm>
          <a:prstGeom prst="rect">
            <a:avLst/>
          </a:prstGeom>
          <a:noFill/>
        </p:spPr>
        <p:txBody>
          <a:bodyPr wrap="square" rtlCol="0">
            <a:spAutoFit/>
          </a:bodyPr>
          <a:lstStyle/>
          <a:p>
            <a:pPr algn="ctr" defTabSz="685800"/>
            <a:r>
              <a:rPr lang="en-US" sz="3300" b="1" dirty="0" smtClean="0">
                <a:solidFill>
                  <a:srgbClr val="FF0000"/>
                </a:solidFill>
                <a:latin typeface="Calibri" panose="020F0502020204030204"/>
              </a:rPr>
              <a:t>The Nobel Campaign Supporting </a:t>
            </a:r>
            <a:r>
              <a:rPr lang="en-US" sz="3300" b="1" dirty="0" smtClean="0">
                <a:solidFill>
                  <a:srgbClr val="FF0000"/>
                </a:solidFill>
                <a:latin typeface="Calibri" panose="020F0502020204030204"/>
              </a:rPr>
              <a:t>GMOs </a:t>
            </a:r>
            <a:r>
              <a:rPr lang="en-US" sz="3300" b="1" dirty="0" smtClean="0">
                <a:solidFill>
                  <a:srgbClr val="FF0000"/>
                </a:solidFill>
                <a:latin typeface="Calibri" panose="020F0502020204030204"/>
              </a:rPr>
              <a:t>Food for Health Aging</a:t>
            </a:r>
            <a:endParaRPr lang="en-US" sz="3300" b="1" dirty="0">
              <a:solidFill>
                <a:srgbClr val="FF0000"/>
              </a:solidFill>
              <a:latin typeface="Calibri" panose="020F0502020204030204"/>
            </a:endParaRPr>
          </a:p>
          <a:p>
            <a:pPr algn="ctr" defTabSz="685800"/>
            <a:endParaRPr lang="en-US" sz="3300" b="1" dirty="0">
              <a:solidFill>
                <a:srgbClr val="FF0000"/>
              </a:solidFill>
              <a:latin typeface="Calibri" panose="020F0502020204030204"/>
            </a:endParaRPr>
          </a:p>
          <a:p>
            <a:pPr algn="ctr" defTabSz="685800"/>
            <a:endParaRPr lang="en-US" sz="3300" b="1" dirty="0">
              <a:solidFill>
                <a:srgbClr val="FF0000"/>
              </a:solidFill>
              <a:latin typeface="Calibri" panose="020F0502020204030204"/>
            </a:endParaRPr>
          </a:p>
          <a:p>
            <a:pPr algn="ctr" defTabSz="685800"/>
            <a:r>
              <a:rPr lang="en-US" b="1" dirty="0">
                <a:solidFill>
                  <a:prstClr val="black"/>
                </a:solidFill>
                <a:latin typeface="Calibri" panose="020F0502020204030204"/>
              </a:rPr>
              <a:t>Richard J. Roberts</a:t>
            </a:r>
          </a:p>
          <a:p>
            <a:pPr algn="ctr" defTabSz="685800"/>
            <a:endParaRPr lang="en-US" b="1" dirty="0">
              <a:solidFill>
                <a:prstClr val="black"/>
              </a:solidFill>
              <a:latin typeface="Calibri" panose="020F0502020204030204"/>
            </a:endParaRPr>
          </a:p>
          <a:p>
            <a:pPr algn="ctr" defTabSz="685800"/>
            <a:endParaRPr lang="en-US" sz="1500" b="1" dirty="0">
              <a:solidFill>
                <a:prstClr val="black"/>
              </a:solidFill>
              <a:latin typeface="Calibri" panose="020F0502020204030204"/>
            </a:endParaRPr>
          </a:p>
          <a:p>
            <a:pPr algn="ctr" defTabSz="685800"/>
            <a:endParaRPr lang="en-US" sz="1500" b="1" dirty="0">
              <a:solidFill>
                <a:prstClr val="black"/>
              </a:solidFill>
              <a:latin typeface="Calibri" panose="020F0502020204030204"/>
            </a:endParaRPr>
          </a:p>
          <a:p>
            <a:pPr algn="ctr" defTabSz="685800"/>
            <a:endParaRPr lang="en-US" sz="900" b="1" dirty="0">
              <a:solidFill>
                <a:prstClr val="black"/>
              </a:solidFill>
              <a:latin typeface="Calibri" panose="020F0502020204030204"/>
            </a:endParaRPr>
          </a:p>
          <a:p>
            <a:pPr algn="ctr"/>
            <a:endParaRPr lang="en-US" sz="2800" b="1" baseline="-25000" dirty="0" smtClean="0">
              <a:solidFill>
                <a:prstClr val="black"/>
              </a:solidFill>
            </a:endParaRPr>
          </a:p>
          <a:p>
            <a:pPr algn="ctr"/>
            <a:endParaRPr lang="en-US" sz="2800" b="1" baseline="-25000" dirty="0">
              <a:solidFill>
                <a:prstClr val="black"/>
              </a:solidFill>
            </a:endParaRPr>
          </a:p>
          <a:p>
            <a:pPr lvl="0" algn="ctr" defTabSz="914400">
              <a:defRPr/>
            </a:pPr>
            <a:r>
              <a:rPr lang="en-US" sz="2800" b="1" dirty="0" smtClean="0">
                <a:solidFill>
                  <a:prstClr val="black"/>
                </a:solidFill>
              </a:rPr>
              <a:t>WAF, November 15</a:t>
            </a:r>
            <a:r>
              <a:rPr lang="en-US" sz="2800" b="1" baseline="30000" dirty="0" smtClean="0">
                <a:solidFill>
                  <a:prstClr val="black"/>
                </a:solidFill>
              </a:rPr>
              <a:t>th</a:t>
            </a:r>
            <a:r>
              <a:rPr lang="en-US" sz="2800" b="1" dirty="0" smtClean="0">
                <a:solidFill>
                  <a:prstClr val="black"/>
                </a:solidFill>
              </a:rPr>
              <a:t>, </a:t>
            </a:r>
            <a:r>
              <a:rPr lang="en-US" sz="2800" b="1" dirty="0">
                <a:solidFill>
                  <a:prstClr val="black"/>
                </a:solidFill>
              </a:rPr>
              <a:t>2018</a:t>
            </a:r>
            <a:endParaRPr lang="en-US" sz="2800" b="1" dirty="0">
              <a:solidFill>
                <a:prstClr val="black"/>
              </a:solidFill>
            </a:endParaRPr>
          </a:p>
        </p:txBody>
      </p:sp>
      <p:pic>
        <p:nvPicPr>
          <p:cNvPr id="3" name="Picture 2"/>
          <p:cNvPicPr>
            <a:picLocks noChangeAspect="1"/>
          </p:cNvPicPr>
          <p:nvPr/>
        </p:nvPicPr>
        <p:blipFill>
          <a:blip r:embed="rId2"/>
          <a:stretch>
            <a:fillRect/>
          </a:stretch>
        </p:blipFill>
        <p:spPr>
          <a:xfrm>
            <a:off x="3762103" y="4008329"/>
            <a:ext cx="1505495" cy="583571"/>
          </a:xfrm>
          <a:prstGeom prst="rect">
            <a:avLst/>
          </a:prstGeom>
        </p:spPr>
      </p:pic>
    </p:spTree>
    <p:extLst>
      <p:ext uri="{BB962C8B-B14F-4D97-AF65-F5344CB8AC3E}">
        <p14:creationId xmlns:p14="http://schemas.microsoft.com/office/powerpoint/2010/main" val="23940571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39789" y="1493358"/>
            <a:ext cx="4386531" cy="2665687"/>
          </a:xfrm>
          <a:prstGeom prst="rect">
            <a:avLst/>
          </a:prstGeom>
          <a:ln w="28575">
            <a:solidFill>
              <a:schemeClr val="tx1"/>
            </a:solidFill>
          </a:ln>
        </p:spPr>
      </p:pic>
      <p:pic>
        <p:nvPicPr>
          <p:cNvPr id="4" name="Picture 3"/>
          <p:cNvPicPr>
            <a:picLocks noChangeAspect="1"/>
          </p:cNvPicPr>
          <p:nvPr/>
        </p:nvPicPr>
        <p:blipFill>
          <a:blip r:embed="rId3"/>
          <a:stretch>
            <a:fillRect/>
          </a:stretch>
        </p:blipFill>
        <p:spPr>
          <a:xfrm>
            <a:off x="4738374" y="1493358"/>
            <a:ext cx="4297471" cy="2665687"/>
          </a:xfrm>
          <a:prstGeom prst="rect">
            <a:avLst/>
          </a:prstGeom>
          <a:ln w="28575">
            <a:solidFill>
              <a:schemeClr val="tx1"/>
            </a:solidFill>
          </a:ln>
        </p:spPr>
      </p:pic>
      <p:sp>
        <p:nvSpPr>
          <p:cNvPr id="2" name="TextBox 1"/>
          <p:cNvSpPr txBox="1"/>
          <p:nvPr/>
        </p:nvSpPr>
        <p:spPr>
          <a:xfrm>
            <a:off x="336434" y="4896464"/>
            <a:ext cx="2329177"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00B050"/>
                </a:solidFill>
                <a:effectLst/>
                <a:uLnTx/>
                <a:uFillTx/>
                <a:latin typeface="Calibri" panose="020F0502020204030204"/>
                <a:ea typeface="+mn-ea"/>
                <a:cs typeface="+mn-cs"/>
              </a:rPr>
              <a:t>‘</a:t>
            </a:r>
            <a:r>
              <a:rPr kumimoji="0" lang="en-US" sz="2800" b="0" i="0" u="none" strike="noStrike" kern="1200" cap="none" spc="0" normalizeH="0" baseline="0" noProof="0" dirty="0">
                <a:ln>
                  <a:noFill/>
                </a:ln>
                <a:solidFill>
                  <a:srgbClr val="00B050"/>
                </a:solidFill>
                <a:effectLst/>
                <a:uLnTx/>
                <a:uFillTx/>
                <a:latin typeface="Calibri" panose="020F0502020204030204"/>
                <a:ea typeface="+mn-ea"/>
                <a:cs typeface="Helvetica"/>
              </a:rPr>
              <a:t>This is safe</a:t>
            </a:r>
            <a:r>
              <a:rPr kumimoji="0" lang="en-US" sz="2800" b="0" i="0" u="none" strike="noStrike" kern="1200" cap="none" spc="0" normalizeH="0" baseline="0" noProof="0" dirty="0" smtClean="0">
                <a:ln>
                  <a:noFill/>
                </a:ln>
                <a:solidFill>
                  <a:srgbClr val="00B050"/>
                </a:solidFill>
                <a:effectLst/>
                <a:uLnTx/>
                <a:uFillTx/>
                <a:latin typeface="Calibri" panose="020F0502020204030204"/>
                <a:ea typeface="+mn-ea"/>
                <a:cs typeface="Helvetica"/>
              </a:rPr>
              <a:t>!’</a:t>
            </a:r>
            <a:endParaRPr kumimoji="0" lang="en-US" sz="2800" b="0" i="0" u="none" strike="noStrike" kern="1200" cap="none" spc="0" normalizeH="0" baseline="0" noProof="0" dirty="0">
              <a:ln>
                <a:noFill/>
              </a:ln>
              <a:solidFill>
                <a:srgbClr val="00B050"/>
              </a:solidFill>
              <a:effectLst/>
              <a:uLnTx/>
              <a:uFillTx/>
              <a:latin typeface="Calibri" panose="020F0502020204030204"/>
              <a:ea typeface="+mn-ea"/>
              <a:cs typeface="Helvetica"/>
            </a:endParaRPr>
          </a:p>
        </p:txBody>
      </p:sp>
      <p:sp>
        <p:nvSpPr>
          <p:cNvPr id="3" name="TextBox 2"/>
          <p:cNvSpPr txBox="1"/>
          <p:nvPr/>
        </p:nvSpPr>
        <p:spPr>
          <a:xfrm>
            <a:off x="2694039" y="4958019"/>
            <a:ext cx="347078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B3D3C"/>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srgbClr val="3B3D3C"/>
                </a:solidFill>
                <a:effectLst/>
                <a:uLnTx/>
                <a:uFillTx/>
                <a:latin typeface="Calibri" panose="020F0502020204030204"/>
                <a:ea typeface="+mn-ea"/>
                <a:cs typeface="+mn-cs"/>
              </a:rPr>
              <a:t>Greenpeace says </a:t>
            </a:r>
            <a:r>
              <a:rPr kumimoji="0" lang="en-US" sz="2400" b="0" i="0" u="none" strike="noStrike" kern="1200" cap="none" spc="0" normalizeH="0" baseline="0" noProof="0" dirty="0">
                <a:ln>
                  <a:noFill/>
                </a:ln>
                <a:solidFill>
                  <a:srgbClr val="3B3D3C"/>
                </a:solidFill>
                <a:effectLst/>
                <a:uLnTx/>
                <a:uFillTx/>
                <a:latin typeface="Calibri" panose="020F0502020204030204"/>
                <a:ea typeface="+mn-ea"/>
                <a:cs typeface="+mn-cs"/>
              </a:rPr>
              <a:t>→</a:t>
            </a:r>
          </a:p>
        </p:txBody>
      </p:sp>
      <p:sp>
        <p:nvSpPr>
          <p:cNvPr id="5" name="TextBox 4"/>
          <p:cNvSpPr txBox="1"/>
          <p:nvPr/>
        </p:nvSpPr>
        <p:spPr>
          <a:xfrm>
            <a:off x="5879690" y="4896464"/>
            <a:ext cx="3028335"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Helvetica"/>
              </a:rPr>
              <a:t>‘This is dangerous!’</a:t>
            </a:r>
          </a:p>
        </p:txBody>
      </p:sp>
    </p:spTree>
    <p:extLst>
      <p:ext uri="{BB962C8B-B14F-4D97-AF65-F5344CB8AC3E}">
        <p14:creationId xmlns:p14="http://schemas.microsoft.com/office/powerpoint/2010/main" val="23578787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16791" y="321347"/>
            <a:ext cx="8050960" cy="576072"/>
          </a:xfrm>
        </p:spPr>
        <p:txBody>
          <a:bodyPr>
            <a:normAutofit fontScale="90000"/>
          </a:bodyPr>
          <a:lstStyle/>
          <a:p>
            <a:pPr algn="ctr"/>
            <a:r>
              <a:rPr lang="en-US" dirty="0"/>
              <a:t>Traditional versus precision methods</a:t>
            </a:r>
          </a:p>
        </p:txBody>
      </p:sp>
      <p:sp>
        <p:nvSpPr>
          <p:cNvPr id="4" name="Content Placeholder 3"/>
          <p:cNvSpPr>
            <a:spLocks noGrp="1"/>
          </p:cNvSpPr>
          <p:nvPr>
            <p:ph idx="10"/>
          </p:nvPr>
        </p:nvSpPr>
        <p:spPr>
          <a:xfrm>
            <a:off x="601133" y="1371601"/>
            <a:ext cx="7941733" cy="4189186"/>
          </a:xfrm>
        </p:spPr>
        <p:txBody>
          <a:bodyPr>
            <a:normAutofit lnSpcReduction="10000"/>
          </a:bodyPr>
          <a:lstStyle/>
          <a:p>
            <a:pPr marL="0" indent="0" algn="ctr">
              <a:buNone/>
            </a:pPr>
            <a:r>
              <a:rPr lang="en-US" sz="2800" dirty="0" smtClean="0">
                <a:solidFill>
                  <a:schemeClr val="accent6"/>
                </a:solidFill>
              </a:rPr>
              <a:t>I </a:t>
            </a:r>
            <a:r>
              <a:rPr lang="en-US" sz="2800" dirty="0">
                <a:solidFill>
                  <a:schemeClr val="accent6"/>
                </a:solidFill>
              </a:rPr>
              <a:t>want to move a GPS system from my old car into my new one</a:t>
            </a:r>
          </a:p>
          <a:p>
            <a:pPr algn="ctr"/>
            <a:endParaRPr lang="en-US" sz="2800" dirty="0">
              <a:solidFill>
                <a:schemeClr val="accent2"/>
              </a:solidFill>
            </a:endParaRPr>
          </a:p>
          <a:p>
            <a:pPr marL="0" indent="0" algn="ctr">
              <a:buNone/>
            </a:pPr>
            <a:r>
              <a:rPr lang="en-US" sz="2800" dirty="0">
                <a:solidFill>
                  <a:srgbClr val="FF0000"/>
                </a:solidFill>
              </a:rPr>
              <a:t>Should I disassemble </a:t>
            </a:r>
            <a:r>
              <a:rPr lang="en-US" sz="2800" dirty="0" smtClean="0">
                <a:solidFill>
                  <a:srgbClr val="FF0000"/>
                </a:solidFill>
              </a:rPr>
              <a:t>the two </a:t>
            </a:r>
            <a:r>
              <a:rPr lang="en-US" sz="2800" dirty="0">
                <a:solidFill>
                  <a:srgbClr val="FF0000"/>
                </a:solidFill>
              </a:rPr>
              <a:t>cars, mix </a:t>
            </a:r>
            <a:r>
              <a:rPr lang="en-US" sz="2800" dirty="0" smtClean="0">
                <a:solidFill>
                  <a:srgbClr val="FF0000"/>
                </a:solidFill>
              </a:rPr>
              <a:t>the </a:t>
            </a:r>
            <a:r>
              <a:rPr lang="en-US" sz="2800" dirty="0">
                <a:solidFill>
                  <a:srgbClr val="FF0000"/>
                </a:solidFill>
              </a:rPr>
              <a:t>parts and then “select” for the one with the GPS, ignoring what else it might have picked up?</a:t>
            </a:r>
          </a:p>
          <a:p>
            <a:pPr algn="ctr"/>
            <a:endParaRPr lang="en-US" sz="2200" dirty="0" smtClean="0">
              <a:solidFill>
                <a:schemeClr val="accent6"/>
              </a:solidFill>
            </a:endParaRPr>
          </a:p>
          <a:p>
            <a:pPr algn="ctr"/>
            <a:endParaRPr lang="en-US" sz="2200" dirty="0">
              <a:solidFill>
                <a:schemeClr val="accent6"/>
              </a:solidFill>
            </a:endParaRPr>
          </a:p>
          <a:p>
            <a:pPr marL="0" indent="0" algn="ctr">
              <a:buNone/>
            </a:pPr>
            <a:r>
              <a:rPr lang="en-US" sz="2800" dirty="0">
                <a:solidFill>
                  <a:schemeClr val="accent6"/>
                </a:solidFill>
              </a:rPr>
              <a:t>Or should I </a:t>
            </a:r>
            <a:r>
              <a:rPr lang="en-US" sz="2800" dirty="0" smtClean="0">
                <a:solidFill>
                  <a:schemeClr val="accent6"/>
                </a:solidFill>
              </a:rPr>
              <a:t>just take </a:t>
            </a:r>
            <a:r>
              <a:rPr lang="en-US" sz="2800" dirty="0" smtClean="0">
                <a:solidFill>
                  <a:schemeClr val="accent6"/>
                </a:solidFill>
              </a:rPr>
              <a:t>the </a:t>
            </a:r>
            <a:r>
              <a:rPr lang="en-US" sz="2800" dirty="0">
                <a:solidFill>
                  <a:schemeClr val="accent6"/>
                </a:solidFill>
              </a:rPr>
              <a:t>GPS from one car and move it to the other?</a:t>
            </a:r>
          </a:p>
          <a:p>
            <a:pPr algn="ctr"/>
            <a:endParaRPr lang="en-US" sz="2200" dirty="0">
              <a:solidFill>
                <a:schemeClr val="accent6"/>
              </a:solidFill>
            </a:endParaRPr>
          </a:p>
        </p:txBody>
      </p:sp>
      <p:sp>
        <p:nvSpPr>
          <p:cNvPr id="5" name="Rectangle 4"/>
          <p:cNvSpPr/>
          <p:nvPr/>
        </p:nvSpPr>
        <p:spPr>
          <a:xfrm>
            <a:off x="601133" y="1199213"/>
            <a:ext cx="8066618" cy="2914078"/>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Arial"/>
              <a:ea typeface="+mn-ea"/>
              <a:cs typeface="+mn-cs"/>
            </a:endParaRPr>
          </a:p>
        </p:txBody>
      </p:sp>
      <p:sp>
        <p:nvSpPr>
          <p:cNvPr id="6" name="Rectangle 5"/>
          <p:cNvSpPr/>
          <p:nvPr/>
        </p:nvSpPr>
        <p:spPr>
          <a:xfrm>
            <a:off x="601133" y="4218100"/>
            <a:ext cx="8066618" cy="1932517"/>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Arial"/>
              <a:ea typeface="+mn-ea"/>
              <a:cs typeface="+mn-cs"/>
            </a:endParaRPr>
          </a:p>
        </p:txBody>
      </p:sp>
    </p:spTree>
    <p:extLst>
      <p:ext uri="{BB962C8B-B14F-4D97-AF65-F5344CB8AC3E}">
        <p14:creationId xmlns:p14="http://schemas.microsoft.com/office/powerpoint/2010/main" val="9470515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8135" y="228600"/>
            <a:ext cx="7941732" cy="576072"/>
          </a:xfrm>
        </p:spPr>
        <p:txBody>
          <a:bodyPr>
            <a:normAutofit fontScale="90000"/>
          </a:bodyPr>
          <a:lstStyle/>
          <a:p>
            <a:pPr algn="ctr"/>
            <a:r>
              <a:rPr lang="en-US" dirty="0"/>
              <a:t>Traditional versus precision methods</a:t>
            </a:r>
          </a:p>
        </p:txBody>
      </p:sp>
      <p:sp>
        <p:nvSpPr>
          <p:cNvPr id="4" name="Content Placeholder 3"/>
          <p:cNvSpPr>
            <a:spLocks noGrp="1"/>
          </p:cNvSpPr>
          <p:nvPr>
            <p:ph idx="10"/>
          </p:nvPr>
        </p:nvSpPr>
        <p:spPr>
          <a:xfrm>
            <a:off x="688135" y="2957754"/>
            <a:ext cx="7941733" cy="4189186"/>
          </a:xfrm>
        </p:spPr>
        <p:txBody>
          <a:bodyPr>
            <a:normAutofit/>
          </a:bodyPr>
          <a:lstStyle/>
          <a:p>
            <a:pPr algn="ctr"/>
            <a:endParaRPr lang="en-US" sz="2200" dirty="0" smtClean="0">
              <a:solidFill>
                <a:schemeClr val="accent6"/>
              </a:solidFill>
            </a:endParaRPr>
          </a:p>
          <a:p>
            <a:pPr algn="ctr"/>
            <a:endParaRPr lang="en-US" sz="2200" dirty="0">
              <a:solidFill>
                <a:schemeClr val="accent6"/>
              </a:solidFill>
            </a:endParaRPr>
          </a:p>
          <a:p>
            <a:pPr algn="ctr"/>
            <a:endParaRPr lang="en-US" sz="2200" dirty="0">
              <a:solidFill>
                <a:schemeClr val="accent6"/>
              </a:solidFill>
            </a:endParaRPr>
          </a:p>
          <a:p>
            <a:pPr marL="0" indent="0" algn="ctr">
              <a:buNone/>
            </a:pPr>
            <a:r>
              <a:rPr lang="en-US" sz="3600" b="1" dirty="0">
                <a:solidFill>
                  <a:srgbClr val="FF0000"/>
                </a:solidFill>
              </a:rPr>
              <a:t>If I take a GPS from an </a:t>
            </a:r>
            <a:r>
              <a:rPr lang="en-US" sz="3600" b="1" dirty="0" smtClean="0">
                <a:solidFill>
                  <a:srgbClr val="FF0000"/>
                </a:solidFill>
              </a:rPr>
              <a:t>airplane</a:t>
            </a:r>
          </a:p>
          <a:p>
            <a:pPr marL="0" indent="0" algn="ctr">
              <a:buNone/>
            </a:pPr>
            <a:r>
              <a:rPr lang="en-US" sz="3600" b="1" dirty="0" smtClean="0">
                <a:solidFill>
                  <a:srgbClr val="FF0000"/>
                </a:solidFill>
              </a:rPr>
              <a:t> </a:t>
            </a:r>
            <a:r>
              <a:rPr lang="en-US" sz="3600" b="1" dirty="0">
                <a:solidFill>
                  <a:srgbClr val="FF0000"/>
                </a:solidFill>
              </a:rPr>
              <a:t>will the new car fly</a:t>
            </a:r>
            <a:r>
              <a:rPr lang="en-US" sz="3600" b="1" dirty="0" smtClean="0">
                <a:solidFill>
                  <a:srgbClr val="FF0000"/>
                </a:solidFill>
              </a:rPr>
              <a:t>?</a:t>
            </a:r>
            <a:endParaRPr lang="en-US" sz="3600" b="1" dirty="0">
              <a:solidFill>
                <a:srgbClr val="FF0000"/>
              </a:solidFill>
            </a:endParaRPr>
          </a:p>
        </p:txBody>
      </p:sp>
      <p:sp>
        <p:nvSpPr>
          <p:cNvPr id="5" name="Rectangle 4"/>
          <p:cNvSpPr/>
          <p:nvPr/>
        </p:nvSpPr>
        <p:spPr>
          <a:xfrm>
            <a:off x="663575" y="4006517"/>
            <a:ext cx="8066618" cy="2286001"/>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Arial"/>
              <a:ea typeface="+mn-ea"/>
              <a:cs typeface="+mn-cs"/>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135" y="964503"/>
            <a:ext cx="7941733" cy="2467629"/>
          </a:xfrm>
          <a:prstGeom prst="rect">
            <a:avLst/>
          </a:prstGeom>
        </p:spPr>
      </p:pic>
    </p:spTree>
    <p:extLst>
      <p:ext uri="{BB962C8B-B14F-4D97-AF65-F5344CB8AC3E}">
        <p14:creationId xmlns:p14="http://schemas.microsoft.com/office/powerpoint/2010/main" val="42758686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8765088" cy="576072"/>
          </a:xfrm>
        </p:spPr>
        <p:txBody>
          <a:bodyPr>
            <a:normAutofit fontScale="90000"/>
          </a:bodyPr>
          <a:lstStyle/>
          <a:p>
            <a:pPr algn="ctr"/>
            <a:r>
              <a:rPr lang="en-US" dirty="0" smtClean="0"/>
              <a:t>GMO refers to a method</a:t>
            </a:r>
            <a:endParaRPr lang="en-US" dirty="0"/>
          </a:p>
        </p:txBody>
      </p:sp>
      <p:sp>
        <p:nvSpPr>
          <p:cNvPr id="3" name="Content Placeholder 2"/>
          <p:cNvSpPr>
            <a:spLocks noGrp="1"/>
          </p:cNvSpPr>
          <p:nvPr>
            <p:ph idx="10"/>
          </p:nvPr>
        </p:nvSpPr>
        <p:spPr>
          <a:xfrm>
            <a:off x="228600" y="1371600"/>
            <a:ext cx="8765088" cy="4916183"/>
          </a:xfrm>
        </p:spPr>
        <p:txBody>
          <a:bodyPr>
            <a:noAutofit/>
          </a:bodyPr>
          <a:lstStyle/>
          <a:p>
            <a:pPr marL="0" indent="0" algn="ctr">
              <a:buNone/>
            </a:pPr>
            <a:r>
              <a:rPr lang="en-US" sz="4000" dirty="0" smtClean="0"/>
              <a:t>But what is important is the </a:t>
            </a:r>
          </a:p>
          <a:p>
            <a:pPr marL="0" indent="0" algn="ctr">
              <a:buNone/>
            </a:pPr>
            <a:endParaRPr lang="en-US" sz="4000" dirty="0">
              <a:solidFill>
                <a:srgbClr val="FF0000"/>
              </a:solidFill>
            </a:endParaRPr>
          </a:p>
          <a:p>
            <a:pPr marL="0" indent="0" algn="ctr">
              <a:buNone/>
            </a:pPr>
            <a:r>
              <a:rPr lang="en-US" sz="4800" dirty="0" smtClean="0">
                <a:solidFill>
                  <a:srgbClr val="0070C0"/>
                </a:solidFill>
              </a:rPr>
              <a:t>PRODUCT </a:t>
            </a:r>
            <a:endParaRPr lang="en-US" sz="2800" dirty="0">
              <a:solidFill>
                <a:srgbClr val="0070C0"/>
              </a:solidFill>
            </a:endParaRPr>
          </a:p>
          <a:p>
            <a:pPr marL="0" indent="0" algn="ctr">
              <a:buNone/>
            </a:pPr>
            <a:r>
              <a:rPr lang="en-US" sz="2400" dirty="0" smtClean="0"/>
              <a:t>not the</a:t>
            </a:r>
            <a:endParaRPr lang="en-US" sz="2400" dirty="0"/>
          </a:p>
          <a:p>
            <a:pPr marL="0" indent="0" algn="ctr">
              <a:buNone/>
            </a:pPr>
            <a:r>
              <a:rPr lang="en-US" sz="4800" dirty="0" smtClean="0">
                <a:solidFill>
                  <a:srgbClr val="FF0000"/>
                </a:solidFill>
              </a:rPr>
              <a:t>METHOD</a:t>
            </a:r>
            <a:r>
              <a:rPr lang="en-US" sz="2800" dirty="0" smtClean="0">
                <a:solidFill>
                  <a:srgbClr val="FF0000"/>
                </a:solidFill>
              </a:rPr>
              <a:t> </a:t>
            </a:r>
          </a:p>
          <a:p>
            <a:pPr marL="0" indent="0" algn="ctr">
              <a:buNone/>
            </a:pPr>
            <a:endParaRPr lang="en-US" sz="2800" dirty="0">
              <a:solidFill>
                <a:srgbClr val="FF0000"/>
              </a:solidFill>
            </a:endParaRPr>
          </a:p>
          <a:p>
            <a:pPr marL="0" indent="0" algn="ctr">
              <a:buNone/>
            </a:pPr>
            <a:r>
              <a:rPr lang="en-US" sz="2800" dirty="0" smtClean="0"/>
              <a:t>This is just as true for traditional breeding</a:t>
            </a:r>
            <a:endParaRPr lang="en-US" sz="2800" dirty="0"/>
          </a:p>
        </p:txBody>
      </p:sp>
    </p:spTree>
    <p:extLst>
      <p:ext uri="{BB962C8B-B14F-4D97-AF65-F5344CB8AC3E}">
        <p14:creationId xmlns:p14="http://schemas.microsoft.com/office/powerpoint/2010/main" val="32528833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8258" y="1710813"/>
            <a:ext cx="7737987" cy="286232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srgbClr val="FF0000"/>
                </a:solidFill>
                <a:effectLst/>
                <a:uLnTx/>
                <a:uFillTx/>
                <a:latin typeface="Calibri" panose="020F0502020204030204"/>
                <a:ea typeface="+mn-ea"/>
                <a:cs typeface="+mn-cs"/>
              </a:rPr>
              <a:t>Plants can’t run away from predators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srgbClr val="0070C0"/>
                </a:solidFill>
                <a:effectLst/>
                <a:uLnTx/>
                <a:uFillTx/>
                <a:latin typeface="Calibri" panose="020F0502020204030204"/>
                <a:ea typeface="+mn-ea"/>
                <a:cs typeface="+mn-cs"/>
              </a:rPr>
              <a:t>So how do they protect themselves?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srgbClr val="00B050"/>
                </a:solidFill>
                <a:effectLst/>
                <a:uLnTx/>
                <a:uFillTx/>
                <a:latin typeface="Calibri" panose="020F0502020204030204"/>
                <a:ea typeface="+mn-ea"/>
                <a:cs typeface="+mn-cs"/>
              </a:rPr>
              <a:t>With pesticides!</a:t>
            </a:r>
            <a:endParaRPr kumimoji="0" lang="en-US" sz="3600"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9660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03385" y="587134"/>
            <a:ext cx="4664330" cy="1601943"/>
          </a:xfrm>
          <a:prstGeom prst="rect">
            <a:avLst/>
          </a:prstGeom>
        </p:spPr>
      </p:pic>
      <p:pic>
        <p:nvPicPr>
          <p:cNvPr id="5" name="Picture 4"/>
          <p:cNvPicPr>
            <a:picLocks noChangeAspect="1"/>
          </p:cNvPicPr>
          <p:nvPr/>
        </p:nvPicPr>
        <p:blipFill>
          <a:blip r:embed="rId3"/>
          <a:stretch>
            <a:fillRect/>
          </a:stretch>
        </p:blipFill>
        <p:spPr>
          <a:xfrm>
            <a:off x="702130" y="2623136"/>
            <a:ext cx="5372099" cy="2745255"/>
          </a:xfrm>
          <a:prstGeom prst="rect">
            <a:avLst/>
          </a:prstGeom>
        </p:spPr>
      </p:pic>
      <p:sp>
        <p:nvSpPr>
          <p:cNvPr id="6" name="TextBox 5"/>
          <p:cNvSpPr txBox="1"/>
          <p:nvPr/>
        </p:nvSpPr>
        <p:spPr>
          <a:xfrm>
            <a:off x="2869159" y="5640867"/>
            <a:ext cx="1332781" cy="323165"/>
          </a:xfrm>
          <a:prstGeom prst="rect">
            <a:avLst/>
          </a:prstGeom>
          <a:noFill/>
          <a:ln w="28575">
            <a:solidFill>
              <a:schemeClr val="tx1"/>
            </a:solidFill>
          </a:ln>
        </p:spPr>
        <p:txBody>
          <a:bodyPr wrap="square" rtlCol="0">
            <a:spAutoFit/>
          </a:bodyPr>
          <a:lstStyle/>
          <a:p>
            <a:r>
              <a:rPr lang="en-US" sz="1500" b="1" dirty="0">
                <a:latin typeface="Bookman Old Style" panose="02050604050505020204" pitchFamily="18" charset="0"/>
              </a:rPr>
              <a:t>+ 11 more</a:t>
            </a:r>
          </a:p>
        </p:txBody>
      </p:sp>
      <p:sp>
        <p:nvSpPr>
          <p:cNvPr id="2" name="TextBox 1"/>
          <p:cNvSpPr txBox="1"/>
          <p:nvPr/>
        </p:nvSpPr>
        <p:spPr>
          <a:xfrm>
            <a:off x="5867715" y="827992"/>
            <a:ext cx="3318789" cy="646331"/>
          </a:xfrm>
          <a:prstGeom prst="rect">
            <a:avLst/>
          </a:prstGeom>
          <a:noFill/>
        </p:spPr>
        <p:txBody>
          <a:bodyPr wrap="square" rtlCol="0">
            <a:spAutoFit/>
          </a:bodyPr>
          <a:lstStyle/>
          <a:p>
            <a:r>
              <a:rPr lang="en-US" b="1" dirty="0">
                <a:solidFill>
                  <a:srgbClr val="FF0000"/>
                </a:solidFill>
              </a:rPr>
              <a:t>Many common vegetables have high levels of natural pesticides.</a:t>
            </a:r>
          </a:p>
        </p:txBody>
      </p:sp>
      <p:pic>
        <p:nvPicPr>
          <p:cNvPr id="1026" name="Picture 2" descr="Image result for cele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1" y="3044215"/>
            <a:ext cx="2857499" cy="1903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0586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170039" y="228600"/>
            <a:ext cx="6223819" cy="576072"/>
          </a:xfrm>
        </p:spPr>
        <p:txBody>
          <a:bodyPr>
            <a:normAutofit fontScale="90000"/>
          </a:bodyPr>
          <a:lstStyle/>
          <a:p>
            <a:r>
              <a:rPr lang="en-US" dirty="0">
                <a:solidFill>
                  <a:srgbClr val="FFFFFF"/>
                </a:solidFill>
              </a:rPr>
              <a:t>The </a:t>
            </a:r>
            <a:r>
              <a:rPr lang="en-US" dirty="0" smtClean="0">
                <a:solidFill>
                  <a:srgbClr val="FFFFFF"/>
                </a:solidFill>
              </a:rPr>
              <a:t>Realities of Plant Breeding</a:t>
            </a:r>
            <a:endParaRPr lang="en-US" dirty="0">
              <a:solidFill>
                <a:srgbClr val="FFFFFF"/>
              </a:solidFill>
            </a:endParaRPr>
          </a:p>
        </p:txBody>
      </p:sp>
      <p:sp>
        <p:nvSpPr>
          <p:cNvPr id="4" name="Content Placeholder 3"/>
          <p:cNvSpPr>
            <a:spLocks noGrp="1"/>
          </p:cNvSpPr>
          <p:nvPr>
            <p:ph idx="10"/>
          </p:nvPr>
        </p:nvSpPr>
        <p:spPr>
          <a:xfrm>
            <a:off x="380393" y="1546262"/>
            <a:ext cx="8537465" cy="4189186"/>
          </a:xfrm>
        </p:spPr>
        <p:txBody>
          <a:bodyPr>
            <a:normAutofit fontScale="92500" lnSpcReduction="20000"/>
          </a:bodyPr>
          <a:lstStyle/>
          <a:p>
            <a:pPr marL="0" indent="0" algn="ctr">
              <a:buNone/>
            </a:pPr>
            <a:r>
              <a:rPr lang="en-US" sz="2800" dirty="0" smtClean="0">
                <a:solidFill>
                  <a:prstClr val="black"/>
                </a:solidFill>
              </a:rPr>
              <a:t>Agri-businesses have focused on the major crops eaten in the West</a:t>
            </a:r>
          </a:p>
          <a:p>
            <a:pPr marL="0" indent="0" algn="ctr">
              <a:buNone/>
            </a:pPr>
            <a:endParaRPr lang="en-US" sz="2200" dirty="0">
              <a:solidFill>
                <a:prstClr val="black"/>
              </a:solidFill>
            </a:endParaRPr>
          </a:p>
          <a:p>
            <a:pPr marL="0" indent="0" algn="ctr">
              <a:buNone/>
            </a:pPr>
            <a:endParaRPr lang="en-US" dirty="0">
              <a:solidFill>
                <a:prstClr val="black"/>
              </a:solidFill>
            </a:endParaRPr>
          </a:p>
          <a:p>
            <a:pPr marL="0" indent="0" algn="ctr">
              <a:buNone/>
            </a:pPr>
            <a:r>
              <a:rPr lang="en-US" sz="3000" dirty="0" smtClean="0">
                <a:solidFill>
                  <a:prstClr val="black"/>
                </a:solidFill>
              </a:rPr>
              <a:t>This has resulted in vastly improved yields</a:t>
            </a:r>
          </a:p>
          <a:p>
            <a:pPr marL="0" indent="0" algn="ctr">
              <a:buNone/>
            </a:pPr>
            <a:endParaRPr lang="en-US" dirty="0" smtClean="0">
              <a:solidFill>
                <a:prstClr val="black"/>
              </a:solidFill>
            </a:endParaRPr>
          </a:p>
          <a:p>
            <a:pPr marL="0" indent="0" algn="ctr">
              <a:buNone/>
            </a:pPr>
            <a:endParaRPr lang="en-US" dirty="0">
              <a:solidFill>
                <a:prstClr val="black"/>
              </a:solidFill>
            </a:endParaRPr>
          </a:p>
          <a:p>
            <a:pPr marL="0" indent="0" algn="ctr">
              <a:buNone/>
            </a:pPr>
            <a:r>
              <a:rPr lang="en-US" sz="2800" dirty="0" smtClean="0">
                <a:solidFill>
                  <a:srgbClr val="FF0000"/>
                </a:solidFill>
              </a:rPr>
              <a:t>But what about the Developing Countries?  Nothing</a:t>
            </a:r>
            <a:endParaRPr lang="en-US" sz="2800" dirty="0">
              <a:solidFill>
                <a:srgbClr val="FF0000"/>
              </a:solidFill>
            </a:endParaRPr>
          </a:p>
          <a:p>
            <a:pPr algn="ctr"/>
            <a:endParaRPr lang="en-US" sz="2800" dirty="0" smtClean="0">
              <a:solidFill>
                <a:prstClr val="black"/>
              </a:solidFill>
            </a:endParaRPr>
          </a:p>
          <a:p>
            <a:pPr marL="0" indent="0" algn="ctr">
              <a:buNone/>
            </a:pPr>
            <a:endParaRPr lang="en-US" dirty="0">
              <a:solidFill>
                <a:prstClr val="black"/>
              </a:solidFill>
            </a:endParaRPr>
          </a:p>
          <a:p>
            <a:pPr marL="0" indent="0" algn="ctr">
              <a:buNone/>
            </a:pPr>
            <a:r>
              <a:rPr lang="en-US" sz="3000" dirty="0" smtClean="0">
                <a:solidFill>
                  <a:schemeClr val="accent5">
                    <a:lumMod val="75000"/>
                  </a:schemeClr>
                </a:solidFill>
              </a:rPr>
              <a:t>GMOs can help by reducing breeding cycle times</a:t>
            </a:r>
            <a:endParaRPr lang="en-US" sz="3000" dirty="0">
              <a:solidFill>
                <a:schemeClr val="accent5">
                  <a:lumMod val="75000"/>
                </a:schemeClr>
              </a:solidFill>
            </a:endParaRPr>
          </a:p>
          <a:p>
            <a:endParaRPr lang="en-US" dirty="0">
              <a:solidFill>
                <a:prstClr val="black"/>
              </a:solidFill>
            </a:endParaRPr>
          </a:p>
          <a:p>
            <a:endParaRPr lang="en-US" dirty="0"/>
          </a:p>
        </p:txBody>
      </p:sp>
    </p:spTree>
    <p:extLst>
      <p:ext uri="{BB962C8B-B14F-4D97-AF65-F5344CB8AC3E}">
        <p14:creationId xmlns:p14="http://schemas.microsoft.com/office/powerpoint/2010/main" val="18150970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369031" y="228600"/>
            <a:ext cx="6100281" cy="576072"/>
          </a:xfrm>
        </p:spPr>
        <p:txBody>
          <a:bodyPr>
            <a:normAutofit fontScale="90000"/>
          </a:bodyPr>
          <a:lstStyle/>
          <a:p>
            <a:r>
              <a:rPr lang="en-US" dirty="0">
                <a:solidFill>
                  <a:srgbClr val="FFFFFF"/>
                </a:solidFill>
              </a:rPr>
              <a:t>Food in Developing Countries</a:t>
            </a:r>
          </a:p>
        </p:txBody>
      </p:sp>
      <p:sp>
        <p:nvSpPr>
          <p:cNvPr id="5" name="Content Placeholder 4"/>
          <p:cNvSpPr>
            <a:spLocks noGrp="1"/>
          </p:cNvSpPr>
          <p:nvPr>
            <p:ph idx="10"/>
          </p:nvPr>
        </p:nvSpPr>
        <p:spPr>
          <a:xfrm>
            <a:off x="228600" y="1371601"/>
            <a:ext cx="7730067" cy="4597684"/>
          </a:xfrm>
        </p:spPr>
        <p:txBody>
          <a:bodyPr>
            <a:normAutofit/>
          </a:bodyPr>
          <a:lstStyle/>
          <a:p>
            <a:pPr marL="0" indent="0">
              <a:buNone/>
            </a:pPr>
            <a:r>
              <a:rPr lang="en-US" sz="2200" dirty="0">
                <a:solidFill>
                  <a:schemeClr val="accent5">
                    <a:lumMod val="75000"/>
                  </a:schemeClr>
                </a:solidFill>
              </a:rPr>
              <a:t>Africa, S. America, Asia need better crops with </a:t>
            </a:r>
            <a:r>
              <a:rPr lang="en-US" sz="2200" dirty="0" smtClean="0">
                <a:solidFill>
                  <a:schemeClr val="accent5">
                    <a:lumMod val="75000"/>
                  </a:schemeClr>
                </a:solidFill>
              </a:rPr>
              <a:t>higher </a:t>
            </a:r>
            <a:r>
              <a:rPr lang="en-US" sz="2200" dirty="0">
                <a:solidFill>
                  <a:schemeClr val="accent5">
                    <a:lumMod val="75000"/>
                  </a:schemeClr>
                </a:solidFill>
              </a:rPr>
              <a:t>yields</a:t>
            </a:r>
            <a:r>
              <a:rPr lang="en-US" sz="2200" dirty="0" smtClean="0">
                <a:solidFill>
                  <a:schemeClr val="accent5">
                    <a:lumMod val="75000"/>
                  </a:schemeClr>
                </a:solidFill>
              </a:rPr>
              <a:t>.</a:t>
            </a:r>
          </a:p>
          <a:p>
            <a:pPr marL="0" indent="0">
              <a:buNone/>
            </a:pPr>
            <a:r>
              <a:rPr lang="en-US" sz="2200" dirty="0" smtClean="0">
                <a:solidFill>
                  <a:schemeClr val="accent5">
                    <a:lumMod val="75000"/>
                  </a:schemeClr>
                </a:solidFill>
              </a:rPr>
              <a:t>           They </a:t>
            </a:r>
            <a:r>
              <a:rPr lang="en-US" sz="2200" dirty="0">
                <a:solidFill>
                  <a:schemeClr val="accent5">
                    <a:lumMod val="75000"/>
                  </a:schemeClr>
                </a:solidFill>
              </a:rPr>
              <a:t>need precision agriculture (GMOs)</a:t>
            </a:r>
          </a:p>
          <a:p>
            <a:endParaRPr lang="en-US" sz="2200" dirty="0"/>
          </a:p>
          <a:p>
            <a:pPr marL="0" indent="0">
              <a:buNone/>
            </a:pPr>
            <a:r>
              <a:rPr lang="en-US" sz="2200" dirty="0" smtClean="0">
                <a:solidFill>
                  <a:srgbClr val="FF0000"/>
                </a:solidFill>
              </a:rPr>
              <a:t>                     </a:t>
            </a:r>
            <a:r>
              <a:rPr lang="en-US" sz="3200" dirty="0" smtClean="0">
                <a:solidFill>
                  <a:srgbClr val="FF0000"/>
                </a:solidFill>
              </a:rPr>
              <a:t>Europe </a:t>
            </a:r>
            <a:r>
              <a:rPr lang="en-US" sz="3200" dirty="0">
                <a:solidFill>
                  <a:srgbClr val="FF0000"/>
                </a:solidFill>
              </a:rPr>
              <a:t>doesn’t</a:t>
            </a:r>
          </a:p>
          <a:p>
            <a:endParaRPr lang="en-US" sz="2200" dirty="0"/>
          </a:p>
          <a:p>
            <a:pPr marL="0" indent="0">
              <a:buNone/>
            </a:pPr>
            <a:endParaRPr lang="en-US" sz="2200" dirty="0" smtClean="0"/>
          </a:p>
          <a:p>
            <a:pPr marL="0" indent="0">
              <a:buNone/>
            </a:pPr>
            <a:r>
              <a:rPr lang="en-US" sz="2200" dirty="0" smtClean="0"/>
              <a:t>So </a:t>
            </a:r>
            <a:r>
              <a:rPr lang="en-US" sz="2200" dirty="0"/>
              <a:t>why doesn’t Europe endorse this?</a:t>
            </a:r>
          </a:p>
          <a:p>
            <a:endParaRPr lang="en-US" sz="2200" dirty="0"/>
          </a:p>
          <a:p>
            <a:pPr marL="0" indent="0">
              <a:buNone/>
            </a:pPr>
            <a:r>
              <a:rPr lang="en-US" sz="2200" dirty="0" smtClean="0">
                <a:solidFill>
                  <a:srgbClr val="FF0000"/>
                </a:solidFill>
              </a:rPr>
              <a:t> </a:t>
            </a:r>
          </a:p>
          <a:p>
            <a:pPr marL="0" indent="0">
              <a:buNone/>
            </a:pPr>
            <a:r>
              <a:rPr lang="en-US" sz="2200" dirty="0" smtClean="0">
                <a:solidFill>
                  <a:srgbClr val="FF0000"/>
                </a:solidFill>
              </a:rPr>
              <a:t> </a:t>
            </a:r>
            <a:r>
              <a:rPr lang="en-US" sz="3200" dirty="0" smtClean="0">
                <a:solidFill>
                  <a:srgbClr val="FF0000"/>
                </a:solidFill>
              </a:rPr>
              <a:t>Could </a:t>
            </a:r>
            <a:r>
              <a:rPr lang="en-US" sz="3200" dirty="0">
                <a:solidFill>
                  <a:srgbClr val="FF0000"/>
                </a:solidFill>
              </a:rPr>
              <a:t>it be politics, or money or both?</a:t>
            </a:r>
          </a:p>
          <a:p>
            <a:endParaRPr lang="en-US" sz="2200" dirty="0"/>
          </a:p>
          <a:p>
            <a:endParaRPr lang="en-US" sz="2200" dirty="0"/>
          </a:p>
        </p:txBody>
      </p:sp>
      <p:pic>
        <p:nvPicPr>
          <p:cNvPr id="6" name="Picture 5" descr="gmo-free-europ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8500" y="2207683"/>
            <a:ext cx="3175000" cy="3035300"/>
          </a:xfrm>
          <a:prstGeom prst="rect">
            <a:avLst/>
          </a:prstGeom>
        </p:spPr>
      </p:pic>
    </p:spTree>
    <p:extLst>
      <p:ext uri="{BB962C8B-B14F-4D97-AF65-F5344CB8AC3E}">
        <p14:creationId xmlns:p14="http://schemas.microsoft.com/office/powerpoint/2010/main" val="3270238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331317" y="228600"/>
            <a:ext cx="3768047" cy="576072"/>
          </a:xfrm>
        </p:spPr>
        <p:txBody>
          <a:bodyPr>
            <a:normAutofit fontScale="90000"/>
          </a:bodyPr>
          <a:lstStyle/>
          <a:p>
            <a:r>
              <a:rPr lang="en-US" dirty="0">
                <a:solidFill>
                  <a:srgbClr val="FFFFFF"/>
                </a:solidFill>
              </a:rPr>
              <a:t>The </a:t>
            </a:r>
            <a:r>
              <a:rPr lang="en-US" dirty="0" smtClean="0">
                <a:solidFill>
                  <a:srgbClr val="FFFFFF"/>
                </a:solidFill>
              </a:rPr>
              <a:t>Real Problem</a:t>
            </a:r>
            <a:endParaRPr lang="en-US" dirty="0">
              <a:solidFill>
                <a:srgbClr val="FFFFFF"/>
              </a:solidFill>
            </a:endParaRPr>
          </a:p>
        </p:txBody>
      </p:sp>
      <p:sp>
        <p:nvSpPr>
          <p:cNvPr id="4" name="Content Placeholder 3"/>
          <p:cNvSpPr>
            <a:spLocks noGrp="1"/>
          </p:cNvSpPr>
          <p:nvPr>
            <p:ph idx="10"/>
          </p:nvPr>
        </p:nvSpPr>
        <p:spPr>
          <a:xfrm>
            <a:off x="380393" y="1546262"/>
            <a:ext cx="7973483" cy="4189186"/>
          </a:xfrm>
        </p:spPr>
        <p:txBody>
          <a:bodyPr>
            <a:normAutofit/>
          </a:bodyPr>
          <a:lstStyle/>
          <a:p>
            <a:pPr marL="0" indent="0" algn="ctr">
              <a:buNone/>
            </a:pPr>
            <a:r>
              <a:rPr lang="en-US" sz="2200" dirty="0" smtClean="0">
                <a:solidFill>
                  <a:prstClr val="black"/>
                </a:solidFill>
              </a:rPr>
              <a:t>Europeans </a:t>
            </a:r>
            <a:r>
              <a:rPr lang="en-US" sz="2200" dirty="0">
                <a:solidFill>
                  <a:prstClr val="black"/>
                </a:solidFill>
              </a:rPr>
              <a:t>did not want US companies to control their </a:t>
            </a:r>
            <a:r>
              <a:rPr lang="en-US" sz="2200" dirty="0" smtClean="0">
                <a:solidFill>
                  <a:prstClr val="black"/>
                </a:solidFill>
              </a:rPr>
              <a:t>food</a:t>
            </a:r>
          </a:p>
          <a:p>
            <a:pPr marL="0" indent="0" algn="ctr">
              <a:buNone/>
            </a:pPr>
            <a:endParaRPr lang="en-US" sz="2200" dirty="0">
              <a:solidFill>
                <a:prstClr val="black"/>
              </a:solidFill>
            </a:endParaRPr>
          </a:p>
          <a:p>
            <a:pPr marL="0" indent="0" algn="ctr">
              <a:buNone/>
            </a:pPr>
            <a:endParaRPr lang="en-US" dirty="0">
              <a:solidFill>
                <a:prstClr val="black"/>
              </a:solidFill>
            </a:endParaRPr>
          </a:p>
          <a:p>
            <a:pPr marL="0" indent="0" algn="ctr">
              <a:buNone/>
            </a:pPr>
            <a:r>
              <a:rPr lang="en-US" dirty="0" smtClean="0">
                <a:solidFill>
                  <a:prstClr val="black"/>
                </a:solidFill>
              </a:rPr>
              <a:t>How </a:t>
            </a:r>
            <a:r>
              <a:rPr lang="en-US" dirty="0">
                <a:solidFill>
                  <a:prstClr val="black"/>
                </a:solidFill>
              </a:rPr>
              <a:t>can that be prevented</a:t>
            </a:r>
            <a:r>
              <a:rPr lang="en-US" dirty="0" smtClean="0">
                <a:solidFill>
                  <a:prstClr val="black"/>
                </a:solidFill>
              </a:rPr>
              <a:t>?</a:t>
            </a:r>
          </a:p>
          <a:p>
            <a:pPr marL="0" indent="0" algn="ctr">
              <a:buNone/>
            </a:pPr>
            <a:endParaRPr lang="en-US" dirty="0" smtClean="0">
              <a:solidFill>
                <a:prstClr val="black"/>
              </a:solidFill>
            </a:endParaRPr>
          </a:p>
          <a:p>
            <a:pPr marL="0" indent="0" algn="ctr">
              <a:buNone/>
            </a:pPr>
            <a:endParaRPr lang="en-US" dirty="0">
              <a:solidFill>
                <a:prstClr val="black"/>
              </a:solidFill>
            </a:endParaRPr>
          </a:p>
          <a:p>
            <a:pPr marL="0" indent="0" algn="ctr">
              <a:buNone/>
            </a:pPr>
            <a:r>
              <a:rPr lang="en-US" dirty="0" smtClean="0">
                <a:solidFill>
                  <a:srgbClr val="FF0000"/>
                </a:solidFill>
              </a:rPr>
              <a:t>Ban </a:t>
            </a:r>
            <a:r>
              <a:rPr lang="en-US" dirty="0">
                <a:solidFill>
                  <a:srgbClr val="FF0000"/>
                </a:solidFill>
              </a:rPr>
              <a:t>Monsanto and the other big US agribusinesses</a:t>
            </a:r>
          </a:p>
          <a:p>
            <a:pPr algn="ctr"/>
            <a:endParaRPr lang="en-US" dirty="0" smtClean="0">
              <a:solidFill>
                <a:prstClr val="black"/>
              </a:solidFill>
            </a:endParaRPr>
          </a:p>
          <a:p>
            <a:pPr marL="0" indent="0" algn="ctr">
              <a:buNone/>
            </a:pPr>
            <a:endParaRPr lang="en-US" dirty="0">
              <a:solidFill>
                <a:prstClr val="black"/>
              </a:solidFill>
            </a:endParaRPr>
          </a:p>
          <a:p>
            <a:pPr marL="0" indent="0" algn="ctr">
              <a:buNone/>
            </a:pPr>
            <a:r>
              <a:rPr lang="en-US" sz="2400" dirty="0" smtClean="0">
                <a:solidFill>
                  <a:schemeClr val="accent5">
                    <a:lumMod val="75000"/>
                  </a:schemeClr>
                </a:solidFill>
              </a:rPr>
              <a:t>Not </a:t>
            </a:r>
            <a:r>
              <a:rPr lang="en-US" sz="2400" dirty="0">
                <a:solidFill>
                  <a:schemeClr val="accent5">
                    <a:lumMod val="75000"/>
                  </a:schemeClr>
                </a:solidFill>
              </a:rPr>
              <a:t>so fast - the farmers buy their seeds from them</a:t>
            </a:r>
          </a:p>
          <a:p>
            <a:endParaRPr lang="en-US" dirty="0">
              <a:solidFill>
                <a:prstClr val="black"/>
              </a:solidFill>
            </a:endParaRPr>
          </a:p>
          <a:p>
            <a:endParaRPr lang="en-US" dirty="0"/>
          </a:p>
        </p:txBody>
      </p:sp>
    </p:spTree>
    <p:extLst>
      <p:ext uri="{BB962C8B-B14F-4D97-AF65-F5344CB8AC3E}">
        <p14:creationId xmlns:p14="http://schemas.microsoft.com/office/powerpoint/2010/main" val="21651706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666982" y="228600"/>
            <a:ext cx="5463283" cy="576072"/>
          </a:xfrm>
        </p:spPr>
        <p:txBody>
          <a:bodyPr>
            <a:normAutofit fontScale="90000"/>
          </a:bodyPr>
          <a:lstStyle/>
          <a:p>
            <a:r>
              <a:rPr lang="en-US" dirty="0" smtClean="0"/>
              <a:t>The Green Parties Solution</a:t>
            </a:r>
            <a:endParaRPr lang="en-US" dirty="0"/>
          </a:p>
        </p:txBody>
      </p:sp>
      <p:sp>
        <p:nvSpPr>
          <p:cNvPr id="4" name="Content Placeholder 3"/>
          <p:cNvSpPr>
            <a:spLocks noGrp="1"/>
          </p:cNvSpPr>
          <p:nvPr>
            <p:ph idx="10"/>
          </p:nvPr>
        </p:nvSpPr>
        <p:spPr>
          <a:xfrm>
            <a:off x="578735" y="1840376"/>
            <a:ext cx="7477246" cy="4134369"/>
          </a:xfrm>
        </p:spPr>
        <p:txBody>
          <a:bodyPr>
            <a:normAutofit/>
          </a:bodyPr>
          <a:lstStyle/>
          <a:p>
            <a:pPr marL="0" indent="0" algn="ctr">
              <a:buNone/>
            </a:pPr>
            <a:r>
              <a:rPr lang="en-US" sz="2400" dirty="0" smtClean="0">
                <a:solidFill>
                  <a:prstClr val="black"/>
                </a:solidFill>
              </a:rPr>
              <a:t>Assert </a:t>
            </a:r>
            <a:r>
              <a:rPr lang="en-US" sz="2400" dirty="0">
                <a:solidFill>
                  <a:prstClr val="black"/>
                </a:solidFill>
              </a:rPr>
              <a:t>that precision agriculture </a:t>
            </a:r>
            <a:r>
              <a:rPr lang="en-US" sz="2400" i="1" dirty="0">
                <a:solidFill>
                  <a:srgbClr val="FF0000"/>
                </a:solidFill>
              </a:rPr>
              <a:t>might</a:t>
            </a:r>
            <a:r>
              <a:rPr lang="en-US" sz="2400" dirty="0">
                <a:solidFill>
                  <a:prstClr val="black"/>
                </a:solidFill>
              </a:rPr>
              <a:t> be </a:t>
            </a:r>
            <a:r>
              <a:rPr lang="en-US" sz="2400" dirty="0" smtClean="0">
                <a:solidFill>
                  <a:prstClr val="black"/>
                </a:solidFill>
              </a:rPr>
              <a:t>dangerous</a:t>
            </a:r>
            <a:r>
              <a:rPr lang="en-US" sz="2400" dirty="0">
                <a:solidFill>
                  <a:prstClr val="black"/>
                </a:solidFill>
              </a:rPr>
              <a:t>!</a:t>
            </a:r>
          </a:p>
          <a:p>
            <a:pPr marL="457200" indent="-457200" algn="ctr">
              <a:buFont typeface="Arial" panose="020B0604020202020204" pitchFamily="34" charset="0"/>
              <a:buChar char="•"/>
            </a:pPr>
            <a:endParaRPr lang="en-US" sz="2400" dirty="0">
              <a:solidFill>
                <a:prstClr val="black"/>
              </a:solidFill>
            </a:endParaRPr>
          </a:p>
          <a:p>
            <a:pPr marL="0" indent="0" algn="ctr">
              <a:buNone/>
            </a:pPr>
            <a:r>
              <a:rPr lang="en-US" sz="2400" dirty="0">
                <a:solidFill>
                  <a:prstClr val="black"/>
                </a:solidFill>
              </a:rPr>
              <a:t>The politicians and the green parties will </a:t>
            </a:r>
            <a:r>
              <a:rPr lang="en-US" sz="2400" dirty="0" smtClean="0">
                <a:solidFill>
                  <a:prstClr val="black"/>
                </a:solidFill>
              </a:rPr>
              <a:t>protect</a:t>
            </a:r>
          </a:p>
          <a:p>
            <a:pPr marL="0" indent="0" algn="ctr">
              <a:buNone/>
            </a:pPr>
            <a:r>
              <a:rPr lang="en-US" sz="2400" dirty="0">
                <a:solidFill>
                  <a:prstClr val="black"/>
                </a:solidFill>
              </a:rPr>
              <a:t> </a:t>
            </a:r>
            <a:r>
              <a:rPr lang="en-US" sz="2400" dirty="0" smtClean="0">
                <a:solidFill>
                  <a:prstClr val="black"/>
                </a:solidFill>
              </a:rPr>
              <a:t>    you from </a:t>
            </a:r>
            <a:r>
              <a:rPr lang="en-US" sz="2400" dirty="0">
                <a:solidFill>
                  <a:prstClr val="black"/>
                </a:solidFill>
              </a:rPr>
              <a:t>this risk by banning </a:t>
            </a:r>
            <a:r>
              <a:rPr lang="en-US" sz="2400" dirty="0" smtClean="0">
                <a:solidFill>
                  <a:prstClr val="black"/>
                </a:solidFill>
              </a:rPr>
              <a:t>GMOs</a:t>
            </a:r>
          </a:p>
          <a:p>
            <a:pPr marL="0" indent="0" algn="ctr">
              <a:buNone/>
            </a:pPr>
            <a:endParaRPr lang="en-US" sz="2400" dirty="0">
              <a:solidFill>
                <a:prstClr val="black"/>
              </a:solidFill>
            </a:endParaRPr>
          </a:p>
          <a:p>
            <a:pPr marL="0" indent="0" algn="ctr">
              <a:buNone/>
            </a:pPr>
            <a:r>
              <a:rPr lang="en-US" sz="2400" dirty="0" smtClean="0">
                <a:solidFill>
                  <a:srgbClr val="00B050"/>
                </a:solidFill>
              </a:rPr>
              <a:t>Best </a:t>
            </a:r>
            <a:r>
              <a:rPr lang="en-US" sz="2400" dirty="0">
                <a:solidFill>
                  <a:srgbClr val="00B050"/>
                </a:solidFill>
              </a:rPr>
              <a:t>of </a:t>
            </a:r>
            <a:r>
              <a:rPr lang="en-US" sz="2400" dirty="0" smtClean="0">
                <a:solidFill>
                  <a:srgbClr val="00B050"/>
                </a:solidFill>
              </a:rPr>
              <a:t>all</a:t>
            </a:r>
            <a:endParaRPr lang="en-US" sz="2400" dirty="0">
              <a:solidFill>
                <a:prstClr val="black"/>
              </a:solidFill>
            </a:endParaRPr>
          </a:p>
          <a:p>
            <a:pPr algn="ctr"/>
            <a:endParaRPr lang="en-US" sz="2400" dirty="0">
              <a:solidFill>
                <a:prstClr val="black"/>
              </a:solidFill>
            </a:endParaRPr>
          </a:p>
          <a:p>
            <a:pPr marL="0" indent="0" algn="ctr">
              <a:buNone/>
            </a:pPr>
            <a:r>
              <a:rPr lang="en-US" sz="2400" dirty="0">
                <a:solidFill>
                  <a:prstClr val="black"/>
                </a:solidFill>
              </a:rPr>
              <a:t> </a:t>
            </a:r>
            <a:r>
              <a:rPr lang="en-US" sz="2400" dirty="0">
                <a:solidFill>
                  <a:srgbClr val="00B050"/>
                </a:solidFill>
              </a:rPr>
              <a:t>This has no economic consequence for </a:t>
            </a:r>
            <a:r>
              <a:rPr lang="en-US" sz="2400" dirty="0" smtClean="0">
                <a:solidFill>
                  <a:srgbClr val="00B050"/>
                </a:solidFill>
              </a:rPr>
              <a:t>Europe </a:t>
            </a:r>
            <a:r>
              <a:rPr lang="en-US" sz="2400" dirty="0" smtClean="0">
                <a:solidFill>
                  <a:srgbClr val="00B050"/>
                </a:solidFill>
              </a:rPr>
              <a:t>!</a:t>
            </a:r>
          </a:p>
          <a:p>
            <a:pPr marL="0" indent="0" algn="ctr">
              <a:buNone/>
            </a:pPr>
            <a:r>
              <a:rPr lang="en-US" sz="2400" dirty="0" smtClean="0">
                <a:solidFill>
                  <a:srgbClr val="00B050"/>
                </a:solidFill>
              </a:rPr>
              <a:t>But great financial rewards for Greenpeace</a:t>
            </a:r>
            <a:endParaRPr lang="en-US" sz="2400" dirty="0">
              <a:solidFill>
                <a:srgbClr val="00B050"/>
              </a:solidFill>
            </a:endParaRPr>
          </a:p>
          <a:p>
            <a:endParaRPr lang="en-US" sz="2400" dirty="0"/>
          </a:p>
          <a:p>
            <a:endParaRPr lang="en-US" sz="2400" dirty="0"/>
          </a:p>
        </p:txBody>
      </p:sp>
    </p:spTree>
    <p:extLst>
      <p:ext uri="{BB962C8B-B14F-4D97-AF65-F5344CB8AC3E}">
        <p14:creationId xmlns:p14="http://schemas.microsoft.com/office/powerpoint/2010/main" val="15926841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93615" y="2297800"/>
            <a:ext cx="4156463" cy="300082"/>
          </a:xfrm>
          <a:prstGeom prst="rect">
            <a:avLst/>
          </a:prstGeom>
          <a:noFill/>
        </p:spPr>
        <p:txBody>
          <a:bodyPr wrap="square" rtlCol="0">
            <a:spAutoFit/>
          </a:bodyPr>
          <a:lstStyle/>
          <a:p>
            <a:endParaRPr lang="en-US" sz="135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6178" y="1917290"/>
            <a:ext cx="5068354" cy="4434810"/>
          </a:xfrm>
          <a:prstGeom prst="rect">
            <a:avLst/>
          </a:prstGeom>
        </p:spPr>
      </p:pic>
      <p:sp>
        <p:nvSpPr>
          <p:cNvPr id="2" name="TextBox 1"/>
          <p:cNvSpPr txBox="1"/>
          <p:nvPr/>
        </p:nvSpPr>
        <p:spPr>
          <a:xfrm>
            <a:off x="1720645" y="865239"/>
            <a:ext cx="6135329" cy="584775"/>
          </a:xfrm>
          <a:prstGeom prst="rect">
            <a:avLst/>
          </a:prstGeom>
          <a:noFill/>
        </p:spPr>
        <p:txBody>
          <a:bodyPr wrap="square" rtlCol="0">
            <a:spAutoFit/>
          </a:bodyPr>
          <a:lstStyle/>
          <a:p>
            <a:r>
              <a:rPr lang="en-US" sz="3200" dirty="0" smtClean="0">
                <a:solidFill>
                  <a:srgbClr val="00B050"/>
                </a:solidFill>
              </a:rPr>
              <a:t>Life expectancy around the world</a:t>
            </a:r>
            <a:endParaRPr lang="en-US" sz="3200" dirty="0">
              <a:solidFill>
                <a:srgbClr val="00B050"/>
              </a:solidFill>
            </a:endParaRPr>
          </a:p>
        </p:txBody>
      </p:sp>
    </p:spTree>
    <p:extLst>
      <p:ext uri="{BB962C8B-B14F-4D97-AF65-F5344CB8AC3E}">
        <p14:creationId xmlns:p14="http://schemas.microsoft.com/office/powerpoint/2010/main" val="5636341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599144" y="190072"/>
            <a:ext cx="5391364" cy="576072"/>
          </a:xfrm>
        </p:spPr>
        <p:txBody>
          <a:bodyPr>
            <a:normAutofit fontScale="90000"/>
          </a:bodyPr>
          <a:lstStyle/>
          <a:p>
            <a:r>
              <a:rPr lang="en-US" dirty="0">
                <a:solidFill>
                  <a:srgbClr val="FFFFFF"/>
                </a:solidFill>
              </a:rPr>
              <a:t>The tragic </a:t>
            </a:r>
            <a:r>
              <a:rPr lang="en-US" dirty="0" smtClean="0">
                <a:solidFill>
                  <a:srgbClr val="FFFFFF"/>
                </a:solidFill>
              </a:rPr>
              <a:t>consequences</a:t>
            </a:r>
            <a:endParaRPr lang="en-US" dirty="0">
              <a:solidFill>
                <a:srgbClr val="FFFFFF"/>
              </a:solidFill>
            </a:endParaRPr>
          </a:p>
        </p:txBody>
      </p:sp>
      <p:sp>
        <p:nvSpPr>
          <p:cNvPr id="4" name="Content Placeholder 3"/>
          <p:cNvSpPr>
            <a:spLocks noGrp="1"/>
          </p:cNvSpPr>
          <p:nvPr>
            <p:ph idx="10"/>
          </p:nvPr>
        </p:nvSpPr>
        <p:spPr>
          <a:xfrm>
            <a:off x="479425" y="1725083"/>
            <a:ext cx="8185150" cy="3962704"/>
          </a:xfrm>
        </p:spPr>
        <p:txBody>
          <a:bodyPr/>
          <a:lstStyle/>
          <a:p>
            <a:pPr marL="0" indent="0" algn="ctr">
              <a:buNone/>
            </a:pPr>
            <a:r>
              <a:rPr lang="en-US" dirty="0">
                <a:solidFill>
                  <a:prstClr val="black"/>
                </a:solidFill>
              </a:rPr>
              <a:t>Not content with blocking precision agriculture in Europe </a:t>
            </a:r>
            <a:r>
              <a:rPr lang="en-US" dirty="0" smtClean="0">
                <a:solidFill>
                  <a:prstClr val="black"/>
                </a:solidFill>
              </a:rPr>
              <a:t>many </a:t>
            </a:r>
            <a:r>
              <a:rPr lang="en-US" dirty="0">
                <a:solidFill>
                  <a:prstClr val="black"/>
                </a:solidFill>
              </a:rPr>
              <a:t>politicians and NGOs like “Greenpeace” and “Friends of the Earth” are now spreading their message to the developing countries</a:t>
            </a:r>
          </a:p>
          <a:p>
            <a:endParaRPr lang="en-US" dirty="0"/>
          </a:p>
        </p:txBody>
      </p:sp>
      <p:pic>
        <p:nvPicPr>
          <p:cNvPr id="5" name="Picture 4" descr="4500382320_bcb130345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762" y="3861685"/>
            <a:ext cx="2743200" cy="1826102"/>
          </a:xfrm>
          <a:prstGeom prst="rect">
            <a:avLst/>
          </a:prstGeom>
        </p:spPr>
      </p:pic>
      <p:pic>
        <p:nvPicPr>
          <p:cNvPr id="6" name="Picture 5" descr="GP02DSS_layou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2625" y="3861685"/>
            <a:ext cx="2743200" cy="1827657"/>
          </a:xfrm>
          <a:prstGeom prst="rect">
            <a:avLst/>
          </a:prstGeom>
        </p:spPr>
      </p:pic>
      <p:pic>
        <p:nvPicPr>
          <p:cNvPr id="7" name="Picture 6" descr="greenpeace-stop-gmo-invasio.ashx_.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6640" y="3862620"/>
            <a:ext cx="2743200" cy="1826722"/>
          </a:xfrm>
          <a:prstGeom prst="rect">
            <a:avLst/>
          </a:prstGeom>
        </p:spPr>
      </p:pic>
    </p:spTree>
    <p:extLst>
      <p:ext uri="{BB962C8B-B14F-4D97-AF65-F5344CB8AC3E}">
        <p14:creationId xmlns:p14="http://schemas.microsoft.com/office/powerpoint/2010/main" val="26178724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4502944" y="3048000"/>
            <a:ext cx="184666"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eaLnBrk="0" fontAlgn="base" hangingPunct="0">
              <a:spcBef>
                <a:spcPct val="0"/>
              </a:spcBef>
              <a:spcAft>
                <a:spcPct val="0"/>
              </a:spcAft>
            </a:pPr>
            <a:endParaRPr lang="de-CH" sz="4400">
              <a:solidFill>
                <a:srgbClr val="808000"/>
              </a:solidFill>
            </a:endParaRPr>
          </a:p>
        </p:txBody>
      </p:sp>
      <p:sp>
        <p:nvSpPr>
          <p:cNvPr id="17412" name="Text Box 4"/>
          <p:cNvSpPr txBox="1">
            <a:spLocks noChangeArrowheads="1"/>
          </p:cNvSpPr>
          <p:nvPr/>
        </p:nvSpPr>
        <p:spPr bwMode="auto">
          <a:xfrm>
            <a:off x="1600200" y="533402"/>
            <a:ext cx="594360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sz="2800">
              <a:solidFill>
                <a:srgbClr val="000000"/>
              </a:solidFill>
            </a:endParaRPr>
          </a:p>
        </p:txBody>
      </p:sp>
      <p:sp>
        <p:nvSpPr>
          <p:cNvPr id="17414" name="Text Box 6"/>
          <p:cNvSpPr txBox="1">
            <a:spLocks noChangeArrowheads="1"/>
          </p:cNvSpPr>
          <p:nvPr/>
        </p:nvSpPr>
        <p:spPr bwMode="auto">
          <a:xfrm>
            <a:off x="2171700" y="5470527"/>
            <a:ext cx="49149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b="1">
              <a:solidFill>
                <a:srgbClr val="FFFFCC"/>
              </a:solidFill>
              <a:latin typeface="Arial" panose="020B0604020202020204" pitchFamily="34" charset="0"/>
            </a:endParaRPr>
          </a:p>
        </p:txBody>
      </p:sp>
      <p:sp>
        <p:nvSpPr>
          <p:cNvPr id="2" name="TextBox 1"/>
          <p:cNvSpPr txBox="1"/>
          <p:nvPr/>
        </p:nvSpPr>
        <p:spPr>
          <a:xfrm>
            <a:off x="6529916" y="6334836"/>
            <a:ext cx="2700199" cy="307777"/>
          </a:xfrm>
          <a:prstGeom prst="rect">
            <a:avLst/>
          </a:prstGeom>
          <a:noFill/>
        </p:spPr>
        <p:txBody>
          <a:bodyPr wrap="square" rtlCol="0">
            <a:spAutoFit/>
          </a:bodyPr>
          <a:lstStyle/>
          <a:p>
            <a:r>
              <a:rPr lang="en-US" sz="1400" dirty="0" smtClean="0"/>
              <a:t>*Courtesy of Ingo Potrykus</a:t>
            </a:r>
            <a:endParaRPr lang="en-US" sz="1400" dirty="0"/>
          </a:p>
        </p:txBody>
      </p:sp>
      <p:sp>
        <p:nvSpPr>
          <p:cNvPr id="4" name="Title 3"/>
          <p:cNvSpPr>
            <a:spLocks noGrp="1"/>
          </p:cNvSpPr>
          <p:nvPr>
            <p:ph type="ctrTitle"/>
          </p:nvPr>
        </p:nvSpPr>
        <p:spPr>
          <a:xfrm>
            <a:off x="2885914" y="245366"/>
            <a:ext cx="3418726" cy="576072"/>
          </a:xfrm>
        </p:spPr>
        <p:txBody>
          <a:bodyPr>
            <a:normAutofit fontScale="90000"/>
          </a:bodyPr>
          <a:lstStyle/>
          <a:p>
            <a:r>
              <a:rPr lang="en-US" dirty="0" smtClean="0"/>
              <a:t>A case </a:t>
            </a:r>
            <a:r>
              <a:rPr lang="en-US" dirty="0"/>
              <a:t>s</a:t>
            </a:r>
            <a:r>
              <a:rPr lang="en-US" dirty="0" smtClean="0"/>
              <a:t>tudy</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4032526586"/>
              </p:ext>
            </p:extLst>
          </p:nvPr>
        </p:nvGraphicFramePr>
        <p:xfrm>
          <a:off x="1270156" y="1827178"/>
          <a:ext cx="6834908" cy="3412272"/>
        </p:xfrm>
        <a:graphic>
          <a:graphicData uri="http://schemas.openxmlformats.org/drawingml/2006/table">
            <a:tbl>
              <a:tblPr firstRow="1" bandRow="1">
                <a:tableStyleId>{5C22544A-7EE6-4342-B048-85BDC9FD1C3A}</a:tableStyleId>
              </a:tblPr>
              <a:tblGrid>
                <a:gridCol w="3417454">
                  <a:extLst>
                    <a:ext uri="{9D8B030D-6E8A-4147-A177-3AD203B41FA5}">
                      <a16:colId xmlns:a16="http://schemas.microsoft.com/office/drawing/2014/main" val="20000"/>
                    </a:ext>
                  </a:extLst>
                </a:gridCol>
                <a:gridCol w="3417454">
                  <a:extLst>
                    <a:ext uri="{9D8B030D-6E8A-4147-A177-3AD203B41FA5}">
                      <a16:colId xmlns:a16="http://schemas.microsoft.com/office/drawing/2014/main" val="20001"/>
                    </a:ext>
                  </a:extLst>
                </a:gridCol>
              </a:tblGrid>
              <a:tr h="568712">
                <a:tc gridSpan="2">
                  <a:txBody>
                    <a:bodyPr/>
                    <a:lstStyle/>
                    <a:p>
                      <a:r>
                        <a:rPr lang="en-US" sz="2000" dirty="0" smtClean="0">
                          <a:solidFill>
                            <a:srgbClr val="F58025"/>
                          </a:solidFill>
                          <a:effectLst/>
                          <a:latin typeface="Helvetica"/>
                          <a:cs typeface="Helvetica"/>
                        </a:rPr>
                        <a:t>Vitamin A-deficiency</a:t>
                      </a:r>
                      <a:endParaRPr lang="en-US" sz="2000" dirty="0">
                        <a:solidFill>
                          <a:srgbClr val="F58025"/>
                        </a:solidFill>
                        <a:effectLst/>
                        <a:latin typeface="Helvetica"/>
                        <a:cs typeface="Helvetica"/>
                      </a:endParaRPr>
                    </a:p>
                  </a:txBody>
                  <a:tcPr/>
                </a:tc>
                <a:tc hMerge="1">
                  <a:txBody>
                    <a:bodyPr/>
                    <a:lstStyle/>
                    <a:p>
                      <a:endParaRPr lang="en-US" dirty="0"/>
                    </a:p>
                  </a:txBody>
                  <a:tcPr/>
                </a:tc>
                <a:extLst>
                  <a:ext uri="{0D108BD9-81ED-4DB2-BD59-A6C34878D82A}">
                    <a16:rowId xmlns:a16="http://schemas.microsoft.com/office/drawing/2014/main" val="10000"/>
                  </a:ext>
                </a:extLst>
              </a:tr>
              <a:tr h="568712">
                <a:tc grid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2000" b="0" dirty="0" smtClean="0">
                          <a:solidFill>
                            <a:schemeClr val="tx1"/>
                          </a:solidFill>
                          <a:effectLst/>
                          <a:latin typeface="Helvetica"/>
                          <a:cs typeface="Helvetica"/>
                        </a:rPr>
                        <a:t>Global population mortality (in millions)</a:t>
                      </a:r>
                    </a:p>
                  </a:txBody>
                  <a:tcPr>
                    <a:solidFill>
                      <a:schemeClr val="bg2"/>
                    </a:solidFill>
                  </a:tcPr>
                </a:tc>
                <a:tc hMerge="1">
                  <a:txBody>
                    <a:bodyPr/>
                    <a:lstStyle/>
                    <a:p>
                      <a:endParaRPr lang="en-US" dirty="0"/>
                    </a:p>
                  </a:txBody>
                  <a:tcPr/>
                </a:tc>
                <a:extLst>
                  <a:ext uri="{0D108BD9-81ED-4DB2-BD59-A6C34878D82A}">
                    <a16:rowId xmlns:a16="http://schemas.microsoft.com/office/drawing/2014/main" val="10001"/>
                  </a:ext>
                </a:extLst>
              </a:tr>
              <a:tr h="568712">
                <a:tc>
                  <a:txBody>
                    <a:bodyPr/>
                    <a:lstStyle/>
                    <a:p>
                      <a:r>
                        <a:rPr lang="de-DE" sz="2000" b="1" dirty="0" smtClean="0">
                          <a:solidFill>
                            <a:srgbClr val="FF0000"/>
                          </a:solidFill>
                          <a:effectLst/>
                          <a:latin typeface="Helvetica"/>
                          <a:cs typeface="Helvetica"/>
                        </a:rPr>
                        <a:t>Vitamin A-</a:t>
                      </a:r>
                      <a:r>
                        <a:rPr lang="de-DE" sz="2000" b="1" dirty="0" err="1" smtClean="0">
                          <a:solidFill>
                            <a:srgbClr val="FF0000"/>
                          </a:solidFill>
                          <a:effectLst/>
                          <a:latin typeface="Helvetica"/>
                          <a:cs typeface="Helvetica"/>
                        </a:rPr>
                        <a:t>deficiency</a:t>
                      </a:r>
                      <a:endParaRPr lang="en-US" sz="2000" dirty="0">
                        <a:solidFill>
                          <a:srgbClr val="FF0000"/>
                        </a:solidFill>
                        <a:effectLst/>
                        <a:latin typeface="Helvetica"/>
                        <a:cs typeface="Helvetica"/>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2000" b="1" dirty="0" smtClean="0">
                          <a:solidFill>
                            <a:srgbClr val="FF0000"/>
                          </a:solidFill>
                          <a:effectLst/>
                          <a:latin typeface="Helvetica"/>
                          <a:cs typeface="Helvetica"/>
                        </a:rPr>
                        <a:t>1.9-2.7</a:t>
                      </a:r>
                    </a:p>
                  </a:txBody>
                  <a:tcPr/>
                </a:tc>
                <a:extLst>
                  <a:ext uri="{0D108BD9-81ED-4DB2-BD59-A6C34878D82A}">
                    <a16:rowId xmlns:a16="http://schemas.microsoft.com/office/drawing/2014/main" val="10002"/>
                  </a:ext>
                </a:extLst>
              </a:tr>
              <a:tr h="568712">
                <a:tc>
                  <a:txBody>
                    <a:bodyPr/>
                    <a:lstStyle/>
                    <a:p>
                      <a:r>
                        <a:rPr lang="de-DE" sz="2000" b="0" dirty="0" smtClean="0">
                          <a:solidFill>
                            <a:schemeClr val="accent1"/>
                          </a:solidFill>
                          <a:effectLst/>
                          <a:latin typeface="Helvetica"/>
                          <a:cs typeface="Helvetica"/>
                        </a:rPr>
                        <a:t>HIV/Aids</a:t>
                      </a:r>
                      <a:endParaRPr lang="en-US" sz="2000" b="0" dirty="0">
                        <a:solidFill>
                          <a:schemeClr val="accent1"/>
                        </a:solidFill>
                        <a:effectLst/>
                        <a:latin typeface="Helvetica"/>
                        <a:cs typeface="Helvetica"/>
                      </a:endParaRPr>
                    </a:p>
                  </a:txBody>
                  <a:tcPr/>
                </a:tc>
                <a:tc>
                  <a:txBody>
                    <a:bodyPr/>
                    <a:lstStyle/>
                    <a:p>
                      <a:r>
                        <a:rPr lang="en-US" sz="2000" b="0" dirty="0" smtClean="0">
                          <a:solidFill>
                            <a:schemeClr val="accent1"/>
                          </a:solidFill>
                          <a:effectLst/>
                          <a:latin typeface="Helvetica"/>
                          <a:cs typeface="Helvetica"/>
                        </a:rPr>
                        <a:t>1.7</a:t>
                      </a:r>
                      <a:endParaRPr lang="en-US" sz="2000" b="0" dirty="0">
                        <a:solidFill>
                          <a:schemeClr val="accent1"/>
                        </a:solidFill>
                        <a:effectLst/>
                        <a:latin typeface="Helvetica"/>
                        <a:cs typeface="Helvetica"/>
                      </a:endParaRPr>
                    </a:p>
                  </a:txBody>
                  <a:tcPr/>
                </a:tc>
                <a:extLst>
                  <a:ext uri="{0D108BD9-81ED-4DB2-BD59-A6C34878D82A}">
                    <a16:rowId xmlns:a16="http://schemas.microsoft.com/office/drawing/2014/main" val="10003"/>
                  </a:ext>
                </a:extLst>
              </a:tr>
              <a:tr h="568712">
                <a:tc>
                  <a:txBody>
                    <a:bodyPr/>
                    <a:lstStyle/>
                    <a:p>
                      <a:r>
                        <a:rPr lang="de-DE" sz="2000" b="0" dirty="0" err="1" smtClean="0">
                          <a:solidFill>
                            <a:schemeClr val="accent1"/>
                          </a:solidFill>
                          <a:effectLst/>
                          <a:latin typeface="Helvetica"/>
                          <a:cs typeface="Helvetica"/>
                        </a:rPr>
                        <a:t>Tuberculosis</a:t>
                      </a:r>
                      <a:endParaRPr lang="en-US" sz="2000" b="0" dirty="0">
                        <a:solidFill>
                          <a:schemeClr val="accent1"/>
                        </a:solidFill>
                        <a:effectLst/>
                        <a:latin typeface="Helvetica"/>
                        <a:cs typeface="Helvetica"/>
                      </a:endParaRPr>
                    </a:p>
                  </a:txBody>
                  <a:tcPr/>
                </a:tc>
                <a:tc>
                  <a:txBody>
                    <a:bodyPr/>
                    <a:lstStyle/>
                    <a:p>
                      <a:r>
                        <a:rPr lang="en-US" sz="2000" b="0" dirty="0" smtClean="0">
                          <a:solidFill>
                            <a:schemeClr val="accent1"/>
                          </a:solidFill>
                          <a:effectLst/>
                          <a:latin typeface="Helvetica"/>
                          <a:cs typeface="Helvetica"/>
                        </a:rPr>
                        <a:t>1.4</a:t>
                      </a:r>
                      <a:endParaRPr lang="en-US" sz="2000" b="0" dirty="0">
                        <a:solidFill>
                          <a:schemeClr val="accent1"/>
                        </a:solidFill>
                        <a:effectLst/>
                        <a:latin typeface="Helvetica"/>
                        <a:cs typeface="Helvetica"/>
                      </a:endParaRPr>
                    </a:p>
                  </a:txBody>
                  <a:tcPr/>
                </a:tc>
                <a:extLst>
                  <a:ext uri="{0D108BD9-81ED-4DB2-BD59-A6C34878D82A}">
                    <a16:rowId xmlns:a16="http://schemas.microsoft.com/office/drawing/2014/main" val="10004"/>
                  </a:ext>
                </a:extLst>
              </a:tr>
              <a:tr h="568712">
                <a:tc>
                  <a:txBody>
                    <a:bodyPr/>
                    <a:lstStyle/>
                    <a:p>
                      <a:r>
                        <a:rPr lang="de-DE" sz="2000" b="0" dirty="0" smtClean="0">
                          <a:solidFill>
                            <a:schemeClr val="accent1"/>
                          </a:solidFill>
                          <a:effectLst/>
                          <a:latin typeface="Helvetica"/>
                          <a:cs typeface="Helvetica"/>
                        </a:rPr>
                        <a:t> Malaria</a:t>
                      </a:r>
                      <a:endParaRPr lang="en-US" sz="2000" b="0" dirty="0">
                        <a:solidFill>
                          <a:schemeClr val="accent1"/>
                        </a:solidFill>
                        <a:effectLst/>
                        <a:latin typeface="Helvetica"/>
                        <a:cs typeface="Helvetica"/>
                      </a:endParaRPr>
                    </a:p>
                  </a:txBody>
                  <a:tcPr/>
                </a:tc>
                <a:tc>
                  <a:txBody>
                    <a:bodyPr/>
                    <a:lstStyle/>
                    <a:p>
                      <a:r>
                        <a:rPr lang="en-US" sz="2000" b="0" dirty="0" smtClean="0">
                          <a:solidFill>
                            <a:schemeClr val="accent1"/>
                          </a:solidFill>
                          <a:effectLst/>
                          <a:latin typeface="Helvetica"/>
                          <a:cs typeface="Helvetica"/>
                        </a:rPr>
                        <a:t>0.75</a:t>
                      </a:r>
                      <a:endParaRPr lang="en-US" sz="2000" b="0" dirty="0">
                        <a:solidFill>
                          <a:schemeClr val="accent1"/>
                        </a:solidFill>
                        <a:effectLst/>
                        <a:latin typeface="Helvetica"/>
                        <a:cs typeface="Helvetica"/>
                      </a:endParaRP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1156534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9058" y="1603992"/>
            <a:ext cx="4507283" cy="42539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rot="10800000" flipH="1" flipV="1">
            <a:off x="6889749" y="6238934"/>
            <a:ext cx="2254251" cy="307777"/>
          </a:xfrm>
          <a:prstGeom prst="rect">
            <a:avLst/>
          </a:prstGeom>
          <a:noFill/>
        </p:spPr>
        <p:txBody>
          <a:bodyPr wrap="square" rtlCol="0">
            <a:spAutoFit/>
          </a:bodyPr>
          <a:lstStyle/>
          <a:p>
            <a:r>
              <a:rPr lang="en-US" sz="1400" dirty="0"/>
              <a:t>Courtesy of Ingo Potrykus</a:t>
            </a:r>
          </a:p>
        </p:txBody>
      </p:sp>
      <p:sp>
        <p:nvSpPr>
          <p:cNvPr id="5" name="Title 4"/>
          <p:cNvSpPr>
            <a:spLocks noGrp="1"/>
          </p:cNvSpPr>
          <p:nvPr>
            <p:ph type="ctrTitle"/>
          </p:nvPr>
        </p:nvSpPr>
        <p:spPr>
          <a:xfrm>
            <a:off x="3280025" y="228600"/>
            <a:ext cx="2812551" cy="576072"/>
          </a:xfrm>
        </p:spPr>
        <p:txBody>
          <a:bodyPr>
            <a:normAutofit fontScale="90000"/>
          </a:bodyPr>
          <a:lstStyle/>
          <a:p>
            <a:r>
              <a:rPr lang="en-US" dirty="0" smtClean="0"/>
              <a:t>Golden Rice</a:t>
            </a:r>
            <a:endParaRPr lang="en-US" dirty="0"/>
          </a:p>
        </p:txBody>
      </p:sp>
      <p:sp>
        <p:nvSpPr>
          <p:cNvPr id="6" name="Content Placeholder 5"/>
          <p:cNvSpPr>
            <a:spLocks noGrp="1"/>
          </p:cNvSpPr>
          <p:nvPr>
            <p:ph idx="10"/>
          </p:nvPr>
        </p:nvSpPr>
        <p:spPr/>
        <p:txBody>
          <a:bodyPr/>
          <a:lstStyle/>
          <a:p>
            <a:pPr marL="0" indent="0">
              <a:buNone/>
            </a:pPr>
            <a:r>
              <a:rPr lang="en-US" sz="2400" dirty="0">
                <a:solidFill>
                  <a:srgbClr val="3B3D3C"/>
                </a:solidFill>
              </a:rPr>
              <a:t>A new source of Vitamin </a:t>
            </a:r>
            <a:r>
              <a:rPr lang="en-US" sz="2400" dirty="0" smtClean="0">
                <a:solidFill>
                  <a:srgbClr val="3B3D3C"/>
                </a:solidFill>
              </a:rPr>
              <a:t>A</a:t>
            </a:r>
          </a:p>
          <a:p>
            <a:r>
              <a:rPr lang="en-US" sz="2400" dirty="0" smtClean="0"/>
              <a:t>Ingo </a:t>
            </a:r>
            <a:r>
              <a:rPr lang="en-US" sz="2400" dirty="0"/>
              <a:t>Potrykus, ETH </a:t>
            </a:r>
            <a:r>
              <a:rPr lang="en-US" sz="2400" dirty="0" smtClean="0"/>
              <a:t>Zurich</a:t>
            </a:r>
          </a:p>
          <a:p>
            <a:r>
              <a:rPr lang="en-US" sz="2400" dirty="0" smtClean="0"/>
              <a:t>Peter </a:t>
            </a:r>
            <a:r>
              <a:rPr lang="en-US" sz="2400" dirty="0"/>
              <a:t>Beyer, U. Freiburg</a:t>
            </a:r>
          </a:p>
          <a:p>
            <a:pPr marL="0" indent="0">
              <a:buNone/>
            </a:pPr>
            <a:endParaRPr lang="en-US" sz="2400" dirty="0">
              <a:solidFill>
                <a:srgbClr val="3B3D3C"/>
              </a:solidFill>
            </a:endParaRPr>
          </a:p>
          <a:p>
            <a:endParaRPr lang="en-US" dirty="0"/>
          </a:p>
        </p:txBody>
      </p:sp>
    </p:spTree>
    <p:extLst>
      <p:ext uri="{BB962C8B-B14F-4D97-AF65-F5344CB8AC3E}">
        <p14:creationId xmlns:p14="http://schemas.microsoft.com/office/powerpoint/2010/main" val="32202821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4502944" y="3048000"/>
            <a:ext cx="184666"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eaLnBrk="0" fontAlgn="base" hangingPunct="0">
              <a:spcBef>
                <a:spcPct val="0"/>
              </a:spcBef>
              <a:spcAft>
                <a:spcPct val="0"/>
              </a:spcAft>
            </a:pPr>
            <a:endParaRPr lang="de-CH" sz="4400">
              <a:solidFill>
                <a:srgbClr val="808000"/>
              </a:solidFill>
            </a:endParaRPr>
          </a:p>
        </p:txBody>
      </p:sp>
      <p:sp>
        <p:nvSpPr>
          <p:cNvPr id="17411" name="Text Box 3"/>
          <p:cNvSpPr txBox="1">
            <a:spLocks noChangeArrowheads="1"/>
          </p:cNvSpPr>
          <p:nvPr/>
        </p:nvSpPr>
        <p:spPr bwMode="auto">
          <a:xfrm>
            <a:off x="1714500" y="1143002"/>
            <a:ext cx="548640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eaLnBrk="0" fontAlgn="base" hangingPunct="0">
              <a:spcBef>
                <a:spcPct val="50000"/>
              </a:spcBef>
              <a:spcAft>
                <a:spcPct val="0"/>
              </a:spcAft>
            </a:pPr>
            <a:endParaRPr lang="de-CH" sz="2800">
              <a:solidFill>
                <a:srgbClr val="000000"/>
              </a:solidFill>
            </a:endParaRPr>
          </a:p>
        </p:txBody>
      </p:sp>
      <p:sp>
        <p:nvSpPr>
          <p:cNvPr id="17412" name="Text Box 4"/>
          <p:cNvSpPr txBox="1">
            <a:spLocks noChangeArrowheads="1"/>
          </p:cNvSpPr>
          <p:nvPr/>
        </p:nvSpPr>
        <p:spPr bwMode="auto">
          <a:xfrm>
            <a:off x="1600200" y="533402"/>
            <a:ext cx="594360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sz="2800">
              <a:solidFill>
                <a:srgbClr val="000000"/>
              </a:solidFill>
            </a:endParaRPr>
          </a:p>
        </p:txBody>
      </p:sp>
      <p:sp>
        <p:nvSpPr>
          <p:cNvPr id="17413" name="Text Box 5"/>
          <p:cNvSpPr txBox="1">
            <a:spLocks noChangeArrowheads="1"/>
          </p:cNvSpPr>
          <p:nvPr/>
        </p:nvSpPr>
        <p:spPr bwMode="auto">
          <a:xfrm>
            <a:off x="2131219" y="273845"/>
            <a:ext cx="47434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sz="2800">
              <a:solidFill>
                <a:srgbClr val="000000"/>
              </a:solidFill>
            </a:endParaRPr>
          </a:p>
        </p:txBody>
      </p:sp>
      <p:sp>
        <p:nvSpPr>
          <p:cNvPr id="17414" name="Text Box 6"/>
          <p:cNvSpPr txBox="1">
            <a:spLocks noChangeArrowheads="1"/>
          </p:cNvSpPr>
          <p:nvPr/>
        </p:nvSpPr>
        <p:spPr bwMode="auto">
          <a:xfrm>
            <a:off x="2171700" y="5470527"/>
            <a:ext cx="49149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b="1">
              <a:solidFill>
                <a:srgbClr val="FFFFCC"/>
              </a:solidFill>
              <a:latin typeface="Arial" panose="020B0604020202020204" pitchFamily="34" charset="0"/>
            </a:endParaRPr>
          </a:p>
        </p:txBody>
      </p:sp>
      <p:sp>
        <p:nvSpPr>
          <p:cNvPr id="2" name="TextBox 1"/>
          <p:cNvSpPr txBox="1"/>
          <p:nvPr/>
        </p:nvSpPr>
        <p:spPr>
          <a:xfrm>
            <a:off x="7327231" y="6401255"/>
            <a:ext cx="1997243" cy="523220"/>
          </a:xfrm>
          <a:prstGeom prst="rect">
            <a:avLst/>
          </a:prstGeom>
          <a:noFill/>
        </p:spPr>
        <p:txBody>
          <a:bodyPr wrap="square" rtlCol="0">
            <a:spAutoFit/>
          </a:bodyPr>
          <a:lstStyle/>
          <a:p>
            <a:r>
              <a:rPr lang="en-US" sz="1400" dirty="0"/>
              <a:t>Courtesy of Ingo Potrykus</a:t>
            </a:r>
          </a:p>
        </p:txBody>
      </p:sp>
      <p:sp>
        <p:nvSpPr>
          <p:cNvPr id="4" name="Title 3"/>
          <p:cNvSpPr>
            <a:spLocks noGrp="1"/>
          </p:cNvSpPr>
          <p:nvPr>
            <p:ph type="ctrTitle"/>
          </p:nvPr>
        </p:nvSpPr>
        <p:spPr>
          <a:xfrm>
            <a:off x="2943546" y="214316"/>
            <a:ext cx="3028308" cy="576072"/>
          </a:xfrm>
        </p:spPr>
        <p:txBody>
          <a:bodyPr>
            <a:normAutofit fontScale="90000"/>
          </a:bodyPr>
          <a:lstStyle/>
          <a:p>
            <a:r>
              <a:rPr lang="en-US" dirty="0" smtClean="0"/>
              <a:t>Golden Rice</a:t>
            </a:r>
            <a:endParaRPr lang="en-US" dirty="0"/>
          </a:p>
        </p:txBody>
      </p:sp>
      <p:sp>
        <p:nvSpPr>
          <p:cNvPr id="5" name="Content Placeholder 4"/>
          <p:cNvSpPr>
            <a:spLocks noGrp="1"/>
          </p:cNvSpPr>
          <p:nvPr>
            <p:ph idx="10"/>
          </p:nvPr>
        </p:nvSpPr>
        <p:spPr>
          <a:xfrm>
            <a:off x="525991" y="1402558"/>
            <a:ext cx="8206317" cy="4189186"/>
          </a:xfrm>
        </p:spPr>
        <p:txBody>
          <a:bodyPr>
            <a:noAutofit/>
          </a:bodyPr>
          <a:lstStyle/>
          <a:p>
            <a:pPr marL="0" indent="0" eaLnBrk="0" fontAlgn="base" hangingPunct="0">
              <a:spcBef>
                <a:spcPct val="0"/>
              </a:spcBef>
              <a:spcAft>
                <a:spcPct val="0"/>
              </a:spcAft>
              <a:buNone/>
            </a:pPr>
            <a:endParaRPr lang="de-CH" sz="2200" dirty="0">
              <a:solidFill>
                <a:srgbClr val="3B3D3C"/>
              </a:solidFill>
            </a:endParaRPr>
          </a:p>
          <a:p>
            <a:pPr eaLnBrk="0" fontAlgn="base" hangingPunct="0">
              <a:spcBef>
                <a:spcPct val="0"/>
              </a:spcBef>
              <a:spcAft>
                <a:spcPct val="0"/>
              </a:spcAft>
              <a:buFont typeface="Arial" panose="020B0604020202020204" pitchFamily="34" charset="0"/>
              <a:buChar char="•"/>
            </a:pPr>
            <a:r>
              <a:rPr lang="de-CH" sz="2200" dirty="0">
                <a:solidFill>
                  <a:srgbClr val="3B3D3C"/>
                </a:solidFill>
              </a:rPr>
              <a:t>Became a reality in </a:t>
            </a:r>
            <a:r>
              <a:rPr lang="de-CH" sz="2200" dirty="0" smtClean="0">
                <a:solidFill>
                  <a:srgbClr val="3B3D3C"/>
                </a:solidFill>
              </a:rPr>
              <a:t>February, </a:t>
            </a:r>
            <a:r>
              <a:rPr lang="de-CH" sz="2200" dirty="0">
                <a:solidFill>
                  <a:srgbClr val="3B3D3C"/>
                </a:solidFill>
              </a:rPr>
              <a:t>1999. </a:t>
            </a:r>
          </a:p>
          <a:p>
            <a:pPr marL="0" indent="0" eaLnBrk="0" fontAlgn="base" hangingPunct="0">
              <a:spcBef>
                <a:spcPct val="0"/>
              </a:spcBef>
              <a:spcAft>
                <a:spcPct val="0"/>
              </a:spcAft>
              <a:buNone/>
            </a:pPr>
            <a:endParaRPr lang="de-CH" sz="2200" dirty="0">
              <a:solidFill>
                <a:srgbClr val="3B3D3C"/>
              </a:solidFill>
            </a:endParaRPr>
          </a:p>
          <a:p>
            <a:pPr eaLnBrk="0" fontAlgn="base" hangingPunct="0">
              <a:spcBef>
                <a:spcPct val="0"/>
              </a:spcBef>
              <a:spcAft>
                <a:spcPct val="0"/>
              </a:spcAft>
              <a:buFont typeface="Arial" panose="020B0604020202020204" pitchFamily="34" charset="0"/>
              <a:buChar char="•"/>
            </a:pPr>
            <a:r>
              <a:rPr lang="de-CH" sz="2200" dirty="0">
                <a:solidFill>
                  <a:srgbClr val="3B3D3C"/>
                </a:solidFill>
              </a:rPr>
              <a:t>Could have been in </a:t>
            </a:r>
            <a:r>
              <a:rPr lang="de-CH" sz="2200" dirty="0" smtClean="0">
                <a:solidFill>
                  <a:srgbClr val="3B3D3C"/>
                </a:solidFill>
              </a:rPr>
              <a:t>the field within 2-5 years, beginning to save children </a:t>
            </a:r>
            <a:r>
              <a:rPr lang="de-CH" sz="2200" dirty="0">
                <a:solidFill>
                  <a:srgbClr val="3B3D3C"/>
                </a:solidFill>
              </a:rPr>
              <a:t>from blindness and death.</a:t>
            </a:r>
          </a:p>
          <a:p>
            <a:pPr marL="0" indent="0" eaLnBrk="0" fontAlgn="base" hangingPunct="0">
              <a:spcBef>
                <a:spcPct val="0"/>
              </a:spcBef>
              <a:spcAft>
                <a:spcPct val="0"/>
              </a:spcAft>
              <a:buNone/>
            </a:pPr>
            <a:endParaRPr lang="de-CH" sz="2200" dirty="0">
              <a:solidFill>
                <a:srgbClr val="3B3D3C"/>
              </a:solidFill>
            </a:endParaRPr>
          </a:p>
          <a:p>
            <a:pPr eaLnBrk="0" fontAlgn="base" hangingPunct="0">
              <a:spcBef>
                <a:spcPct val="0"/>
              </a:spcBef>
              <a:spcAft>
                <a:spcPct val="0"/>
              </a:spcAft>
              <a:buFont typeface="Arial" panose="020B0604020202020204" pitchFamily="34" charset="0"/>
              <a:buChar char="•"/>
            </a:pPr>
            <a:r>
              <a:rPr lang="de-CH" sz="2200" dirty="0">
                <a:solidFill>
                  <a:srgbClr val="3B3D3C"/>
                </a:solidFill>
              </a:rPr>
              <a:t>But </a:t>
            </a:r>
            <a:r>
              <a:rPr lang="de-CH" sz="2200" dirty="0" smtClean="0">
                <a:solidFill>
                  <a:srgbClr val="3B3D3C"/>
                </a:solidFill>
              </a:rPr>
              <a:t>it’s </a:t>
            </a:r>
            <a:r>
              <a:rPr lang="de-CH" sz="2200" dirty="0">
                <a:solidFill>
                  <a:srgbClr val="3B3D3C"/>
                </a:solidFill>
              </a:rPr>
              <a:t>a GMO and won’t now be available until at least </a:t>
            </a:r>
            <a:r>
              <a:rPr lang="de-CH" sz="2200" dirty="0" smtClean="0">
                <a:solidFill>
                  <a:srgbClr val="3B3D3C"/>
                </a:solidFill>
              </a:rPr>
              <a:t>2019.</a:t>
            </a:r>
            <a:endParaRPr lang="de-CH" sz="2200" dirty="0">
              <a:solidFill>
                <a:srgbClr val="3B3D3C"/>
              </a:solidFill>
            </a:endParaRPr>
          </a:p>
          <a:p>
            <a:pPr marL="0" indent="0" eaLnBrk="0" fontAlgn="base" hangingPunct="0">
              <a:spcBef>
                <a:spcPct val="0"/>
              </a:spcBef>
              <a:spcAft>
                <a:spcPct val="0"/>
              </a:spcAft>
              <a:buNone/>
            </a:pPr>
            <a:endParaRPr lang="de-CH" sz="2200" dirty="0">
              <a:solidFill>
                <a:srgbClr val="3B3D3C"/>
              </a:solidFill>
            </a:endParaRPr>
          </a:p>
          <a:p>
            <a:pPr eaLnBrk="0" fontAlgn="base" hangingPunct="0">
              <a:spcBef>
                <a:spcPct val="0"/>
              </a:spcBef>
              <a:spcAft>
                <a:spcPct val="0"/>
              </a:spcAft>
              <a:buFont typeface="Arial" panose="020B0604020202020204" pitchFamily="34" charset="0"/>
              <a:buChar char="•"/>
            </a:pPr>
            <a:r>
              <a:rPr lang="de-CH" sz="2200" dirty="0">
                <a:solidFill>
                  <a:srgbClr val="3B3D3C"/>
                </a:solidFill>
              </a:rPr>
              <a:t>Why? </a:t>
            </a:r>
            <a:endParaRPr lang="de-CH" sz="2200" dirty="0" smtClean="0">
              <a:solidFill>
                <a:srgbClr val="3B3D3C"/>
              </a:solidFill>
            </a:endParaRPr>
          </a:p>
          <a:p>
            <a:pPr eaLnBrk="0" fontAlgn="base" hangingPunct="0">
              <a:spcBef>
                <a:spcPct val="0"/>
              </a:spcBef>
              <a:spcAft>
                <a:spcPct val="0"/>
              </a:spcAft>
              <a:buFont typeface="Arial" panose="020B0604020202020204" pitchFamily="34" charset="0"/>
              <a:buChar char="•"/>
            </a:pPr>
            <a:endParaRPr lang="de-CH" sz="2200" dirty="0">
              <a:solidFill>
                <a:srgbClr val="3B3D3C"/>
              </a:solidFill>
            </a:endParaRPr>
          </a:p>
          <a:p>
            <a:pPr eaLnBrk="0" fontAlgn="base" hangingPunct="0">
              <a:spcBef>
                <a:spcPct val="0"/>
              </a:spcBef>
              <a:spcAft>
                <a:spcPct val="0"/>
              </a:spcAft>
              <a:buFont typeface="Arial" panose="020B0604020202020204" pitchFamily="34" charset="0"/>
              <a:buChar char="•"/>
            </a:pPr>
            <a:r>
              <a:rPr lang="de-CH" sz="2200" dirty="0">
                <a:solidFill>
                  <a:srgbClr val="FF0000"/>
                </a:solidFill>
              </a:rPr>
              <a:t>M</a:t>
            </a:r>
            <a:r>
              <a:rPr lang="de-CH" sz="2200" dirty="0" smtClean="0">
                <a:solidFill>
                  <a:srgbClr val="FF0000"/>
                </a:solidFill>
              </a:rPr>
              <a:t>ultiple </a:t>
            </a:r>
            <a:r>
              <a:rPr lang="de-CH" sz="2200" dirty="0">
                <a:solidFill>
                  <a:srgbClr val="FF0000"/>
                </a:solidFill>
              </a:rPr>
              <a:t>years of delay due to regulation and opposition</a:t>
            </a:r>
            <a:r>
              <a:rPr lang="de-CH" sz="2200" dirty="0">
                <a:solidFill>
                  <a:srgbClr val="3B3D3C"/>
                </a:solidFill>
              </a:rPr>
              <a:t>.</a:t>
            </a:r>
            <a:endParaRPr lang="de-DE" sz="2200" dirty="0">
              <a:solidFill>
                <a:srgbClr val="3B3D3C"/>
              </a:solidFill>
              <a:effectLst>
                <a:outerShdw blurRad="38100" dist="38100" dir="2700000" algn="tl">
                  <a:srgbClr val="FFFFFF"/>
                </a:outerShdw>
              </a:effectLst>
            </a:endParaRPr>
          </a:p>
          <a:p>
            <a:endParaRPr lang="en-US" sz="2200" dirty="0">
              <a:solidFill>
                <a:srgbClr val="3B3D3C"/>
              </a:solidFill>
            </a:endParaRPr>
          </a:p>
        </p:txBody>
      </p:sp>
    </p:spTree>
    <p:extLst>
      <p:ext uri="{BB962C8B-B14F-4D97-AF65-F5344CB8AC3E}">
        <p14:creationId xmlns:p14="http://schemas.microsoft.com/office/powerpoint/2010/main" val="12252347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794" y="1062371"/>
            <a:ext cx="3900668" cy="5491231"/>
          </a:xfrm>
          <a:prstGeom prst="rect">
            <a:avLst/>
          </a:prstGeom>
        </p:spPr>
      </p:pic>
      <p:sp>
        <p:nvSpPr>
          <p:cNvPr id="6" name="TextBox 5"/>
          <p:cNvSpPr txBox="1"/>
          <p:nvPr/>
        </p:nvSpPr>
        <p:spPr>
          <a:xfrm>
            <a:off x="2314937" y="0"/>
            <a:ext cx="5775767" cy="830997"/>
          </a:xfrm>
          <a:prstGeom prst="rect">
            <a:avLst/>
          </a:prstGeom>
          <a:noFill/>
        </p:spPr>
        <p:txBody>
          <a:bodyPr wrap="square" rtlCol="0">
            <a:spAutoFit/>
          </a:bodyPr>
          <a:lstStyle/>
          <a:p>
            <a:r>
              <a:rPr lang="en-US" sz="4800" dirty="0" smtClean="0">
                <a:solidFill>
                  <a:schemeClr val="bg1"/>
                </a:solidFill>
              </a:rPr>
              <a:t>Science Fiction</a:t>
            </a:r>
            <a:endParaRPr lang="en-US" sz="4800" dirty="0">
              <a:solidFill>
                <a:schemeClr val="bg1"/>
              </a:solidFill>
            </a:endParaRPr>
          </a:p>
        </p:txBody>
      </p:sp>
      <p:sp>
        <p:nvSpPr>
          <p:cNvPr id="7" name="TextBox 6"/>
          <p:cNvSpPr txBox="1"/>
          <p:nvPr/>
        </p:nvSpPr>
        <p:spPr>
          <a:xfrm>
            <a:off x="4595149" y="2095017"/>
            <a:ext cx="4467828" cy="2031325"/>
          </a:xfrm>
          <a:prstGeom prst="rect">
            <a:avLst/>
          </a:prstGeom>
          <a:noFill/>
        </p:spPr>
        <p:txBody>
          <a:bodyPr wrap="square" rtlCol="0">
            <a:spAutoFit/>
          </a:bodyPr>
          <a:lstStyle/>
          <a:p>
            <a:r>
              <a:rPr lang="en-US" dirty="0" smtClean="0">
                <a:solidFill>
                  <a:srgbClr val="FF0000"/>
                </a:solidFill>
              </a:rPr>
              <a:t>Greenpeace blocks development</a:t>
            </a:r>
          </a:p>
          <a:p>
            <a:endParaRPr lang="en-US" dirty="0"/>
          </a:p>
          <a:p>
            <a:endParaRPr lang="en-US" dirty="0" smtClean="0">
              <a:solidFill>
                <a:srgbClr val="FF0000"/>
              </a:solidFill>
            </a:endParaRPr>
          </a:p>
          <a:p>
            <a:r>
              <a:rPr lang="en-US" dirty="0" smtClean="0">
                <a:solidFill>
                  <a:srgbClr val="FF0000"/>
                </a:solidFill>
              </a:rPr>
              <a:t>		And </a:t>
            </a:r>
            <a:r>
              <a:rPr lang="en-US" dirty="0" smtClean="0">
                <a:solidFill>
                  <a:srgbClr val="FF0000"/>
                </a:solidFill>
              </a:rPr>
              <a:t>then claims</a:t>
            </a:r>
          </a:p>
          <a:p>
            <a:endParaRPr lang="en-US" dirty="0">
              <a:solidFill>
                <a:srgbClr val="FF0000"/>
              </a:solidFill>
            </a:endParaRPr>
          </a:p>
          <a:p>
            <a:endParaRPr lang="en-US" dirty="0" smtClean="0">
              <a:solidFill>
                <a:srgbClr val="FF0000"/>
              </a:solidFill>
            </a:endParaRPr>
          </a:p>
          <a:p>
            <a:r>
              <a:rPr lang="en-US" dirty="0" smtClean="0">
                <a:solidFill>
                  <a:srgbClr val="FF0000"/>
                </a:solidFill>
              </a:rPr>
              <a:t>It has taken so long it can’t possibly work</a:t>
            </a:r>
            <a:endParaRPr lang="en-US" dirty="0">
              <a:solidFill>
                <a:srgbClr val="FF0000"/>
              </a:solidFill>
            </a:endParaRPr>
          </a:p>
        </p:txBody>
      </p:sp>
    </p:spTree>
    <p:extLst>
      <p:ext uri="{BB962C8B-B14F-4D97-AF65-F5344CB8AC3E}">
        <p14:creationId xmlns:p14="http://schemas.microsoft.com/office/powerpoint/2010/main" val="31185734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3276" y="994502"/>
            <a:ext cx="7796463" cy="4524315"/>
          </a:xfrm>
          <a:prstGeom prst="rect">
            <a:avLst/>
          </a:prstGeom>
          <a:noFill/>
        </p:spPr>
        <p:txBody>
          <a:bodyPr wrap="square" rtlCol="0">
            <a:spAutoFit/>
          </a:bodyPr>
          <a:lstStyle/>
          <a:p>
            <a:pPr algn="ctr"/>
            <a:r>
              <a:rPr lang="en-US" sz="3200" b="1" dirty="0" smtClean="0">
                <a:solidFill>
                  <a:srgbClr val="FF0000"/>
                </a:solidFill>
              </a:rPr>
              <a:t>Since 2002 as many as 15 million children have died or suffered because of Vitamin A deficiency</a:t>
            </a:r>
          </a:p>
          <a:p>
            <a:pPr algn="ctr"/>
            <a:endParaRPr lang="en-US" sz="3200" dirty="0">
              <a:solidFill>
                <a:prstClr val="black"/>
              </a:solidFill>
            </a:endParaRPr>
          </a:p>
          <a:p>
            <a:pPr algn="ctr"/>
            <a:endParaRPr lang="en-US" sz="3200" dirty="0" smtClean="0">
              <a:solidFill>
                <a:prstClr val="black"/>
              </a:solidFill>
            </a:endParaRPr>
          </a:p>
          <a:p>
            <a:pPr algn="ctr"/>
            <a:endParaRPr lang="en-US" sz="3200" dirty="0">
              <a:solidFill>
                <a:prstClr val="black"/>
              </a:solidFill>
            </a:endParaRPr>
          </a:p>
          <a:p>
            <a:pPr algn="ctr"/>
            <a:r>
              <a:rPr lang="en-US" sz="3200" dirty="0" smtClean="0">
                <a:solidFill>
                  <a:prstClr val="black"/>
                </a:solidFill>
              </a:rPr>
              <a:t>How many must die before we consider this a “</a:t>
            </a:r>
            <a:r>
              <a:rPr lang="en-US" sz="3200" b="1" dirty="0" smtClean="0">
                <a:solidFill>
                  <a:prstClr val="black"/>
                </a:solidFill>
              </a:rPr>
              <a:t>crime against humanity”</a:t>
            </a:r>
            <a:r>
              <a:rPr lang="en-US" sz="3200" dirty="0" smtClean="0">
                <a:solidFill>
                  <a:prstClr val="black"/>
                </a:solidFill>
              </a:rPr>
              <a:t> that should be prosecuted?</a:t>
            </a:r>
            <a:endParaRPr lang="en-US" sz="3200" dirty="0">
              <a:solidFill>
                <a:prstClr val="black"/>
              </a:solidFill>
            </a:endParaRPr>
          </a:p>
        </p:txBody>
      </p:sp>
      <p:sp>
        <p:nvSpPr>
          <p:cNvPr id="4" name="Rectangle 3"/>
          <p:cNvSpPr/>
          <p:nvPr/>
        </p:nvSpPr>
        <p:spPr>
          <a:xfrm>
            <a:off x="-1" y="-63498"/>
            <a:ext cx="9144001" cy="109008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896585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8570" y="998611"/>
            <a:ext cx="2599908" cy="3466544"/>
          </a:xfrm>
          <a:prstGeom prst="rect">
            <a:avLst/>
          </a:prstGeom>
        </p:spPr>
      </p:pic>
      <p:pic>
        <p:nvPicPr>
          <p:cNvPr id="3" name="Picture 4" descr="A map of Afric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485" y="1074095"/>
            <a:ext cx="2124089" cy="20859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49387" y="1646265"/>
            <a:ext cx="3205370" cy="830997"/>
          </a:xfrm>
          <a:prstGeom prst="rect">
            <a:avLst/>
          </a:prstGeom>
          <a:noFill/>
        </p:spPr>
        <p:txBody>
          <a:bodyPr wrap="square" rtlCol="0">
            <a:spAutoFit/>
          </a:bodyPr>
          <a:lstStyle/>
          <a:p>
            <a:pPr algn="ctr"/>
            <a:r>
              <a:rPr lang="en-US" sz="2400" b="1" i="1" dirty="0" err="1"/>
              <a:t>Xanthomonas</a:t>
            </a:r>
            <a:r>
              <a:rPr lang="en-US" sz="2400" b="1" dirty="0"/>
              <a:t> wilt</a:t>
            </a:r>
          </a:p>
          <a:p>
            <a:pPr algn="ctr"/>
            <a:endParaRPr lang="en-US" sz="2400" dirty="0"/>
          </a:p>
        </p:txBody>
      </p:sp>
      <p:sp>
        <p:nvSpPr>
          <p:cNvPr id="5" name="TextBox 4"/>
          <p:cNvSpPr txBox="1"/>
          <p:nvPr/>
        </p:nvSpPr>
        <p:spPr>
          <a:xfrm>
            <a:off x="153414" y="3421546"/>
            <a:ext cx="8395064" cy="2793072"/>
          </a:xfrm>
          <a:prstGeom prst="rect">
            <a:avLst/>
          </a:prstGeom>
          <a:noFill/>
        </p:spPr>
        <p:txBody>
          <a:bodyPr wrap="square" rtlCol="0">
            <a:spAutoFit/>
          </a:bodyPr>
          <a:lstStyle/>
          <a:p>
            <a:r>
              <a:rPr lang="en-US" sz="2400" b="1" dirty="0">
                <a:solidFill>
                  <a:srgbClr val="FF0000"/>
                </a:solidFill>
                <a:latin typeface="Calibri" panose="020F0502020204030204" pitchFamily="34" charset="0"/>
              </a:rPr>
              <a:t>No natural varieties are </a:t>
            </a:r>
            <a:r>
              <a:rPr lang="en-US" sz="2400" b="1" dirty="0" smtClean="0">
                <a:solidFill>
                  <a:srgbClr val="FF0000"/>
                </a:solidFill>
                <a:latin typeface="Calibri" panose="020F0502020204030204" pitchFamily="34" charset="0"/>
              </a:rPr>
              <a:t>resistant so no</a:t>
            </a:r>
          </a:p>
          <a:p>
            <a:r>
              <a:rPr lang="en-US" sz="2400" b="1" dirty="0" smtClean="0">
                <a:solidFill>
                  <a:srgbClr val="FF0000"/>
                </a:solidFill>
                <a:latin typeface="Calibri" panose="020F0502020204030204" pitchFamily="34" charset="0"/>
              </a:rPr>
              <a:t>         traditional breeding solution       </a:t>
            </a:r>
            <a:endParaRPr lang="en-US" sz="2400" b="1" dirty="0">
              <a:solidFill>
                <a:srgbClr val="FF0000"/>
              </a:solidFill>
              <a:latin typeface="Calibri" panose="020F0502020204030204" pitchFamily="34" charset="0"/>
            </a:endParaRPr>
          </a:p>
          <a:p>
            <a:pPr algn="ctr"/>
            <a:endParaRPr lang="en-US" sz="1350" dirty="0">
              <a:latin typeface="Calibri" panose="020F0502020204030204" pitchFamily="34" charset="0"/>
            </a:endParaRPr>
          </a:p>
          <a:p>
            <a:r>
              <a:rPr lang="en-US" sz="3000" b="1" dirty="0">
                <a:solidFill>
                  <a:srgbClr val="00B050"/>
                </a:solidFill>
                <a:latin typeface="Calibri" panose="020F0502020204030204" pitchFamily="34" charset="0"/>
              </a:rPr>
              <a:t>BUT</a:t>
            </a:r>
          </a:p>
          <a:p>
            <a:r>
              <a:rPr lang="en-US" sz="2100" b="1" dirty="0">
                <a:solidFill>
                  <a:srgbClr val="00B050"/>
                </a:solidFill>
                <a:latin typeface="Calibri" panose="020F0502020204030204" pitchFamily="34" charset="0"/>
              </a:rPr>
              <a:t>Sweet pepper is resistant </a:t>
            </a:r>
            <a:r>
              <a:rPr lang="en-US" sz="2100" b="1" dirty="0" smtClean="0">
                <a:solidFill>
                  <a:srgbClr val="00B050"/>
                </a:solidFill>
                <a:latin typeface="Calibri" panose="020F0502020204030204" pitchFamily="34" charset="0"/>
              </a:rPr>
              <a:t>to </a:t>
            </a:r>
            <a:r>
              <a:rPr lang="en-US" sz="2100" b="1" i="1" dirty="0" smtClean="0">
                <a:solidFill>
                  <a:srgbClr val="00B050"/>
                </a:solidFill>
                <a:latin typeface="Calibri" panose="020F0502020204030204" pitchFamily="34" charset="0"/>
              </a:rPr>
              <a:t>Xanthomonas </a:t>
            </a:r>
            <a:r>
              <a:rPr lang="en-US" sz="2100" b="1" i="1" dirty="0" err="1" smtClean="0">
                <a:solidFill>
                  <a:srgbClr val="00B050"/>
                </a:solidFill>
                <a:latin typeface="Calibri" panose="020F0502020204030204" pitchFamily="34" charset="0"/>
              </a:rPr>
              <a:t>campestris</a:t>
            </a:r>
            <a:r>
              <a:rPr lang="en-US" sz="2100" b="1" i="1" dirty="0" smtClean="0">
                <a:solidFill>
                  <a:srgbClr val="00B050"/>
                </a:solidFill>
                <a:latin typeface="Calibri" panose="020F0502020204030204" pitchFamily="34" charset="0"/>
              </a:rPr>
              <a:t> </a:t>
            </a:r>
            <a:r>
              <a:rPr lang="en-US" sz="2100" b="1" dirty="0" smtClean="0">
                <a:solidFill>
                  <a:srgbClr val="00B050"/>
                </a:solidFill>
                <a:latin typeface="Calibri" panose="020F0502020204030204" pitchFamily="34" charset="0"/>
              </a:rPr>
              <a:t>and </a:t>
            </a:r>
            <a:r>
              <a:rPr lang="en-US" sz="2100" b="1" dirty="0">
                <a:solidFill>
                  <a:srgbClr val="00B050"/>
                </a:solidFill>
                <a:latin typeface="Calibri" panose="020F0502020204030204" pitchFamily="34" charset="0"/>
              </a:rPr>
              <a:t>two genes are known that mediate this resistance.  Using precision techniques these genes have been transferred to banana and these modified bananas are now </a:t>
            </a:r>
            <a:r>
              <a:rPr lang="en-US" sz="2100" b="1" dirty="0" smtClean="0">
                <a:solidFill>
                  <a:srgbClr val="00B050"/>
                </a:solidFill>
                <a:latin typeface="Calibri" panose="020F0502020204030204" pitchFamily="34" charset="0"/>
              </a:rPr>
              <a:t>beginning </a:t>
            </a:r>
            <a:r>
              <a:rPr lang="en-US" sz="2100" b="1" dirty="0">
                <a:solidFill>
                  <a:srgbClr val="00B050"/>
                </a:solidFill>
                <a:latin typeface="Calibri" panose="020F0502020204030204" pitchFamily="34" charset="0"/>
              </a:rPr>
              <a:t>field trials.</a:t>
            </a:r>
          </a:p>
        </p:txBody>
      </p:sp>
      <p:sp>
        <p:nvSpPr>
          <p:cNvPr id="6" name="TextBox 5"/>
          <p:cNvSpPr txBox="1"/>
          <p:nvPr/>
        </p:nvSpPr>
        <p:spPr>
          <a:xfrm>
            <a:off x="2641600" y="222862"/>
            <a:ext cx="4978400" cy="584775"/>
          </a:xfrm>
          <a:prstGeom prst="rect">
            <a:avLst/>
          </a:prstGeom>
          <a:noFill/>
        </p:spPr>
        <p:txBody>
          <a:bodyPr wrap="square" rtlCol="0">
            <a:spAutoFit/>
          </a:bodyPr>
          <a:lstStyle/>
          <a:p>
            <a:r>
              <a:rPr lang="en-US" sz="3200" dirty="0">
                <a:solidFill>
                  <a:schemeClr val="bg1"/>
                </a:solidFill>
              </a:rPr>
              <a:t>T</a:t>
            </a:r>
            <a:r>
              <a:rPr lang="en-US" sz="3200" dirty="0" smtClean="0">
                <a:solidFill>
                  <a:schemeClr val="bg1"/>
                </a:solidFill>
              </a:rPr>
              <a:t>he Banana Problem</a:t>
            </a:r>
            <a:endParaRPr lang="en-US" sz="3200" dirty="0">
              <a:solidFill>
                <a:schemeClr val="bg1"/>
              </a:solidFill>
            </a:endParaRPr>
          </a:p>
        </p:txBody>
      </p:sp>
    </p:spTree>
    <p:extLst>
      <p:ext uri="{BB962C8B-B14F-4D97-AF65-F5344CB8AC3E}">
        <p14:creationId xmlns:p14="http://schemas.microsoft.com/office/powerpoint/2010/main" val="27068843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290" y="742181"/>
            <a:ext cx="8433639" cy="5422645"/>
          </a:xfrm>
          <a:prstGeom prst="rect">
            <a:avLst/>
          </a:prstGeom>
        </p:spPr>
      </p:pic>
    </p:spTree>
    <p:extLst>
      <p:ext uri="{BB962C8B-B14F-4D97-AF65-F5344CB8AC3E}">
        <p14:creationId xmlns:p14="http://schemas.microsoft.com/office/powerpoint/2010/main" val="28713118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Bangladesh: </a:t>
            </a:r>
            <a:r>
              <a:rPr lang="en-US" dirty="0" err="1" smtClean="0"/>
              <a:t>Bt</a:t>
            </a:r>
            <a:r>
              <a:rPr lang="en-US" dirty="0" smtClean="0"/>
              <a:t> eggplant</a:t>
            </a:r>
            <a:endParaRPr lang="en-US" dirty="0"/>
          </a:p>
        </p:txBody>
      </p:sp>
      <p:pic>
        <p:nvPicPr>
          <p:cNvPr id="5" name="Content Placeholder 4"/>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prstGeom prst="rect">
            <a:avLst/>
          </a:prstGeom>
        </p:spPr>
      </p:pic>
      <p:sp>
        <p:nvSpPr>
          <p:cNvPr id="3" name="TextBox 2"/>
          <p:cNvSpPr txBox="1"/>
          <p:nvPr/>
        </p:nvSpPr>
        <p:spPr>
          <a:xfrm>
            <a:off x="6626942" y="6603227"/>
            <a:ext cx="2654709"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prstClr val="black"/>
                </a:solidFill>
                <a:effectLst/>
                <a:uLnTx/>
                <a:uFillTx/>
                <a:latin typeface="Calibri"/>
                <a:ea typeface="+mn-ea"/>
                <a:cs typeface="+mn-cs"/>
              </a:rPr>
              <a:t>Slide courtesy of </a:t>
            </a:r>
            <a:r>
              <a:rPr kumimoji="0" lang="en-US" sz="800" b="0" i="0" u="none" strike="noStrike" kern="1200" cap="none" spc="0" normalizeH="0" baseline="0" noProof="0" dirty="0" err="1">
                <a:ln>
                  <a:noFill/>
                </a:ln>
                <a:solidFill>
                  <a:prstClr val="black"/>
                </a:solidFill>
                <a:effectLst/>
                <a:uLnTx/>
                <a:uFillTx/>
                <a:latin typeface="Calibri"/>
                <a:ea typeface="+mn-ea"/>
                <a:cs typeface="+mn-cs"/>
              </a:rPr>
              <a:t>Arif</a:t>
            </a:r>
            <a:r>
              <a:rPr kumimoji="0" lang="en-US" sz="800" b="0" i="0" u="none" strike="noStrike" kern="1200" cap="none" spc="0" normalizeH="0" baseline="0" noProof="0" dirty="0">
                <a:ln>
                  <a:noFill/>
                </a:ln>
                <a:solidFill>
                  <a:prstClr val="black"/>
                </a:solidFill>
                <a:effectLst/>
                <a:uLnTx/>
                <a:uFillTx/>
                <a:latin typeface="Calibri"/>
                <a:ea typeface="+mn-ea"/>
                <a:cs typeface="+mn-cs"/>
              </a:rPr>
              <a:t> Hossain/Cornell Alliance for Science</a:t>
            </a:r>
          </a:p>
        </p:txBody>
      </p:sp>
    </p:spTree>
    <p:extLst>
      <p:ext uri="{BB962C8B-B14F-4D97-AF65-F5344CB8AC3E}">
        <p14:creationId xmlns:p14="http://schemas.microsoft.com/office/powerpoint/2010/main" val="1953531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72003" y="857250"/>
            <a:ext cx="4872251" cy="1107996"/>
          </a:xfrm>
          <a:prstGeom prst="rect">
            <a:avLst/>
          </a:prstGeom>
          <a:noFill/>
        </p:spPr>
        <p:txBody>
          <a:bodyPr wrap="square" rtlCol="0">
            <a:spAutoFit/>
          </a:bodyPr>
          <a:lstStyle/>
          <a:p>
            <a:pPr defTabSz="685800"/>
            <a:r>
              <a:rPr lang="en-US" sz="3300" b="1" dirty="0">
                <a:solidFill>
                  <a:srgbClr val="000000"/>
                </a:solidFill>
                <a:latin typeface="Times New Roman"/>
                <a:cs typeface="Times New Roman"/>
              </a:rPr>
              <a:t>Hawaiian papayas</a:t>
            </a:r>
          </a:p>
          <a:p>
            <a:pPr defTabSz="685800"/>
            <a:r>
              <a:rPr lang="en-US" sz="3300" dirty="0">
                <a:solidFill>
                  <a:srgbClr val="000000"/>
                </a:solidFill>
                <a:latin typeface="Times New Roman"/>
                <a:cs typeface="Times New Roman"/>
              </a:rPr>
              <a:t>     </a:t>
            </a:r>
            <a:r>
              <a:rPr lang="en-US" sz="2700" dirty="0">
                <a:solidFill>
                  <a:srgbClr val="000000"/>
                </a:solidFill>
                <a:latin typeface="Times New Roman"/>
                <a:cs typeface="Times New Roman"/>
              </a:rPr>
              <a:t>Almost a disaster</a:t>
            </a:r>
          </a:p>
        </p:txBody>
      </p:sp>
      <p:pic>
        <p:nvPicPr>
          <p:cNvPr id="1026" name="Picture 2" descr="Image result for Hawaii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573" y="2005373"/>
            <a:ext cx="4450556" cy="33504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stretch>
            <a:fillRect/>
          </a:stretch>
        </p:blipFill>
        <p:spPr>
          <a:xfrm>
            <a:off x="5908291" y="1549705"/>
            <a:ext cx="2311880" cy="2130878"/>
          </a:xfrm>
          <a:prstGeom prst="rect">
            <a:avLst/>
          </a:prstGeom>
        </p:spPr>
      </p:pic>
      <p:grpSp>
        <p:nvGrpSpPr>
          <p:cNvPr id="9" name="Group 8"/>
          <p:cNvGrpSpPr/>
          <p:nvPr/>
        </p:nvGrpSpPr>
        <p:grpSpPr>
          <a:xfrm>
            <a:off x="4919653" y="3898468"/>
            <a:ext cx="4289157" cy="1457325"/>
            <a:chOff x="1280202" y="2457450"/>
            <a:chExt cx="5718876" cy="1943100"/>
          </a:xfrm>
        </p:grpSpPr>
        <p:pic>
          <p:nvPicPr>
            <p:cNvPr id="10" name="Picture 9"/>
            <p:cNvPicPr>
              <a:picLocks noChangeAspect="1"/>
            </p:cNvPicPr>
            <p:nvPr/>
          </p:nvPicPr>
          <p:blipFill>
            <a:blip r:embed="rId4"/>
            <a:stretch>
              <a:fillRect/>
            </a:stretch>
          </p:blipFill>
          <p:spPr>
            <a:xfrm>
              <a:off x="1280202" y="2457450"/>
              <a:ext cx="3051876" cy="1943100"/>
            </a:xfrm>
            <a:prstGeom prst="rect">
              <a:avLst/>
            </a:prstGeom>
            <a:ln w="12700">
              <a:solidFill>
                <a:schemeClr val="bg2"/>
              </a:solidFill>
            </a:ln>
          </p:spPr>
        </p:pic>
        <p:pic>
          <p:nvPicPr>
            <p:cNvPr id="11" name="Picture 10"/>
            <p:cNvPicPr>
              <a:picLocks noChangeAspect="1"/>
            </p:cNvPicPr>
            <p:nvPr/>
          </p:nvPicPr>
          <p:blipFill>
            <a:blip r:embed="rId5"/>
            <a:stretch>
              <a:fillRect/>
            </a:stretch>
          </p:blipFill>
          <p:spPr>
            <a:xfrm>
              <a:off x="4332078" y="2457450"/>
              <a:ext cx="2667000" cy="1943100"/>
            </a:xfrm>
            <a:prstGeom prst="rect">
              <a:avLst/>
            </a:prstGeom>
            <a:ln w="12700">
              <a:solidFill>
                <a:schemeClr val="bg2"/>
              </a:solidFill>
            </a:ln>
          </p:spPr>
        </p:pic>
      </p:grpSp>
    </p:spTree>
    <p:extLst>
      <p:ext uri="{BB962C8B-B14F-4D97-AF65-F5344CB8AC3E}">
        <p14:creationId xmlns:p14="http://schemas.microsoft.com/office/powerpoint/2010/main" val="3656448700"/>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389023" y="4227878"/>
            <a:ext cx="8331644" cy="1492874"/>
          </a:xfrm>
          <a:prstGeom prst="rect">
            <a:avLst/>
          </a:prstGeom>
        </p:spPr>
        <p:txBody>
          <a:bodyPr vert="horz" lIns="91440" tIns="45720" rIns="91440" bIns="45720" rtlCol="0">
            <a:normAutofit fontScale="25000" lnSpcReduction="20000"/>
          </a:bodyPr>
          <a:lstStyle>
            <a:lvl1pPr marL="342900" indent="-342900" algn="l" defTabSz="457200" rtl="0" eaLnBrk="1" latinLnBrk="0" hangingPunct="1">
              <a:spcBef>
                <a:spcPct val="20000"/>
              </a:spcBef>
              <a:buClr>
                <a:schemeClr val="tx2"/>
              </a:buClr>
              <a:buFont typeface="Arial"/>
              <a:buChar char="•"/>
              <a:defRPr sz="20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
                <a:srgbClr val="44546A"/>
              </a:buClr>
              <a:buSzTx/>
              <a:buNone/>
              <a:tabLst/>
              <a:defRPr/>
            </a:pPr>
            <a:r>
              <a:rPr kumimoji="0" lang="en-US" sz="7400" b="0" i="0" u="none" strike="noStrike" kern="1200" cap="none" spc="0" normalizeH="0" baseline="0" noProof="0" dirty="0" smtClean="0">
                <a:ln>
                  <a:noFill/>
                </a:ln>
                <a:solidFill>
                  <a:prstClr val="black"/>
                </a:solidFill>
                <a:effectLst/>
                <a:uLnTx/>
                <a:uFillTx/>
              </a:rPr>
              <a:t>          </a:t>
            </a:r>
            <a:r>
              <a:rPr kumimoji="0" lang="en-US" sz="8000" b="0" i="0" u="none" strike="noStrike" kern="1200" cap="none" spc="0" normalizeH="0" baseline="0" noProof="0" dirty="0" smtClean="0">
                <a:ln>
                  <a:noFill/>
                </a:ln>
                <a:solidFill>
                  <a:prstClr val="black"/>
                </a:solidFill>
                <a:effectLst/>
                <a:uLnTx/>
                <a:uFillTx/>
              </a:rPr>
              <a:t>Marc Van Montagu and Jeff Schell		       Mary Dell Chilton	</a:t>
            </a:r>
          </a:p>
          <a:p>
            <a:pPr marL="0" marR="0" lvl="0" indent="0" algn="l" defTabSz="457200" rtl="0" eaLnBrk="1" fontAlgn="auto" latinLnBrk="0" hangingPunct="1">
              <a:lnSpc>
                <a:spcPct val="100000"/>
              </a:lnSpc>
              <a:spcBef>
                <a:spcPct val="20000"/>
              </a:spcBef>
              <a:spcAft>
                <a:spcPts val="0"/>
              </a:spcAft>
              <a:buClr>
                <a:srgbClr val="44546A"/>
              </a:buClr>
              <a:buSzTx/>
              <a:buNone/>
              <a:tabLst/>
              <a:defRPr/>
            </a:pPr>
            <a:endParaRPr lang="en-US" sz="8000" dirty="0">
              <a:solidFill>
                <a:prstClr val="black"/>
              </a:solidFill>
            </a:endParaRPr>
          </a:p>
          <a:p>
            <a:pPr marL="0" marR="0" lvl="0" indent="0" algn="l" defTabSz="457200" rtl="0" eaLnBrk="1" fontAlgn="auto" latinLnBrk="0" hangingPunct="1">
              <a:lnSpc>
                <a:spcPct val="100000"/>
              </a:lnSpc>
              <a:spcBef>
                <a:spcPct val="20000"/>
              </a:spcBef>
              <a:spcAft>
                <a:spcPts val="0"/>
              </a:spcAft>
              <a:buClr>
                <a:srgbClr val="44546A"/>
              </a:buClr>
              <a:buSzTx/>
              <a:buNone/>
              <a:tabLst/>
              <a:defRPr/>
            </a:pPr>
            <a:endParaRPr kumimoji="0" lang="en-US" sz="8000" b="0" i="0" u="none" strike="noStrike" kern="1200" cap="none" spc="0" normalizeH="0" baseline="0" noProof="0" dirty="0" smtClean="0">
              <a:ln>
                <a:noFill/>
              </a:ln>
              <a:solidFill>
                <a:prstClr val="black"/>
              </a:solidFill>
              <a:effectLst/>
              <a:uLnTx/>
              <a:uFillTx/>
            </a:endParaRPr>
          </a:p>
          <a:p>
            <a:pPr marL="0" marR="0" lvl="0" indent="0" algn="l" defTabSz="457200" rtl="0" eaLnBrk="1" fontAlgn="auto" latinLnBrk="0" hangingPunct="1">
              <a:lnSpc>
                <a:spcPct val="100000"/>
              </a:lnSpc>
              <a:spcBef>
                <a:spcPct val="20000"/>
              </a:spcBef>
              <a:spcAft>
                <a:spcPts val="0"/>
              </a:spcAft>
              <a:buClr>
                <a:srgbClr val="44546A"/>
              </a:buClr>
              <a:buSzTx/>
              <a:buNone/>
              <a:tabLst/>
              <a:defRPr/>
            </a:pPr>
            <a:endParaRPr kumimoji="0" lang="en-US" sz="8000" b="0" i="0" u="none" strike="noStrike" kern="1200" cap="none" spc="0" normalizeH="0" baseline="0" noProof="0" dirty="0" smtClean="0">
              <a:ln>
                <a:noFill/>
              </a:ln>
              <a:solidFill>
                <a:prstClr val="black"/>
              </a:solidFill>
              <a:effectLst/>
              <a:uLnTx/>
              <a:uFillTx/>
            </a:endParaRPr>
          </a:p>
          <a:p>
            <a:pPr marL="0" marR="0" lvl="0" indent="0" algn="ctr" defTabSz="457200" rtl="0" eaLnBrk="1" fontAlgn="auto" latinLnBrk="0" hangingPunct="1">
              <a:lnSpc>
                <a:spcPct val="100000"/>
              </a:lnSpc>
              <a:spcBef>
                <a:spcPct val="20000"/>
              </a:spcBef>
              <a:spcAft>
                <a:spcPts val="0"/>
              </a:spcAft>
              <a:buClr>
                <a:srgbClr val="44546A"/>
              </a:buClr>
              <a:buSzTx/>
              <a:buNone/>
              <a:tabLst/>
              <a:defRPr/>
            </a:pPr>
            <a:r>
              <a:rPr kumimoji="0" lang="en-US" sz="8000" b="0" i="0" u="none" strike="noStrike" kern="1200" cap="none" spc="0" normalizeH="0" baseline="0" noProof="0" dirty="0">
                <a:ln>
                  <a:noFill/>
                </a:ln>
                <a:solidFill>
                  <a:srgbClr val="00B050"/>
                </a:solidFill>
                <a:effectLst/>
                <a:uLnTx/>
                <a:uFillTx/>
              </a:rPr>
              <a:t>Discoverers of Ti plasmid </a:t>
            </a:r>
            <a:r>
              <a:rPr kumimoji="0" lang="en-US" sz="8000" b="0" i="0" u="none" strike="noStrike" kern="1200" cap="none" spc="0" normalizeH="0" baseline="0" noProof="0" dirty="0" smtClean="0">
                <a:ln>
                  <a:noFill/>
                </a:ln>
                <a:solidFill>
                  <a:srgbClr val="00B050"/>
                </a:solidFill>
                <a:effectLst/>
                <a:uLnTx/>
                <a:uFillTx/>
              </a:rPr>
              <a:t>transformation (the GMO method)</a:t>
            </a:r>
            <a:r>
              <a:rPr kumimoji="0" lang="en-US" sz="8000" b="0" i="0" u="none" strike="noStrike" kern="1200" cap="none" spc="0" normalizeH="0" baseline="0" noProof="0" dirty="0" smtClean="0">
                <a:ln>
                  <a:noFill/>
                </a:ln>
                <a:solidFill>
                  <a:prstClr val="black"/>
                </a:solidFill>
                <a:effectLst/>
                <a:uLnTx/>
                <a:uFillTx/>
              </a:rPr>
              <a:t> </a:t>
            </a:r>
          </a:p>
          <a:p>
            <a:pPr marL="0" marR="0" lvl="0" indent="0" algn="ctr" defTabSz="457200" rtl="0" eaLnBrk="1" fontAlgn="auto" latinLnBrk="0" hangingPunct="1">
              <a:lnSpc>
                <a:spcPct val="100000"/>
              </a:lnSpc>
              <a:spcBef>
                <a:spcPct val="20000"/>
              </a:spcBef>
              <a:spcAft>
                <a:spcPts val="0"/>
              </a:spcAft>
              <a:buClr>
                <a:srgbClr val="44546A"/>
              </a:buClr>
              <a:buSzTx/>
              <a:buNone/>
              <a:tabLst/>
              <a:defRPr/>
            </a:pPr>
            <a:r>
              <a:rPr kumimoji="0" lang="en-US" sz="8000" b="0" i="0" u="none" strike="noStrike" kern="1200" cap="none" spc="0" normalizeH="0" baseline="0" noProof="0" dirty="0" smtClean="0">
                <a:ln>
                  <a:noFill/>
                </a:ln>
                <a:solidFill>
                  <a:prstClr val="black"/>
                </a:solidFill>
                <a:effectLst/>
                <a:uLnTx/>
                <a:uFillTx/>
              </a:rPr>
              <a:t>      </a:t>
            </a:r>
          </a:p>
        </p:txBody>
      </p:sp>
      <p:sp>
        <p:nvSpPr>
          <p:cNvPr id="8" name="Rectangle 7"/>
          <p:cNvSpPr/>
          <p:nvPr/>
        </p:nvSpPr>
        <p:spPr>
          <a:xfrm>
            <a:off x="-1" y="-63498"/>
            <a:ext cx="9144001" cy="109008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2"/>
          <a:stretch>
            <a:fillRect/>
          </a:stretch>
        </p:blipFill>
        <p:spPr>
          <a:xfrm>
            <a:off x="1240795" y="749139"/>
            <a:ext cx="3606778" cy="2833780"/>
          </a:xfrm>
          <a:prstGeom prst="rect">
            <a:avLst/>
          </a:prstGeom>
        </p:spPr>
      </p:pic>
      <p:pic>
        <p:nvPicPr>
          <p:cNvPr id="2050" name="Picture 2" descr="Mary-Dell-Chilt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7624" y="749139"/>
            <a:ext cx="2997447" cy="2833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55923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37523" y="1193151"/>
            <a:ext cx="6634065" cy="4909036"/>
          </a:xfrm>
          <a:prstGeom prst="rect">
            <a:avLst/>
          </a:prstGeom>
          <a:noFill/>
        </p:spPr>
        <p:txBody>
          <a:bodyPr wrap="square" rtlCol="0">
            <a:spAutoFit/>
          </a:bodyPr>
          <a:lstStyle/>
          <a:p>
            <a:pPr defTabSz="685800"/>
            <a:r>
              <a:rPr lang="en-US" sz="2700" b="1" dirty="0" smtClean="0">
                <a:solidFill>
                  <a:srgbClr val="0000FF"/>
                </a:solidFill>
                <a:latin typeface="Times New Roman"/>
                <a:cs typeface="Times New Roman"/>
              </a:rPr>
              <a:t>    GMO </a:t>
            </a:r>
            <a:r>
              <a:rPr lang="en-US" sz="2700" b="1" dirty="0">
                <a:solidFill>
                  <a:srgbClr val="0000FF"/>
                </a:solidFill>
                <a:latin typeface="Times New Roman"/>
                <a:cs typeface="Times New Roman"/>
              </a:rPr>
              <a:t>Papaya saves the Hawaiian crop</a:t>
            </a:r>
          </a:p>
          <a:p>
            <a:pPr defTabSz="685800"/>
            <a:endParaRPr lang="en-US" sz="2700" b="1" dirty="0">
              <a:solidFill>
                <a:srgbClr val="000000"/>
              </a:solidFill>
              <a:latin typeface="Times New Roman"/>
              <a:cs typeface="Times New Roman"/>
            </a:endParaRPr>
          </a:p>
          <a:p>
            <a:pPr defTabSz="685800"/>
            <a:r>
              <a:rPr lang="en-US" sz="2100" dirty="0" smtClean="0">
                <a:solidFill>
                  <a:srgbClr val="000000"/>
                </a:solidFill>
                <a:latin typeface="Times New Roman"/>
                <a:cs typeface="Times New Roman"/>
              </a:rPr>
              <a:t>In </a:t>
            </a:r>
            <a:r>
              <a:rPr lang="en-US" sz="2100" dirty="0">
                <a:solidFill>
                  <a:srgbClr val="000000"/>
                </a:solidFill>
                <a:latin typeface="Times New Roman"/>
                <a:cs typeface="Times New Roman"/>
              </a:rPr>
              <a:t>the 1990s, Hawaiian papaya trees were plagued by the </a:t>
            </a:r>
            <a:r>
              <a:rPr lang="en-US" sz="2100" dirty="0">
                <a:solidFill>
                  <a:srgbClr val="000000"/>
                </a:solidFill>
                <a:latin typeface="Times New Roman"/>
                <a:cs typeface="Times New Roman"/>
                <a:hlinkClick r:id="rId2"/>
              </a:rPr>
              <a:t>ringspot virus</a:t>
            </a:r>
            <a:r>
              <a:rPr lang="en-US" sz="2100" dirty="0">
                <a:solidFill>
                  <a:srgbClr val="000000"/>
                </a:solidFill>
                <a:latin typeface="Times New Roman"/>
                <a:cs typeface="Times New Roman"/>
              </a:rPr>
              <a:t> which decimated </a:t>
            </a:r>
            <a:r>
              <a:rPr lang="en-US" sz="2100" dirty="0" smtClean="0">
                <a:solidFill>
                  <a:srgbClr val="000000"/>
                </a:solidFill>
                <a:latin typeface="Times New Roman"/>
                <a:cs typeface="Times New Roman"/>
              </a:rPr>
              <a:t>half </a:t>
            </a:r>
            <a:r>
              <a:rPr lang="en-US" sz="2100" dirty="0">
                <a:solidFill>
                  <a:srgbClr val="000000"/>
                </a:solidFill>
                <a:latin typeface="Times New Roman"/>
                <a:cs typeface="Times New Roman"/>
              </a:rPr>
              <a:t>the crop in the state</a:t>
            </a:r>
            <a:r>
              <a:rPr lang="en-US" sz="2100" dirty="0" smtClean="0">
                <a:solidFill>
                  <a:srgbClr val="000000"/>
                </a:solidFill>
                <a:latin typeface="Times New Roman"/>
                <a:cs typeface="Times New Roman"/>
              </a:rPr>
              <a:t>.</a:t>
            </a:r>
          </a:p>
          <a:p>
            <a:pPr defTabSz="685800"/>
            <a:r>
              <a:rPr lang="en-US" sz="2100" dirty="0" smtClean="0">
                <a:solidFill>
                  <a:srgbClr val="000000"/>
                </a:solidFill>
                <a:latin typeface="Times New Roman"/>
                <a:cs typeface="Times New Roman"/>
              </a:rPr>
              <a:t> </a:t>
            </a:r>
          </a:p>
          <a:p>
            <a:pPr defTabSz="685800"/>
            <a:r>
              <a:rPr lang="en-US" sz="2100" dirty="0" smtClean="0">
                <a:solidFill>
                  <a:srgbClr val="000000"/>
                </a:solidFill>
                <a:latin typeface="Times New Roman"/>
                <a:cs typeface="Times New Roman"/>
              </a:rPr>
              <a:t>In </a:t>
            </a:r>
            <a:r>
              <a:rPr lang="en-US" sz="2100" dirty="0">
                <a:solidFill>
                  <a:srgbClr val="000000"/>
                </a:solidFill>
                <a:latin typeface="Times New Roman"/>
                <a:cs typeface="Times New Roman"/>
              </a:rPr>
              <a:t>1998, scientists from the University of Hawaii developed a transgenic fruit called Rainbow papaya, which is resistant to the virus. </a:t>
            </a:r>
            <a:endParaRPr lang="en-US" sz="2100" dirty="0" smtClean="0">
              <a:solidFill>
                <a:srgbClr val="000000"/>
              </a:solidFill>
              <a:latin typeface="Times New Roman"/>
              <a:cs typeface="Times New Roman"/>
            </a:endParaRPr>
          </a:p>
          <a:p>
            <a:pPr defTabSz="685800"/>
            <a:endParaRPr lang="en-US" sz="2100" dirty="0">
              <a:solidFill>
                <a:srgbClr val="000000"/>
              </a:solidFill>
              <a:latin typeface="Times New Roman"/>
              <a:cs typeface="Times New Roman"/>
            </a:endParaRPr>
          </a:p>
          <a:p>
            <a:pPr defTabSz="685800"/>
            <a:r>
              <a:rPr lang="en-US" sz="2100" dirty="0" smtClean="0">
                <a:solidFill>
                  <a:srgbClr val="000000"/>
                </a:solidFill>
                <a:latin typeface="Times New Roman"/>
                <a:cs typeface="Times New Roman"/>
              </a:rPr>
              <a:t>Now </a:t>
            </a:r>
            <a:r>
              <a:rPr lang="en-US" sz="2100" dirty="0">
                <a:solidFill>
                  <a:srgbClr val="000000"/>
                </a:solidFill>
                <a:latin typeface="Times New Roman"/>
                <a:cs typeface="Times New Roman"/>
                <a:hlinkClick r:id="rId3"/>
              </a:rPr>
              <a:t>77 percent of the crop</a:t>
            </a:r>
            <a:r>
              <a:rPr lang="en-US" sz="2100" dirty="0">
                <a:solidFill>
                  <a:srgbClr val="000000"/>
                </a:solidFill>
                <a:latin typeface="Times New Roman"/>
                <a:cs typeface="Times New Roman"/>
              </a:rPr>
              <a:t> grown in Hawaii is genetically </a:t>
            </a:r>
            <a:r>
              <a:rPr lang="en-US" sz="2100" dirty="0" smtClean="0">
                <a:solidFill>
                  <a:srgbClr val="000000"/>
                </a:solidFill>
                <a:latin typeface="Times New Roman"/>
                <a:cs typeface="Times New Roman"/>
              </a:rPr>
              <a:t>engineered and being eaten in the USA.</a:t>
            </a:r>
          </a:p>
          <a:p>
            <a:pPr defTabSz="685800"/>
            <a:endParaRPr lang="en-US" sz="2100" dirty="0" smtClean="0">
              <a:solidFill>
                <a:srgbClr val="000000"/>
              </a:solidFill>
              <a:latin typeface="Times New Roman"/>
              <a:cs typeface="Times New Roman"/>
            </a:endParaRPr>
          </a:p>
          <a:p>
            <a:pPr defTabSz="685800"/>
            <a:endParaRPr lang="en-US" sz="2100" b="1" dirty="0">
              <a:solidFill>
                <a:srgbClr val="000000"/>
              </a:solidFill>
              <a:latin typeface="Times New Roman"/>
              <a:cs typeface="Times New Roman"/>
            </a:endParaRPr>
          </a:p>
          <a:p>
            <a:pPr algn="ctr" defTabSz="685800"/>
            <a:r>
              <a:rPr lang="en-US" sz="2800" b="1" dirty="0" smtClean="0">
                <a:solidFill>
                  <a:srgbClr val="FF0000"/>
                </a:solidFill>
                <a:latin typeface="Times New Roman"/>
                <a:cs typeface="Times New Roman"/>
              </a:rPr>
              <a:t>But in Thailand this solution is banned</a:t>
            </a:r>
            <a:endParaRPr lang="en-US" sz="2800" b="1" dirty="0">
              <a:solidFill>
                <a:srgbClr val="FF0000"/>
              </a:solidFill>
              <a:latin typeface="Times New Roman"/>
              <a:cs typeface="Times New Roman"/>
            </a:endParaRPr>
          </a:p>
        </p:txBody>
      </p:sp>
    </p:spTree>
    <p:extLst>
      <p:ext uri="{BB962C8B-B14F-4D97-AF65-F5344CB8AC3E}">
        <p14:creationId xmlns:p14="http://schemas.microsoft.com/office/powerpoint/2010/main" val="506554264"/>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16775" y="1589339"/>
            <a:ext cx="6225761" cy="3693319"/>
          </a:xfrm>
          <a:prstGeom prst="rect">
            <a:avLst/>
          </a:prstGeom>
          <a:noFill/>
        </p:spPr>
        <p:txBody>
          <a:bodyPr wrap="square" rtlCol="0">
            <a:spAutoFit/>
          </a:bodyPr>
          <a:lstStyle/>
          <a:p>
            <a:pPr algn="ctr" defTabSz="342900"/>
            <a:r>
              <a:rPr lang="en-US" sz="2100" dirty="0">
                <a:solidFill>
                  <a:srgbClr val="FF0000"/>
                </a:solidFill>
                <a:latin typeface="Arial"/>
              </a:rPr>
              <a:t>If you don’t want to eat foods derived by GM techniques, then don’t. It’s your choice</a:t>
            </a:r>
          </a:p>
          <a:p>
            <a:pPr algn="ctr" defTabSz="342900"/>
            <a:endParaRPr lang="en-US" sz="2100" dirty="0">
              <a:solidFill>
                <a:srgbClr val="3B3D3C"/>
              </a:solidFill>
              <a:latin typeface="Arial"/>
            </a:endParaRPr>
          </a:p>
          <a:p>
            <a:pPr algn="ctr" defTabSz="342900"/>
            <a:r>
              <a:rPr lang="en-US" sz="2100" dirty="0">
                <a:solidFill>
                  <a:srgbClr val="FF0000"/>
                </a:solidFill>
                <a:latin typeface="Arial"/>
              </a:rPr>
              <a:t>But don’t </a:t>
            </a:r>
            <a:r>
              <a:rPr lang="en-US" sz="2100" u="sng" dirty="0">
                <a:solidFill>
                  <a:srgbClr val="FF0000"/>
                </a:solidFill>
                <a:latin typeface="Arial"/>
              </a:rPr>
              <a:t>pretend</a:t>
            </a:r>
            <a:r>
              <a:rPr lang="en-US" sz="2100" dirty="0">
                <a:solidFill>
                  <a:srgbClr val="FF0000"/>
                </a:solidFill>
                <a:latin typeface="Arial"/>
              </a:rPr>
              <a:t> such foods </a:t>
            </a:r>
            <a:r>
              <a:rPr lang="en-US" sz="2100" u="sng" dirty="0" smtClean="0">
                <a:solidFill>
                  <a:srgbClr val="FF0000"/>
                </a:solidFill>
                <a:latin typeface="Arial"/>
              </a:rPr>
              <a:t>are</a:t>
            </a:r>
            <a:r>
              <a:rPr lang="en-US" sz="2100" dirty="0" smtClean="0">
                <a:solidFill>
                  <a:srgbClr val="FF0000"/>
                </a:solidFill>
                <a:latin typeface="Arial"/>
              </a:rPr>
              <a:t> </a:t>
            </a:r>
            <a:r>
              <a:rPr lang="en-US" sz="2100" dirty="0">
                <a:solidFill>
                  <a:srgbClr val="FF0000"/>
                </a:solidFill>
                <a:latin typeface="Arial"/>
              </a:rPr>
              <a:t>dangerous</a:t>
            </a:r>
          </a:p>
          <a:p>
            <a:pPr algn="ctr" defTabSz="342900"/>
            <a:endParaRPr lang="en-US" sz="2100" dirty="0">
              <a:solidFill>
                <a:srgbClr val="FF0000"/>
              </a:solidFill>
              <a:latin typeface="Arial"/>
            </a:endParaRPr>
          </a:p>
          <a:p>
            <a:pPr algn="ctr" defTabSz="342900"/>
            <a:endParaRPr lang="en-US" sz="2100" dirty="0">
              <a:solidFill>
                <a:srgbClr val="3B3D3C"/>
              </a:solidFill>
              <a:latin typeface="Arial"/>
            </a:endParaRPr>
          </a:p>
          <a:p>
            <a:pPr algn="ctr" defTabSz="342900"/>
            <a:r>
              <a:rPr lang="en-US" sz="2700" b="1" dirty="0">
                <a:solidFill>
                  <a:srgbClr val="00B050"/>
                </a:solidFill>
                <a:latin typeface="Arial"/>
              </a:rPr>
              <a:t>If anything</a:t>
            </a:r>
          </a:p>
          <a:p>
            <a:pPr algn="ctr" defTabSz="342900"/>
            <a:endParaRPr lang="en-US" sz="2700" dirty="0">
              <a:solidFill>
                <a:srgbClr val="3B3D3C"/>
              </a:solidFill>
              <a:latin typeface="Arial"/>
            </a:endParaRPr>
          </a:p>
          <a:p>
            <a:pPr algn="ctr" defTabSz="342900"/>
            <a:r>
              <a:rPr lang="en-US" sz="2700" b="1" dirty="0">
                <a:solidFill>
                  <a:srgbClr val="00B050"/>
                </a:solidFill>
                <a:latin typeface="Arial"/>
              </a:rPr>
              <a:t>They are probably safer than traditional foods</a:t>
            </a:r>
          </a:p>
        </p:txBody>
      </p:sp>
      <p:sp>
        <p:nvSpPr>
          <p:cNvPr id="3" name="TextBox 2"/>
          <p:cNvSpPr txBox="1"/>
          <p:nvPr/>
        </p:nvSpPr>
        <p:spPr>
          <a:xfrm>
            <a:off x="318499" y="246580"/>
            <a:ext cx="8352890" cy="523220"/>
          </a:xfrm>
          <a:prstGeom prst="rect">
            <a:avLst/>
          </a:prstGeom>
          <a:noFill/>
        </p:spPr>
        <p:txBody>
          <a:bodyPr wrap="square" rtlCol="0">
            <a:spAutoFit/>
          </a:bodyPr>
          <a:lstStyle/>
          <a:p>
            <a:r>
              <a:rPr lang="en-US" sz="2800" dirty="0">
                <a:solidFill>
                  <a:schemeClr val="bg1"/>
                </a:solidFill>
              </a:rPr>
              <a:t>F</a:t>
            </a:r>
            <a:r>
              <a:rPr lang="en-US" sz="2800" dirty="0" smtClean="0">
                <a:solidFill>
                  <a:schemeClr val="bg1"/>
                </a:solidFill>
              </a:rPr>
              <a:t>ood choice is a luxury of  the developed world</a:t>
            </a:r>
            <a:endParaRPr lang="en-US" sz="2800" dirty="0">
              <a:solidFill>
                <a:schemeClr val="bg1"/>
              </a:solidFill>
            </a:endParaRPr>
          </a:p>
        </p:txBody>
      </p:sp>
    </p:spTree>
    <p:extLst>
      <p:ext uri="{BB962C8B-B14F-4D97-AF65-F5344CB8AC3E}">
        <p14:creationId xmlns:p14="http://schemas.microsoft.com/office/powerpoint/2010/main" val="296843133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346767" y="228600"/>
            <a:ext cx="3868838" cy="576072"/>
          </a:xfrm>
        </p:spPr>
        <p:txBody>
          <a:bodyPr>
            <a:normAutofit fontScale="90000"/>
          </a:bodyPr>
          <a:lstStyle/>
          <a:p>
            <a:pPr algn="ctr"/>
            <a:r>
              <a:rPr lang="en-US" dirty="0" smtClean="0">
                <a:solidFill>
                  <a:schemeClr val="bg1">
                    <a:lumMod val="95000"/>
                  </a:schemeClr>
                </a:solidFill>
              </a:rPr>
              <a:t>Science Facts</a:t>
            </a:r>
            <a:endParaRPr lang="en-US" dirty="0">
              <a:solidFill>
                <a:schemeClr val="bg1">
                  <a:lumMod val="95000"/>
                </a:schemeClr>
              </a:solidFill>
            </a:endParaRPr>
          </a:p>
        </p:txBody>
      </p:sp>
      <p:sp>
        <p:nvSpPr>
          <p:cNvPr id="4" name="Content Placeholder 3"/>
          <p:cNvSpPr>
            <a:spLocks noGrp="1"/>
          </p:cNvSpPr>
          <p:nvPr>
            <p:ph idx="10"/>
          </p:nvPr>
        </p:nvSpPr>
        <p:spPr>
          <a:xfrm>
            <a:off x="850900" y="1676400"/>
            <a:ext cx="7365999" cy="4610099"/>
          </a:xfrm>
        </p:spPr>
        <p:txBody>
          <a:bodyPr>
            <a:normAutofit lnSpcReduction="10000"/>
          </a:bodyPr>
          <a:lstStyle/>
          <a:p>
            <a:endParaRPr lang="en-US" sz="2100" dirty="0">
              <a:latin typeface="Calibri" panose="020F0502020204030204" pitchFamily="34" charset="0"/>
            </a:endParaRPr>
          </a:p>
          <a:p>
            <a:pPr marL="0" indent="0" algn="ctr">
              <a:buClr>
                <a:schemeClr val="tx1"/>
              </a:buClr>
              <a:buNone/>
            </a:pPr>
            <a:r>
              <a:rPr lang="en-US" sz="2800" b="1" dirty="0">
                <a:solidFill>
                  <a:srgbClr val="FF0000"/>
                </a:solidFill>
                <a:latin typeface="Calibri" panose="020F0502020204030204" pitchFamily="34" charset="0"/>
              </a:rPr>
              <a:t>For </a:t>
            </a:r>
            <a:r>
              <a:rPr lang="en-US" sz="2800" b="1" u="sng" dirty="0">
                <a:solidFill>
                  <a:srgbClr val="FF0000"/>
                </a:solidFill>
                <a:latin typeface="Calibri" panose="020F0502020204030204" pitchFamily="34" charset="0"/>
              </a:rPr>
              <a:t>developed</a:t>
            </a:r>
            <a:r>
              <a:rPr lang="en-US" sz="2800" b="1" dirty="0">
                <a:solidFill>
                  <a:srgbClr val="FF0000"/>
                </a:solidFill>
                <a:latin typeface="Calibri" panose="020F0502020204030204" pitchFamily="34" charset="0"/>
              </a:rPr>
              <a:t> countries food is not a problem.</a:t>
            </a:r>
          </a:p>
          <a:p>
            <a:pPr marL="0" indent="0" algn="ctr">
              <a:buClr>
                <a:schemeClr val="tx1"/>
              </a:buClr>
              <a:buNone/>
            </a:pPr>
            <a:endParaRPr lang="en-US" sz="2100" b="1" dirty="0" smtClean="0">
              <a:solidFill>
                <a:srgbClr val="FF0000"/>
              </a:solidFill>
              <a:latin typeface="Calibri" panose="020F0502020204030204" pitchFamily="34" charset="0"/>
            </a:endParaRPr>
          </a:p>
          <a:p>
            <a:pPr marL="0" indent="0" algn="ctr">
              <a:buClr>
                <a:schemeClr val="tx1"/>
              </a:buClr>
              <a:buNone/>
            </a:pPr>
            <a:endParaRPr lang="en-US" sz="2100" b="1" dirty="0">
              <a:solidFill>
                <a:srgbClr val="FF0000"/>
              </a:solidFill>
              <a:latin typeface="Calibri" panose="020F0502020204030204" pitchFamily="34" charset="0"/>
            </a:endParaRPr>
          </a:p>
          <a:p>
            <a:pPr marL="0" indent="0" algn="ctr">
              <a:buClr>
                <a:schemeClr val="tx1"/>
              </a:buClr>
              <a:buNone/>
            </a:pPr>
            <a:r>
              <a:rPr lang="en-US" sz="2800" b="1" dirty="0">
                <a:solidFill>
                  <a:schemeClr val="accent1">
                    <a:lumMod val="75000"/>
                    <a:lumOff val="25000"/>
                  </a:schemeClr>
                </a:solidFill>
                <a:latin typeface="Calibri" panose="020F0502020204030204" pitchFamily="34" charset="0"/>
              </a:rPr>
              <a:t>We must never forget the consequences of our actions for the </a:t>
            </a:r>
            <a:r>
              <a:rPr lang="en-US" sz="2800" b="1" u="sng" dirty="0">
                <a:solidFill>
                  <a:schemeClr val="accent1">
                    <a:lumMod val="75000"/>
                    <a:lumOff val="25000"/>
                  </a:schemeClr>
                </a:solidFill>
                <a:latin typeface="Calibri" panose="020F0502020204030204" pitchFamily="34" charset="0"/>
              </a:rPr>
              <a:t>developing</a:t>
            </a:r>
            <a:r>
              <a:rPr lang="en-US" sz="2800" b="1" dirty="0">
                <a:solidFill>
                  <a:schemeClr val="accent1">
                    <a:lumMod val="75000"/>
                    <a:lumOff val="25000"/>
                  </a:schemeClr>
                </a:solidFill>
                <a:latin typeface="Calibri" panose="020F0502020204030204" pitchFamily="34" charset="0"/>
              </a:rPr>
              <a:t> </a:t>
            </a:r>
            <a:r>
              <a:rPr lang="en-US" sz="2800" b="1" dirty="0" smtClean="0">
                <a:solidFill>
                  <a:schemeClr val="accent1">
                    <a:lumMod val="75000"/>
                    <a:lumOff val="25000"/>
                  </a:schemeClr>
                </a:solidFill>
                <a:latin typeface="Calibri" panose="020F0502020204030204" pitchFamily="34" charset="0"/>
              </a:rPr>
              <a:t>countries</a:t>
            </a:r>
          </a:p>
          <a:p>
            <a:pPr marL="0" indent="0" algn="ctr">
              <a:buClr>
                <a:schemeClr val="tx1"/>
              </a:buClr>
              <a:buNone/>
            </a:pPr>
            <a:endParaRPr lang="en-US" sz="2800" b="1" dirty="0">
              <a:solidFill>
                <a:schemeClr val="accent1">
                  <a:lumMod val="75000"/>
                  <a:lumOff val="25000"/>
                </a:schemeClr>
              </a:solidFill>
              <a:latin typeface="Calibri" panose="020F0502020204030204" pitchFamily="34" charset="0"/>
            </a:endParaRPr>
          </a:p>
          <a:p>
            <a:pPr marL="0" indent="0" algn="ctr">
              <a:buClr>
                <a:schemeClr val="tx1"/>
              </a:buClr>
              <a:buNone/>
            </a:pPr>
            <a:endParaRPr lang="en-US" sz="2100" b="1" dirty="0">
              <a:latin typeface="Calibri" panose="020F0502020204030204" pitchFamily="34" charset="0"/>
            </a:endParaRPr>
          </a:p>
          <a:p>
            <a:pPr marL="0" indent="0" algn="ctr">
              <a:buClr>
                <a:schemeClr val="tx1"/>
              </a:buClr>
              <a:buNone/>
            </a:pPr>
            <a:r>
              <a:rPr lang="en-US" sz="3000" b="1" dirty="0">
                <a:solidFill>
                  <a:srgbClr val="00B050"/>
                </a:solidFill>
                <a:latin typeface="Calibri" panose="020F0502020204030204" pitchFamily="34" charset="0"/>
              </a:rPr>
              <a:t>We need more science in </a:t>
            </a:r>
            <a:r>
              <a:rPr lang="en-US" sz="3000" b="1" dirty="0" smtClean="0">
                <a:solidFill>
                  <a:srgbClr val="00B050"/>
                </a:solidFill>
                <a:latin typeface="Calibri" panose="020F0502020204030204" pitchFamily="34" charset="0"/>
              </a:rPr>
              <a:t>politics</a:t>
            </a:r>
          </a:p>
          <a:p>
            <a:pPr marL="0" indent="0" algn="ctr">
              <a:buClr>
                <a:schemeClr val="tx1"/>
              </a:buClr>
              <a:buNone/>
            </a:pPr>
            <a:r>
              <a:rPr lang="en-US" sz="3000" b="1" dirty="0" smtClean="0">
                <a:solidFill>
                  <a:srgbClr val="00B050"/>
                </a:solidFill>
                <a:latin typeface="Calibri" panose="020F0502020204030204" pitchFamily="34" charset="0"/>
              </a:rPr>
              <a:t>And less politics in science</a:t>
            </a:r>
            <a:endParaRPr lang="en-US" sz="3000" b="1" dirty="0">
              <a:solidFill>
                <a:srgbClr val="00B050"/>
              </a:solidFill>
              <a:latin typeface="Calibri" panose="020F0502020204030204" pitchFamily="34" charset="0"/>
            </a:endParaRPr>
          </a:p>
        </p:txBody>
      </p:sp>
    </p:spTree>
    <p:extLst>
      <p:ext uri="{BB962C8B-B14F-4D97-AF65-F5344CB8AC3E}">
        <p14:creationId xmlns:p14="http://schemas.microsoft.com/office/powerpoint/2010/main" val="18651893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996950" y="228600"/>
            <a:ext cx="7315200" cy="576072"/>
          </a:xfrm>
        </p:spPr>
        <p:txBody>
          <a:bodyPr>
            <a:normAutofit fontScale="90000"/>
          </a:bodyPr>
          <a:lstStyle/>
          <a:p>
            <a:r>
              <a:rPr lang="en-US" dirty="0" smtClean="0"/>
              <a:t>Actions needed around the world</a:t>
            </a:r>
            <a:endParaRPr lang="en-US" dirty="0"/>
          </a:p>
        </p:txBody>
      </p:sp>
      <p:sp>
        <p:nvSpPr>
          <p:cNvPr id="4" name="Content Placeholder 3"/>
          <p:cNvSpPr>
            <a:spLocks noGrp="1"/>
          </p:cNvSpPr>
          <p:nvPr>
            <p:ph idx="10"/>
          </p:nvPr>
        </p:nvSpPr>
        <p:spPr>
          <a:xfrm>
            <a:off x="444500" y="1885950"/>
            <a:ext cx="8420100" cy="3448049"/>
          </a:xfrm>
        </p:spPr>
        <p:txBody>
          <a:bodyPr>
            <a:normAutofit fontScale="55000" lnSpcReduction="20000"/>
          </a:bodyPr>
          <a:lstStyle/>
          <a:p>
            <a:pPr marL="0" indent="0" algn="ctr">
              <a:buNone/>
            </a:pPr>
            <a:r>
              <a:rPr lang="en-US" sz="5100" b="1" dirty="0">
                <a:solidFill>
                  <a:srgbClr val="0070C0"/>
                </a:solidFill>
                <a:latin typeface="Calibri" panose="020F0502020204030204" pitchFamily="34" charset="0"/>
              </a:rPr>
              <a:t>Politicians </a:t>
            </a:r>
            <a:r>
              <a:rPr lang="en-US" sz="5100" b="1" dirty="0" smtClean="0">
                <a:solidFill>
                  <a:srgbClr val="0070C0"/>
                </a:solidFill>
                <a:latin typeface="Calibri" panose="020F0502020204030204" pitchFamily="34" charset="0"/>
              </a:rPr>
              <a:t>should </a:t>
            </a:r>
            <a:r>
              <a:rPr lang="en-US" sz="5100" b="1" dirty="0">
                <a:solidFill>
                  <a:srgbClr val="0070C0"/>
                </a:solidFill>
                <a:latin typeface="Calibri" panose="020F0502020204030204" pitchFamily="34" charset="0"/>
              </a:rPr>
              <a:t>listen to the scientists they fund</a:t>
            </a:r>
          </a:p>
          <a:p>
            <a:pPr marL="0" indent="0" algn="ctr">
              <a:buNone/>
            </a:pPr>
            <a:endParaRPr lang="en-US" sz="3825" b="1" dirty="0">
              <a:latin typeface="Calibri" panose="020F0502020204030204" pitchFamily="34" charset="0"/>
            </a:endParaRPr>
          </a:p>
          <a:p>
            <a:pPr marL="0" indent="0" algn="ctr">
              <a:buNone/>
            </a:pPr>
            <a:r>
              <a:rPr lang="en-US" sz="5100" b="1" dirty="0">
                <a:solidFill>
                  <a:srgbClr val="0070C0"/>
                </a:solidFill>
                <a:latin typeface="Calibri" panose="020F0502020204030204" pitchFamily="34" charset="0"/>
              </a:rPr>
              <a:t>Stop supporting the idea that foods produced by GMO methods must be inherently </a:t>
            </a:r>
            <a:r>
              <a:rPr lang="en-US" sz="5100" b="1" dirty="0" smtClean="0">
                <a:solidFill>
                  <a:srgbClr val="0070C0"/>
                </a:solidFill>
                <a:latin typeface="Calibri" panose="020F0502020204030204" pitchFamily="34" charset="0"/>
              </a:rPr>
              <a:t>dangerous when science </a:t>
            </a:r>
            <a:r>
              <a:rPr lang="en-US" sz="5100" b="1" dirty="0">
                <a:solidFill>
                  <a:srgbClr val="0070C0"/>
                </a:solidFill>
                <a:latin typeface="Calibri" panose="020F0502020204030204" pitchFamily="34" charset="0"/>
              </a:rPr>
              <a:t>shows that they are not</a:t>
            </a:r>
          </a:p>
          <a:p>
            <a:pPr marL="0" indent="0" algn="ctr">
              <a:buNone/>
            </a:pPr>
            <a:endParaRPr lang="en-US" sz="3825" b="1" dirty="0">
              <a:latin typeface="Calibri" panose="020F0502020204030204" pitchFamily="34" charset="0"/>
            </a:endParaRPr>
          </a:p>
          <a:p>
            <a:pPr marL="0" indent="0" algn="ctr">
              <a:buNone/>
            </a:pPr>
            <a:r>
              <a:rPr lang="en-US" sz="4400" b="1" dirty="0">
                <a:solidFill>
                  <a:srgbClr val="FF0000"/>
                </a:solidFill>
                <a:latin typeface="Calibri" panose="020F0502020204030204" pitchFamily="34" charset="0"/>
              </a:rPr>
              <a:t>Remove paragraph 72 from the EU report that </a:t>
            </a:r>
          </a:p>
          <a:p>
            <a:pPr marL="0" indent="0" algn="ctr">
              <a:buNone/>
            </a:pPr>
            <a:r>
              <a:rPr lang="en-US" sz="4400" b="1" dirty="0">
                <a:solidFill>
                  <a:srgbClr val="FF0000"/>
                </a:solidFill>
                <a:latin typeface="Calibri" panose="020F0502020204030204" pitchFamily="34" charset="0"/>
              </a:rPr>
              <a:t>“</a:t>
            </a:r>
            <a:r>
              <a:rPr lang="en-US" sz="4400" b="1" i="1" dirty="0">
                <a:solidFill>
                  <a:srgbClr val="FF0000"/>
                </a:solidFill>
                <a:latin typeface="Calibri" panose="020F0502020204030204" pitchFamily="34" charset="0"/>
              </a:rPr>
              <a:t>Urges the G8 member states not to support GMO crops in Africa</a:t>
            </a:r>
            <a:r>
              <a:rPr lang="en-US" sz="4400" b="1" dirty="0">
                <a:solidFill>
                  <a:srgbClr val="FF0000"/>
                </a:solidFill>
                <a:latin typeface="Calibri" panose="020F0502020204030204" pitchFamily="34" charset="0"/>
              </a:rPr>
              <a:t>”</a:t>
            </a:r>
          </a:p>
          <a:p>
            <a:endParaRPr lang="en-US" sz="1800" dirty="0"/>
          </a:p>
        </p:txBody>
      </p:sp>
    </p:spTree>
    <p:extLst>
      <p:ext uri="{BB962C8B-B14F-4D97-AF65-F5344CB8AC3E}">
        <p14:creationId xmlns:p14="http://schemas.microsoft.com/office/powerpoint/2010/main" val="18187074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1500" y="1016000"/>
            <a:ext cx="7899400" cy="4431983"/>
          </a:xfrm>
          <a:prstGeom prst="rect">
            <a:avLst/>
          </a:prstGeom>
          <a:noFill/>
        </p:spPr>
        <p:txBody>
          <a:bodyPr wrap="square" rtlCol="0">
            <a:spAutoFit/>
          </a:bodyPr>
          <a:lstStyle/>
          <a:p>
            <a:pPr algn="ctr"/>
            <a:r>
              <a:rPr lang="en-US" sz="3600" b="1" dirty="0" smtClean="0">
                <a:solidFill>
                  <a:schemeClr val="accent5">
                    <a:lumMod val="75000"/>
                  </a:schemeClr>
                </a:solidFill>
              </a:rPr>
              <a:t>Civil Society must play its role too</a:t>
            </a:r>
          </a:p>
          <a:p>
            <a:pPr algn="ctr"/>
            <a:endParaRPr lang="en-US" sz="3600" b="1" dirty="0" smtClean="0">
              <a:solidFill>
                <a:schemeClr val="accent5">
                  <a:lumMod val="75000"/>
                </a:schemeClr>
              </a:solidFill>
            </a:endParaRPr>
          </a:p>
          <a:p>
            <a:endParaRPr lang="en-US" dirty="0"/>
          </a:p>
          <a:p>
            <a:pPr algn="ctr"/>
            <a:r>
              <a:rPr lang="en-US" sz="2400" b="1" dirty="0" smtClean="0">
                <a:solidFill>
                  <a:srgbClr val="00B050"/>
                </a:solidFill>
              </a:rPr>
              <a:t>The major religious leaders should speak out</a:t>
            </a:r>
          </a:p>
          <a:p>
            <a:pPr algn="ctr"/>
            <a:endParaRPr lang="en-US" sz="2400" b="1" dirty="0">
              <a:solidFill>
                <a:srgbClr val="00B050"/>
              </a:solidFill>
            </a:endParaRPr>
          </a:p>
          <a:p>
            <a:pPr algn="ctr"/>
            <a:r>
              <a:rPr lang="en-US" sz="2400" b="1" dirty="0" smtClean="0">
                <a:solidFill>
                  <a:srgbClr val="00B050"/>
                </a:solidFill>
              </a:rPr>
              <a:t>Groups such as the Rotary Clubs should speak out</a:t>
            </a:r>
          </a:p>
          <a:p>
            <a:pPr algn="ctr"/>
            <a:endParaRPr lang="en-US" sz="2400" b="1" dirty="0">
              <a:solidFill>
                <a:srgbClr val="00B050"/>
              </a:solidFill>
            </a:endParaRPr>
          </a:p>
          <a:p>
            <a:pPr algn="ctr"/>
            <a:r>
              <a:rPr lang="en-US" sz="2400" b="1" dirty="0" smtClean="0">
                <a:solidFill>
                  <a:srgbClr val="00B050"/>
                </a:solidFill>
              </a:rPr>
              <a:t>Influential celebrities should speak out</a:t>
            </a:r>
          </a:p>
          <a:p>
            <a:pPr algn="ctr"/>
            <a:endParaRPr lang="en-US" sz="2400" b="1" dirty="0">
              <a:solidFill>
                <a:srgbClr val="00B050"/>
              </a:solidFill>
            </a:endParaRPr>
          </a:p>
          <a:p>
            <a:pPr algn="ctr"/>
            <a:r>
              <a:rPr lang="en-US" sz="2400" b="1" dirty="0" smtClean="0">
                <a:solidFill>
                  <a:srgbClr val="00B050"/>
                </a:solidFill>
              </a:rPr>
              <a:t>The media should present </a:t>
            </a:r>
            <a:r>
              <a:rPr lang="en-US" sz="2400" b="1" dirty="0" smtClean="0">
                <a:solidFill>
                  <a:srgbClr val="0070C0"/>
                </a:solidFill>
              </a:rPr>
              <a:t>science facts </a:t>
            </a:r>
            <a:r>
              <a:rPr lang="en-US" sz="2400" b="1" dirty="0" smtClean="0">
                <a:solidFill>
                  <a:srgbClr val="00B050"/>
                </a:solidFill>
              </a:rPr>
              <a:t>not</a:t>
            </a:r>
            <a:r>
              <a:rPr lang="en-US" sz="2400" b="1" dirty="0" smtClean="0">
                <a:solidFill>
                  <a:srgbClr val="FF0000"/>
                </a:solidFill>
              </a:rPr>
              <a:t> science fiction</a:t>
            </a:r>
          </a:p>
          <a:p>
            <a:pPr algn="ctr"/>
            <a:endParaRPr lang="en-US" sz="2400" b="1" dirty="0">
              <a:solidFill>
                <a:srgbClr val="00B050"/>
              </a:solidFill>
            </a:endParaRPr>
          </a:p>
        </p:txBody>
      </p:sp>
    </p:spTree>
    <p:extLst>
      <p:ext uri="{BB962C8B-B14F-4D97-AF65-F5344CB8AC3E}">
        <p14:creationId xmlns:p14="http://schemas.microsoft.com/office/powerpoint/2010/main" val="16498761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9646" y="1222408"/>
            <a:ext cx="7161195" cy="4462760"/>
          </a:xfrm>
          <a:prstGeom prst="rect">
            <a:avLst/>
          </a:prstGeom>
          <a:noFill/>
        </p:spPr>
        <p:txBody>
          <a:bodyPr wrap="square" rtlCol="0">
            <a:spAutoFit/>
          </a:bodyPr>
          <a:lstStyle/>
          <a:p>
            <a:pPr algn="ctr"/>
            <a:r>
              <a:rPr lang="en-US" dirty="0"/>
              <a:t>CONGREGATION FOR DIVINE WORSHIP </a:t>
            </a:r>
            <a:br>
              <a:rPr lang="en-US" dirty="0"/>
            </a:br>
            <a:r>
              <a:rPr lang="en-US" dirty="0"/>
              <a:t>AND THE DISCIPLINE OF THE SACRAMENTS</a:t>
            </a:r>
          </a:p>
          <a:p>
            <a:pPr algn="ctr"/>
            <a:r>
              <a:rPr lang="en-US" dirty="0"/>
              <a:t> </a:t>
            </a:r>
          </a:p>
          <a:p>
            <a:r>
              <a:rPr lang="en-US" sz="1400" dirty="0"/>
              <a:t>Prot. N. 320/17</a:t>
            </a:r>
          </a:p>
          <a:p>
            <a:pPr algn="ctr"/>
            <a:r>
              <a:rPr lang="en-US" b="1" dirty="0"/>
              <a:t>Circular letter to Bishops</a:t>
            </a:r>
            <a:br>
              <a:rPr lang="en-US" b="1" dirty="0"/>
            </a:br>
            <a:r>
              <a:rPr lang="en-US" b="1" dirty="0"/>
              <a:t>on the bread and wine for the </a:t>
            </a:r>
            <a:r>
              <a:rPr lang="en-US" b="1" dirty="0" smtClean="0"/>
              <a:t>Eucharist</a:t>
            </a:r>
          </a:p>
          <a:p>
            <a:r>
              <a:rPr lang="en-US" b="1" dirty="0" smtClean="0"/>
              <a:t>.</a:t>
            </a:r>
          </a:p>
          <a:p>
            <a:r>
              <a:rPr lang="en-US" b="1" dirty="0"/>
              <a:t>.</a:t>
            </a:r>
            <a:endParaRPr lang="en-US" b="1" dirty="0" smtClean="0"/>
          </a:p>
          <a:p>
            <a:r>
              <a:rPr lang="en-US" b="1" dirty="0" smtClean="0"/>
              <a:t>.</a:t>
            </a:r>
          </a:p>
          <a:p>
            <a:r>
              <a:rPr lang="en-US" b="1" dirty="0" smtClean="0"/>
              <a:t>.</a:t>
            </a:r>
          </a:p>
          <a:p>
            <a:pPr algn="ctr"/>
            <a:r>
              <a:rPr lang="en-US" dirty="0" smtClean="0"/>
              <a:t>5.  </a:t>
            </a:r>
            <a:r>
              <a:rPr lang="en-US" dirty="0"/>
              <a:t>The same Congregation also decided that Eucharistic matter made with </a:t>
            </a:r>
            <a:r>
              <a:rPr lang="en-US" dirty="0">
                <a:solidFill>
                  <a:srgbClr val="00B0F0"/>
                </a:solidFill>
              </a:rPr>
              <a:t>genetically modified organisms </a:t>
            </a:r>
            <a:r>
              <a:rPr lang="en-US" dirty="0"/>
              <a:t>can be considered valid matter (cf. Letter to the Prefect of the Congregation for Divine Worship and the Discipline of the Sacraments, 9 December 2013, Prot. N. 89/78 – 44897).</a:t>
            </a:r>
          </a:p>
          <a:p>
            <a:pPr algn="ctr"/>
            <a:endParaRPr lang="en-US" dirty="0" smtClean="0"/>
          </a:p>
          <a:p>
            <a:pPr algn="ctr"/>
            <a:endParaRPr lang="en-US" dirty="0"/>
          </a:p>
        </p:txBody>
      </p:sp>
    </p:spTree>
    <p:extLst>
      <p:ext uri="{BB962C8B-B14F-4D97-AF65-F5344CB8AC3E}">
        <p14:creationId xmlns:p14="http://schemas.microsoft.com/office/powerpoint/2010/main" val="6997520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79871" y="54244"/>
            <a:ext cx="6154994" cy="3816604"/>
          </a:xfrm>
          <a:prstGeom prst="rect">
            <a:avLst/>
          </a:prstGeom>
        </p:spPr>
      </p:pic>
      <p:sp>
        <p:nvSpPr>
          <p:cNvPr id="7" name="TextBox 6"/>
          <p:cNvSpPr txBox="1"/>
          <p:nvPr/>
        </p:nvSpPr>
        <p:spPr>
          <a:xfrm>
            <a:off x="5114672" y="3870848"/>
            <a:ext cx="2874935" cy="273921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News from Ghana: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The former leader of the Peasant Farmers’ Association, Ghana’s primary anti-GMO farmers group, has switched sides to adopt a pro-GMO position.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Mohammed Adams </a:t>
            </a:r>
            <a:r>
              <a:rPr kumimoji="0" lang="en-US" sz="1400" b="1" i="0" u="none" strike="noStrike" kern="1200" cap="none" spc="0" normalizeH="0" baseline="0" noProof="0" dirty="0" err="1">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Nasiru</a:t>
            </a:r>
            <a:r>
              <a:rPr kumimoji="0" lang="en-US" sz="1400" b="1"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attributed his shift to receiving accurate information on agricultural biotechnology from the scientific community.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796" y="3629025"/>
            <a:ext cx="4000876" cy="2581275"/>
          </a:xfrm>
          <a:prstGeom prst="rect">
            <a:avLst/>
          </a:prstGeom>
        </p:spPr>
      </p:pic>
      <p:sp>
        <p:nvSpPr>
          <p:cNvPr id="5" name="TextBox 4"/>
          <p:cNvSpPr txBox="1"/>
          <p:nvPr/>
        </p:nvSpPr>
        <p:spPr>
          <a:xfrm>
            <a:off x="1376516" y="3313471"/>
            <a:ext cx="5751871"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8831852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tarving children photo: Starving Children Starving_Childr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7793" y="1419056"/>
            <a:ext cx="3185742"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5506" y="4958746"/>
            <a:ext cx="8407400" cy="954107"/>
          </a:xfrm>
          <a:prstGeom prst="rect">
            <a:avLst/>
          </a:prstGeom>
          <a:noFill/>
        </p:spPr>
        <p:txBody>
          <a:bodyPr wrap="square" rtlCol="0">
            <a:spAutoFit/>
          </a:bodyPr>
          <a:lstStyle/>
          <a:p>
            <a:pPr algn="ctr" defTabSz="685800"/>
            <a:r>
              <a:rPr lang="en-US" sz="2800" dirty="0">
                <a:solidFill>
                  <a:prstClr val="black"/>
                </a:solidFill>
                <a:latin typeface="Calibri" panose="020F0502020204030204"/>
              </a:rPr>
              <a:t>Non-GMO is a Western </a:t>
            </a:r>
            <a:r>
              <a:rPr lang="en-US" sz="2800" dirty="0" smtClean="0">
                <a:solidFill>
                  <a:prstClr val="black"/>
                </a:solidFill>
                <a:latin typeface="Calibri" panose="020F0502020204030204"/>
              </a:rPr>
              <a:t>indulgence of the rich</a:t>
            </a:r>
          </a:p>
          <a:p>
            <a:pPr algn="ctr" defTabSz="685800"/>
            <a:r>
              <a:rPr lang="en-US" sz="2800" dirty="0" smtClean="0">
                <a:solidFill>
                  <a:prstClr val="black"/>
                </a:solidFill>
                <a:latin typeface="Calibri" panose="020F0502020204030204"/>
              </a:rPr>
              <a:t>It doesn’t work for the poor in Africa</a:t>
            </a:r>
            <a:endParaRPr lang="en-US" sz="2800" dirty="0">
              <a:solidFill>
                <a:prstClr val="black"/>
              </a:solidFill>
              <a:latin typeface="Calibri" panose="020F0502020204030204"/>
            </a:endParaRPr>
          </a:p>
        </p:txBody>
      </p:sp>
      <p:sp>
        <p:nvSpPr>
          <p:cNvPr id="2" name="TextBox 1"/>
          <p:cNvSpPr txBox="1"/>
          <p:nvPr/>
        </p:nvSpPr>
        <p:spPr>
          <a:xfrm>
            <a:off x="3457970" y="649659"/>
            <a:ext cx="2468880" cy="600164"/>
          </a:xfrm>
          <a:prstGeom prst="rect">
            <a:avLst/>
          </a:prstGeom>
          <a:noFill/>
        </p:spPr>
        <p:txBody>
          <a:bodyPr wrap="square" rtlCol="0">
            <a:spAutoFit/>
          </a:bodyPr>
          <a:lstStyle/>
          <a:p>
            <a:pPr defTabSz="685800"/>
            <a:r>
              <a:rPr lang="en-US" sz="3300" dirty="0">
                <a:solidFill>
                  <a:prstClr val="black"/>
                </a:solidFill>
                <a:latin typeface="Calibri" panose="020F0502020204030204"/>
              </a:rPr>
              <a:t>Have a heart</a:t>
            </a:r>
          </a:p>
        </p:txBody>
      </p:sp>
      <p:pic>
        <p:nvPicPr>
          <p:cNvPr id="4"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2826" y="618082"/>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6850" y="602769"/>
            <a:ext cx="762000" cy="762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435854" y="6081090"/>
            <a:ext cx="8082619" cy="584775"/>
          </a:xfrm>
          <a:prstGeom prst="rect">
            <a:avLst/>
          </a:prstGeom>
          <a:noFill/>
        </p:spPr>
        <p:txBody>
          <a:bodyPr wrap="square" rtlCol="0">
            <a:spAutoFit/>
          </a:bodyPr>
          <a:lstStyle/>
          <a:p>
            <a:pPr defTabSz="685800">
              <a:defRPr/>
            </a:pPr>
            <a:r>
              <a:rPr lang="en-US" sz="3200" u="sng" dirty="0">
                <a:solidFill>
                  <a:srgbClr val="00B050"/>
                </a:solidFill>
                <a:latin typeface="Times New Roman"/>
                <a:cs typeface="Times New Roman"/>
                <a:hlinkClick r:id="rId4"/>
              </a:rPr>
              <a:t>http://supportprecisionagriculture.org/</a:t>
            </a:r>
            <a:endParaRPr lang="en-US" sz="3200" dirty="0">
              <a:solidFill>
                <a:srgbClr val="00B050"/>
              </a:solidFill>
              <a:latin typeface="Times New Roman"/>
              <a:cs typeface="Times New Roman"/>
            </a:endParaRPr>
          </a:p>
        </p:txBody>
      </p:sp>
      <p:pic>
        <p:nvPicPr>
          <p:cNvPr id="8" name="Picture 7"/>
          <p:cNvPicPr>
            <a:picLocks noChangeAspect="1"/>
          </p:cNvPicPr>
          <p:nvPr/>
        </p:nvPicPr>
        <p:blipFill>
          <a:blip r:embed="rId5"/>
          <a:stretch>
            <a:fillRect/>
          </a:stretch>
        </p:blipFill>
        <p:spPr>
          <a:xfrm>
            <a:off x="282921" y="1406936"/>
            <a:ext cx="5194242" cy="3386128"/>
          </a:xfrm>
          <a:prstGeom prst="rect">
            <a:avLst/>
          </a:prstGeom>
        </p:spPr>
      </p:pic>
    </p:spTree>
    <p:extLst>
      <p:ext uri="{BB962C8B-B14F-4D97-AF65-F5344CB8AC3E}">
        <p14:creationId xmlns:p14="http://schemas.microsoft.com/office/powerpoint/2010/main" val="4669326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2750" y="2170039"/>
            <a:ext cx="3958167" cy="2062103"/>
          </a:xfrm>
          <a:prstGeom prst="rect">
            <a:avLst/>
          </a:prstGeom>
          <a:noFill/>
        </p:spPr>
        <p:txBody>
          <a:bodyPr wrap="square" rtlCol="0">
            <a:spAutoFit/>
          </a:bodyPr>
          <a:lstStyle/>
          <a:p>
            <a:pPr algn="ctr"/>
            <a:r>
              <a:rPr lang="en-US" sz="2400" b="1" dirty="0" smtClean="0">
                <a:solidFill>
                  <a:srgbClr val="FF0000"/>
                </a:solidFill>
                <a:latin typeface="Helvetica"/>
                <a:cs typeface="Helvetica"/>
              </a:rPr>
              <a:t>Medicine for the </a:t>
            </a:r>
            <a:br>
              <a:rPr lang="en-US" sz="2400" b="1" dirty="0" smtClean="0">
                <a:solidFill>
                  <a:srgbClr val="FF0000"/>
                </a:solidFill>
                <a:latin typeface="Helvetica"/>
                <a:cs typeface="Helvetica"/>
              </a:rPr>
            </a:br>
            <a:r>
              <a:rPr lang="en-US" sz="2400" b="1" dirty="0" smtClean="0">
                <a:solidFill>
                  <a:srgbClr val="FF0000"/>
                </a:solidFill>
                <a:latin typeface="Helvetica"/>
                <a:cs typeface="Helvetica"/>
              </a:rPr>
              <a:t>developed countries</a:t>
            </a:r>
          </a:p>
          <a:p>
            <a:endParaRPr lang="en-US" sz="2000" b="1" dirty="0" smtClean="0">
              <a:solidFill>
                <a:prstClr val="black"/>
              </a:solidFill>
              <a:latin typeface="Helvetica"/>
              <a:cs typeface="Helvetica"/>
            </a:endParaRPr>
          </a:p>
          <a:p>
            <a:pPr marL="342900" indent="-342900">
              <a:buClr>
                <a:schemeClr val="tx2"/>
              </a:buClr>
              <a:buFont typeface="Arial"/>
              <a:buChar char="•"/>
            </a:pPr>
            <a:r>
              <a:rPr lang="en-US" sz="2000" dirty="0" smtClean="0">
                <a:solidFill>
                  <a:prstClr val="black"/>
                </a:solidFill>
                <a:latin typeface="Helvetica"/>
                <a:cs typeface="Helvetica"/>
              </a:rPr>
              <a:t>Cutting edge solutions</a:t>
            </a:r>
          </a:p>
          <a:p>
            <a:pPr marL="342900" indent="-342900">
              <a:buClr>
                <a:schemeClr val="tx2"/>
              </a:buClr>
              <a:buFont typeface="Arial"/>
              <a:buChar char="•"/>
            </a:pPr>
            <a:r>
              <a:rPr lang="en-US" sz="2000" dirty="0">
                <a:solidFill>
                  <a:prstClr val="black"/>
                </a:solidFill>
                <a:latin typeface="Helvetica"/>
                <a:cs typeface="Helvetica"/>
              </a:rPr>
              <a:t>H</a:t>
            </a:r>
            <a:r>
              <a:rPr lang="en-US" sz="2000" dirty="0" smtClean="0">
                <a:solidFill>
                  <a:prstClr val="black"/>
                </a:solidFill>
                <a:latin typeface="Helvetica"/>
                <a:cs typeface="Helvetica"/>
              </a:rPr>
              <a:t>igh costs may be acceptable</a:t>
            </a:r>
            <a:endParaRPr lang="en-US" sz="2000" dirty="0">
              <a:solidFill>
                <a:prstClr val="black"/>
              </a:solidFill>
              <a:latin typeface="Helvetica"/>
              <a:cs typeface="Helvetica"/>
            </a:endParaRPr>
          </a:p>
          <a:p>
            <a:endParaRPr lang="en-US" sz="2000" b="1" dirty="0">
              <a:solidFill>
                <a:prstClr val="black"/>
              </a:solidFill>
              <a:latin typeface="Helvetica"/>
              <a:cs typeface="Helvetica"/>
            </a:endParaRPr>
          </a:p>
        </p:txBody>
      </p:sp>
      <p:sp>
        <p:nvSpPr>
          <p:cNvPr id="5" name="Rectangle 4"/>
          <p:cNvSpPr/>
          <p:nvPr/>
        </p:nvSpPr>
        <p:spPr>
          <a:xfrm>
            <a:off x="412750" y="1810206"/>
            <a:ext cx="3958167" cy="2857054"/>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7" name="TextBox 6"/>
          <p:cNvSpPr txBox="1"/>
          <p:nvPr/>
        </p:nvSpPr>
        <p:spPr>
          <a:xfrm>
            <a:off x="4990376" y="2170039"/>
            <a:ext cx="3666792" cy="2062103"/>
          </a:xfrm>
          <a:prstGeom prst="rect">
            <a:avLst/>
          </a:prstGeom>
          <a:noFill/>
        </p:spPr>
        <p:txBody>
          <a:bodyPr wrap="square" rtlCol="0">
            <a:spAutoFit/>
          </a:bodyPr>
          <a:lstStyle/>
          <a:p>
            <a:pPr algn="ctr"/>
            <a:r>
              <a:rPr lang="en-US" sz="2400" b="1" dirty="0" smtClean="0">
                <a:solidFill>
                  <a:srgbClr val="5B9BD5"/>
                </a:solidFill>
                <a:latin typeface="Helvetica"/>
                <a:cs typeface="Helvetica"/>
              </a:rPr>
              <a:t>Medicine for the </a:t>
            </a:r>
            <a:br>
              <a:rPr lang="en-US" sz="2400" b="1" dirty="0" smtClean="0">
                <a:solidFill>
                  <a:srgbClr val="5B9BD5"/>
                </a:solidFill>
                <a:latin typeface="Helvetica"/>
                <a:cs typeface="Helvetica"/>
              </a:rPr>
            </a:br>
            <a:r>
              <a:rPr lang="en-US" sz="2400" b="1" dirty="0" smtClean="0">
                <a:solidFill>
                  <a:srgbClr val="5B9BD5"/>
                </a:solidFill>
                <a:latin typeface="Helvetica"/>
                <a:cs typeface="Helvetica"/>
              </a:rPr>
              <a:t>developing countries</a:t>
            </a:r>
          </a:p>
          <a:p>
            <a:endParaRPr lang="en-US" sz="2000" b="1" dirty="0" smtClean="0">
              <a:solidFill>
                <a:prstClr val="black"/>
              </a:solidFill>
              <a:latin typeface="Helvetica"/>
              <a:cs typeface="Helvetica"/>
            </a:endParaRPr>
          </a:p>
          <a:p>
            <a:pPr marL="342900" indent="-342900">
              <a:buClr>
                <a:schemeClr val="tx2"/>
              </a:buClr>
              <a:buFont typeface="Arial"/>
              <a:buChar char="•"/>
            </a:pPr>
            <a:r>
              <a:rPr lang="en-US" sz="2000" dirty="0" smtClean="0">
                <a:solidFill>
                  <a:prstClr val="black"/>
                </a:solidFill>
                <a:latin typeface="Helvetica"/>
                <a:cs typeface="Helvetica"/>
              </a:rPr>
              <a:t>Practical solutions needed</a:t>
            </a:r>
          </a:p>
          <a:p>
            <a:pPr marL="342900" indent="-342900">
              <a:buClr>
                <a:schemeClr val="tx2"/>
              </a:buClr>
              <a:buFont typeface="Arial"/>
              <a:buChar char="•"/>
            </a:pPr>
            <a:r>
              <a:rPr lang="en-US" sz="2000" dirty="0" smtClean="0">
                <a:solidFill>
                  <a:prstClr val="black"/>
                </a:solidFill>
                <a:latin typeface="Helvetica"/>
                <a:cs typeface="Helvetica"/>
              </a:rPr>
              <a:t>Costs must be low</a:t>
            </a:r>
            <a:endParaRPr lang="en-US" sz="2000" dirty="0">
              <a:solidFill>
                <a:prstClr val="black"/>
              </a:solidFill>
              <a:latin typeface="Helvetica"/>
              <a:cs typeface="Helvetica"/>
            </a:endParaRPr>
          </a:p>
          <a:p>
            <a:endParaRPr lang="en-US" sz="2000" b="1" dirty="0">
              <a:solidFill>
                <a:prstClr val="black"/>
              </a:solidFill>
              <a:latin typeface="Helvetica"/>
              <a:cs typeface="Helvetica"/>
            </a:endParaRPr>
          </a:p>
        </p:txBody>
      </p:sp>
      <p:sp>
        <p:nvSpPr>
          <p:cNvPr id="8" name="Rectangle 7"/>
          <p:cNvSpPr/>
          <p:nvPr/>
        </p:nvSpPr>
        <p:spPr>
          <a:xfrm>
            <a:off x="4851400" y="1810206"/>
            <a:ext cx="3958167" cy="2857054"/>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9" name="Rectangle 8"/>
          <p:cNvSpPr/>
          <p:nvPr/>
        </p:nvSpPr>
        <p:spPr>
          <a:xfrm>
            <a:off x="-1" y="-63498"/>
            <a:ext cx="9144001" cy="109008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339866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89704" y="1317522"/>
            <a:ext cx="6508955" cy="3046988"/>
          </a:xfrm>
          <a:prstGeom prst="rect">
            <a:avLst/>
          </a:prstGeom>
          <a:noFill/>
        </p:spPr>
        <p:txBody>
          <a:bodyPr wrap="square" rtlCol="0">
            <a:spAutoFit/>
          </a:bodyPr>
          <a:lstStyle/>
          <a:p>
            <a:pPr algn="ctr"/>
            <a:r>
              <a:rPr lang="en-US" sz="3200" b="1" dirty="0" smtClean="0"/>
              <a:t>Remember that for </a:t>
            </a:r>
            <a:r>
              <a:rPr lang="en-US" sz="3200" b="1" dirty="0"/>
              <a:t>the 800 million who </a:t>
            </a:r>
            <a:r>
              <a:rPr lang="en-US" sz="3200" b="1" dirty="0" smtClean="0"/>
              <a:t>go to bed hungry at night</a:t>
            </a:r>
            <a:endParaRPr lang="en-US" sz="3200" b="1" dirty="0"/>
          </a:p>
          <a:p>
            <a:pPr algn="ctr"/>
            <a:endParaRPr lang="en-US" sz="3200" b="1" dirty="0" smtClean="0"/>
          </a:p>
          <a:p>
            <a:endParaRPr lang="en-US" dirty="0"/>
          </a:p>
          <a:p>
            <a:endParaRPr lang="en-US" dirty="0" smtClean="0"/>
          </a:p>
          <a:p>
            <a:pPr algn="ctr"/>
            <a:r>
              <a:rPr lang="en-US" dirty="0" smtClean="0"/>
              <a:t> </a:t>
            </a:r>
            <a:r>
              <a:rPr lang="en-US" sz="6000" b="1" dirty="0" smtClean="0">
                <a:solidFill>
                  <a:schemeClr val="accent1">
                    <a:lumMod val="75000"/>
                  </a:schemeClr>
                </a:solidFill>
              </a:rPr>
              <a:t>FOOD is MEDICINE</a:t>
            </a:r>
            <a:endParaRPr lang="en-US" sz="6000" b="1" dirty="0">
              <a:solidFill>
                <a:schemeClr val="accent1">
                  <a:lumMod val="75000"/>
                </a:schemeClr>
              </a:solidFill>
            </a:endParaRPr>
          </a:p>
        </p:txBody>
      </p:sp>
    </p:spTree>
    <p:extLst>
      <p:ext uri="{BB962C8B-B14F-4D97-AF65-F5344CB8AC3E}">
        <p14:creationId xmlns:p14="http://schemas.microsoft.com/office/powerpoint/2010/main" val="40163468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5303" y="887506"/>
            <a:ext cx="8770374" cy="4524315"/>
          </a:xfrm>
          <a:prstGeom prst="rect">
            <a:avLst/>
          </a:prstGeom>
          <a:noFill/>
        </p:spPr>
        <p:txBody>
          <a:bodyPr wrap="square" rtlCol="0">
            <a:spAutoFit/>
          </a:bodyPr>
          <a:lstStyle/>
          <a:p>
            <a:pPr algn="ctr"/>
            <a:r>
              <a:rPr lang="en-US" sz="2800" b="1" dirty="0" smtClean="0">
                <a:solidFill>
                  <a:srgbClr val="0070C0"/>
                </a:solidFill>
              </a:rPr>
              <a:t>Nobel Laureates call for science honesty about GMOs</a:t>
            </a:r>
          </a:p>
          <a:p>
            <a:pPr algn="ctr"/>
            <a:endParaRPr lang="en-US" sz="2800" dirty="0" smtClean="0"/>
          </a:p>
          <a:p>
            <a:pPr algn="ctr"/>
            <a:endParaRPr lang="en-US" sz="2400" dirty="0" smtClean="0"/>
          </a:p>
          <a:p>
            <a:pPr algn="ctr"/>
            <a:endParaRPr lang="en-US" sz="2400" dirty="0"/>
          </a:p>
          <a:p>
            <a:pPr algn="ctr"/>
            <a:r>
              <a:rPr lang="en-US" sz="2400" dirty="0" smtClean="0"/>
              <a:t>Launched June 30</a:t>
            </a:r>
            <a:r>
              <a:rPr lang="en-US" sz="2400" baseline="30000" dirty="0" smtClean="0"/>
              <a:t>th</a:t>
            </a:r>
            <a:r>
              <a:rPr lang="en-US" sz="2400" dirty="0" smtClean="0"/>
              <a:t>, 2016</a:t>
            </a:r>
          </a:p>
          <a:p>
            <a:pPr algn="ctr"/>
            <a:endParaRPr lang="en-US" sz="2400" dirty="0"/>
          </a:p>
          <a:p>
            <a:pPr algn="ctr"/>
            <a:endParaRPr lang="en-US" sz="2400" dirty="0" smtClean="0"/>
          </a:p>
          <a:p>
            <a:pPr algn="ctr"/>
            <a:endParaRPr lang="en-US" sz="2800" dirty="0"/>
          </a:p>
          <a:p>
            <a:pPr algn="ctr"/>
            <a:r>
              <a:rPr lang="en-US" sz="2800" b="1" dirty="0" smtClean="0">
                <a:solidFill>
                  <a:srgbClr val="FF0000"/>
                </a:solidFill>
              </a:rPr>
              <a:t>We call on the Green parties to stop scaring the public by pretending that GMO foods must be banned because they are dangerous. There is no evidence supporting that</a:t>
            </a:r>
            <a:r>
              <a:rPr lang="en-US" b="1" dirty="0" smtClean="0">
                <a:solidFill>
                  <a:srgbClr val="FF0000"/>
                </a:solidFill>
              </a:rPr>
              <a:t>. </a:t>
            </a:r>
            <a:endParaRPr lang="en-US" b="1" dirty="0">
              <a:solidFill>
                <a:srgbClr val="FF0000"/>
              </a:solidFill>
            </a:endParaRPr>
          </a:p>
        </p:txBody>
      </p:sp>
    </p:spTree>
    <p:extLst>
      <p:ext uri="{BB962C8B-B14F-4D97-AF65-F5344CB8AC3E}">
        <p14:creationId xmlns:p14="http://schemas.microsoft.com/office/powerpoint/2010/main" val="36729109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pic>
        <p:nvPicPr>
          <p:cNvPr id="3" name="Picture 2" descr="GMO Cartoon 3"/>
          <p:cNvPicPr/>
          <p:nvPr/>
        </p:nvPicPr>
        <p:blipFill>
          <a:blip r:embed="rId3">
            <a:extLst>
              <a:ext uri="{28A0092B-C50C-407E-A947-70E740481C1C}">
                <a14:useLocalDpi xmlns:a14="http://schemas.microsoft.com/office/drawing/2010/main" val="0"/>
              </a:ext>
            </a:extLst>
          </a:blip>
          <a:srcRect/>
          <a:stretch>
            <a:fillRect/>
          </a:stretch>
        </p:blipFill>
        <p:spPr bwMode="auto">
          <a:xfrm>
            <a:off x="3829378" y="774807"/>
            <a:ext cx="4821702" cy="3840480"/>
          </a:xfrm>
          <a:prstGeom prst="rect">
            <a:avLst/>
          </a:prstGeom>
          <a:noFill/>
          <a:ln w="57150">
            <a:solidFill>
              <a:schemeClr val="bg2"/>
            </a:solidFill>
          </a:ln>
        </p:spPr>
      </p:pic>
      <p:sp>
        <p:nvSpPr>
          <p:cNvPr id="5" name="TextBox 4"/>
          <p:cNvSpPr txBox="1"/>
          <p:nvPr/>
        </p:nvSpPr>
        <p:spPr>
          <a:xfrm>
            <a:off x="351040" y="774807"/>
            <a:ext cx="2669345" cy="4939814"/>
          </a:xfrm>
          <a:prstGeom prst="rect">
            <a:avLst/>
          </a:prstGeom>
          <a:solidFill>
            <a:schemeClr val="tx1"/>
          </a:solidFill>
          <a:ln w="38100">
            <a:solidFill>
              <a:schemeClr val="bg2"/>
            </a:solidFill>
          </a:ln>
        </p:spPr>
        <p:txBody>
          <a:bodyPr wrap="square" rtlCol="0">
            <a:spAutoFit/>
          </a:bodyPr>
          <a:lstStyle/>
          <a:p>
            <a:pPr defTabSz="685800">
              <a:defRPr/>
            </a:pPr>
            <a:r>
              <a:rPr lang="en-US" sz="2100" dirty="0" smtClean="0">
                <a:solidFill>
                  <a:srgbClr val="000000"/>
                </a:solidFill>
                <a:latin typeface="Times New Roman"/>
                <a:cs typeface="Times New Roman"/>
              </a:rPr>
              <a:t>138 </a:t>
            </a:r>
            <a:r>
              <a:rPr lang="en-US" sz="2100" dirty="0">
                <a:solidFill>
                  <a:srgbClr val="000000"/>
                </a:solidFill>
                <a:latin typeface="Times New Roman"/>
                <a:cs typeface="Times New Roman"/>
              </a:rPr>
              <a:t>Nobel Laureates have written an open letter to Greenpeace and every UN Ambassador urging an acknowledgment that GMO technology is basically safe and should be supported for the sake of the developing world, who desperately need better yielding crops with added nutritional value.</a:t>
            </a:r>
          </a:p>
        </p:txBody>
      </p:sp>
      <p:sp>
        <p:nvSpPr>
          <p:cNvPr id="6" name="TextBox 5"/>
          <p:cNvSpPr txBox="1"/>
          <p:nvPr/>
        </p:nvSpPr>
        <p:spPr>
          <a:xfrm>
            <a:off x="3352801" y="5209475"/>
            <a:ext cx="5674658" cy="523220"/>
          </a:xfrm>
          <a:prstGeom prst="rect">
            <a:avLst/>
          </a:prstGeom>
          <a:solidFill>
            <a:schemeClr val="tx1"/>
          </a:solidFill>
        </p:spPr>
        <p:txBody>
          <a:bodyPr wrap="square" rtlCol="0">
            <a:spAutoFit/>
          </a:bodyPr>
          <a:lstStyle/>
          <a:p>
            <a:pPr defTabSz="685800">
              <a:defRPr/>
            </a:pPr>
            <a:r>
              <a:rPr lang="en-US" sz="2800" u="sng" dirty="0">
                <a:solidFill>
                  <a:srgbClr val="FFFFFF"/>
                </a:solidFill>
                <a:latin typeface="Times New Roman"/>
                <a:cs typeface="Times New Roman"/>
                <a:hlinkClick r:id="rId4"/>
              </a:rPr>
              <a:t>http://supportprecisionagriculture.org/</a:t>
            </a:r>
            <a:endParaRPr lang="en-US" sz="2800" dirty="0">
              <a:solidFill>
                <a:srgbClr val="FFFFFF"/>
              </a:solidFill>
              <a:latin typeface="Times New Roman"/>
              <a:cs typeface="Times New Roman"/>
            </a:endParaRPr>
          </a:p>
        </p:txBody>
      </p:sp>
    </p:spTree>
    <p:extLst>
      <p:ext uri="{BB962C8B-B14F-4D97-AF65-F5344CB8AC3E}">
        <p14:creationId xmlns:p14="http://schemas.microsoft.com/office/powerpoint/2010/main" val="3510800721"/>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0"/>
          </p:nvPr>
        </p:nvSpPr>
        <p:spPr>
          <a:xfrm>
            <a:off x="1034622" y="1371601"/>
            <a:ext cx="6706456" cy="1351051"/>
          </a:xfrm>
        </p:spPr>
        <p:txBody>
          <a:bodyPr/>
          <a:lstStyle/>
          <a:p>
            <a:pPr marL="0" indent="0" algn="ctr">
              <a:buNone/>
            </a:pPr>
            <a:r>
              <a:rPr lang="en-US" dirty="0" smtClean="0">
                <a:solidFill>
                  <a:srgbClr val="FF0000"/>
                </a:solidFill>
              </a:rPr>
              <a:t>For </a:t>
            </a:r>
            <a:r>
              <a:rPr lang="en-US" dirty="0">
                <a:solidFill>
                  <a:srgbClr val="FF0000"/>
                </a:solidFill>
              </a:rPr>
              <a:t>10-12,000 years we </a:t>
            </a:r>
            <a:r>
              <a:rPr lang="en-US" dirty="0" smtClean="0">
                <a:solidFill>
                  <a:srgbClr val="FF0000"/>
                </a:solidFill>
              </a:rPr>
              <a:t>had </a:t>
            </a:r>
            <a:r>
              <a:rPr lang="en-US" dirty="0">
                <a:solidFill>
                  <a:srgbClr val="FF0000"/>
                </a:solidFill>
              </a:rPr>
              <a:t>been </a:t>
            </a:r>
            <a:r>
              <a:rPr lang="en-US" dirty="0" smtClean="0">
                <a:solidFill>
                  <a:srgbClr val="FF0000"/>
                </a:solidFill>
              </a:rPr>
              <a:t>using </a:t>
            </a:r>
            <a:r>
              <a:rPr lang="en-US" dirty="0">
                <a:solidFill>
                  <a:srgbClr val="FF0000"/>
                </a:solidFill>
              </a:rPr>
              <a:t>crude genetics</a:t>
            </a:r>
            <a:endParaRPr lang="en-US" sz="1800" dirty="0"/>
          </a:p>
          <a:p>
            <a:pPr algn="ctr"/>
            <a:endParaRPr lang="en-US" sz="1800" dirty="0"/>
          </a:p>
          <a:p>
            <a:pPr marL="0" indent="0" algn="ctr">
              <a:buNone/>
            </a:pPr>
            <a:r>
              <a:rPr lang="en-US" dirty="0" smtClean="0">
                <a:solidFill>
                  <a:srgbClr val="00B050"/>
                </a:solidFill>
              </a:rPr>
              <a:t>But </a:t>
            </a:r>
            <a:r>
              <a:rPr lang="en-US" dirty="0">
                <a:solidFill>
                  <a:srgbClr val="00B050"/>
                </a:solidFill>
              </a:rPr>
              <a:t>in the 1980’s we learned how to be precise</a:t>
            </a:r>
          </a:p>
          <a:p>
            <a:pPr marL="0" indent="0">
              <a:buNone/>
            </a:pPr>
            <a:endParaRPr lang="en-US" dirty="0"/>
          </a:p>
        </p:txBody>
      </p:sp>
      <p:pic>
        <p:nvPicPr>
          <p:cNvPr id="5" name="Picture 4" descr="banner_agricultu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350" y="3122084"/>
            <a:ext cx="7239000" cy="2857500"/>
          </a:xfrm>
          <a:prstGeom prst="rect">
            <a:avLst/>
          </a:prstGeom>
        </p:spPr>
      </p:pic>
      <p:sp>
        <p:nvSpPr>
          <p:cNvPr id="2" name="Title 1"/>
          <p:cNvSpPr>
            <a:spLocks noGrp="1"/>
          </p:cNvSpPr>
          <p:nvPr>
            <p:ph type="ctrTitle"/>
          </p:nvPr>
        </p:nvSpPr>
        <p:spPr>
          <a:xfrm>
            <a:off x="1959296" y="208324"/>
            <a:ext cx="4857108" cy="576072"/>
          </a:xfrm>
        </p:spPr>
        <p:txBody>
          <a:bodyPr>
            <a:normAutofit fontScale="90000"/>
          </a:bodyPr>
          <a:lstStyle/>
          <a:p>
            <a:r>
              <a:rPr lang="en-US" dirty="0" smtClean="0"/>
              <a:t>Food means Agriculture</a:t>
            </a:r>
            <a:endParaRPr lang="en-US" dirty="0"/>
          </a:p>
        </p:txBody>
      </p:sp>
    </p:spTree>
    <p:extLst>
      <p:ext uri="{BB962C8B-B14F-4D97-AF65-F5344CB8AC3E}">
        <p14:creationId xmlns:p14="http://schemas.microsoft.com/office/powerpoint/2010/main" val="20379448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92564" y="971828"/>
            <a:ext cx="7605862" cy="4865140"/>
          </a:xfrm>
          <a:prstGeom prst="rect">
            <a:avLst/>
          </a:prstGeom>
        </p:spPr>
      </p:pic>
    </p:spTree>
    <p:extLst>
      <p:ext uri="{BB962C8B-B14F-4D97-AF65-F5344CB8AC3E}">
        <p14:creationId xmlns:p14="http://schemas.microsoft.com/office/powerpoint/2010/main" val="3468033633"/>
      </p:ext>
    </p:extLst>
  </p:cSld>
  <p:clrMapOvr>
    <a:masterClrMapping/>
  </p:clrMapOvr>
  <p:timing>
    <p:tnLst>
      <p:par>
        <p:cTn id="1" dur="indefinite" restart="never" nodeType="tmRoot"/>
      </p:par>
    </p:tnLst>
  </p:timing>
</p:sld>
</file>

<file path=ppt/theme/theme1.xml><?xml version="1.0" encoding="utf-8"?>
<a:theme xmlns:a="http://schemas.openxmlformats.org/drawingml/2006/main" name="Intro_Slide_Building">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2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3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2_White Background w/Title">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_Blue">
  <a:themeElements>
    <a:clrScheme name="Bl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fontScheme name="Blue">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533400" marR="0" indent="-533400" algn="l" defTabSz="914400" rtl="0" eaLnBrk="0" fontAlgn="base" latinLnBrk="0" hangingPunct="0">
          <a:lnSpc>
            <a:spcPct val="100000"/>
          </a:lnSpc>
          <a:spcBef>
            <a:spcPct val="0"/>
          </a:spcBef>
          <a:spcAft>
            <a:spcPct val="0"/>
          </a:spcAft>
          <a:buClrTx/>
          <a:buSzTx/>
          <a:buFontTx/>
          <a:buAutoNum type="arabicPeriod"/>
          <a:tabLst/>
          <a:defRPr kumimoji="0" lang="th-TH" sz="24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533400" marR="0" indent="-533400" algn="l" defTabSz="914400" rtl="0" eaLnBrk="0" fontAlgn="base" latinLnBrk="0" hangingPunct="0">
          <a:lnSpc>
            <a:spcPct val="100000"/>
          </a:lnSpc>
          <a:spcBef>
            <a:spcPct val="0"/>
          </a:spcBef>
          <a:spcAft>
            <a:spcPct val="0"/>
          </a:spcAft>
          <a:buClrTx/>
          <a:buSzTx/>
          <a:buFontTx/>
          <a:buAutoNum type="arabicPeriod"/>
          <a:tabLst/>
          <a:defRPr kumimoji="0" lang="th-TH" sz="24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Blu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u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u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u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u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Intro_Slide_HF_Ice">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Intro_Slide_NEBNext">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5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White Background w/Title">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Tinted Bkgd_no Footer">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Tree_Image_to_Right">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Petri_Image_to_Right">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055ACDD39AE9DB449527055136D20874" ma:contentTypeVersion="7" ma:contentTypeDescription="Create a new document." ma:contentTypeScope="" ma:versionID="b8c48fce7050fc4dded11328971b9a12">
  <xsd:schema xmlns:xsd="http://www.w3.org/2001/XMLSchema" xmlns:xs="http://www.w3.org/2001/XMLSchema" xmlns:p="http://schemas.microsoft.com/office/2006/metadata/properties" xmlns:ns2="f326c8d5-c302-4be2-b08c-80b3c4ffc93b" xmlns:ns3="808cda61-64c1-4cc2-8d52-d2ef7cb65ec5" xmlns:ns4="387d7afa-6ac9-4adf-a19b-74a3b0a2b762" targetNamespace="http://schemas.microsoft.com/office/2006/metadata/properties" ma:root="true" ma:fieldsID="8e98fd2b3fad5d213846a6f429af9e78" ns2:_="" ns3:_="" ns4:_="">
    <xsd:import namespace="f326c8d5-c302-4be2-b08c-80b3c4ffc93b"/>
    <xsd:import namespace="808cda61-64c1-4cc2-8d52-d2ef7cb65ec5"/>
    <xsd:import namespace="387d7afa-6ac9-4adf-a19b-74a3b0a2b762"/>
    <xsd:element name="properties">
      <xsd:complexType>
        <xsd:sequence>
          <xsd:element name="documentManagement">
            <xsd:complexType>
              <xsd:all>
                <xsd:element ref="ns2:SharedWithUsers" minOccurs="0"/>
                <xsd:element ref="ns2:SharingHintHash" minOccurs="0"/>
                <xsd:element ref="ns3:Product_x0020_Category" minOccurs="0"/>
                <xsd:element ref="ns3:Literature_x0020_Type" minOccurs="0"/>
                <xsd:element ref="ns4:_dlc_DocId" minOccurs="0"/>
                <xsd:element ref="ns4:_dlc_DocIdUrl" minOccurs="0"/>
                <xsd:element ref="ns4:_dlc_DocIdPersistId"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26c8d5-c302-4be2-b08c-80b3c4ffc93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08cda61-64c1-4cc2-8d52-d2ef7cb65ec5" elementFormDefault="qualified">
    <xsd:import namespace="http://schemas.microsoft.com/office/2006/documentManagement/types"/>
    <xsd:import namespace="http://schemas.microsoft.com/office/infopath/2007/PartnerControls"/>
    <xsd:element name="Product_x0020_Category" ma:index="10" nillable="true" ma:displayName="Product Category" ma:default="Cellular Analysis" ma:format="Dropdown" ma:internalName="Product_x0020_Category">
      <xsd:simpleType>
        <xsd:restriction base="dms:Choice">
          <xsd:enumeration value="Cellular Analysis"/>
          <xsd:enumeration value="Cloning &amp; Mapping"/>
          <xsd:enumeration value="Competent Cells"/>
          <xsd:enumeration value="Epigenetics"/>
          <xsd:enumeration value="Glycobiology"/>
          <xsd:enumeration value="Markers &amp; Ladders"/>
          <xsd:enumeration value="OEM"/>
          <xsd:enumeration value="Corporate"/>
          <xsd:enumeration value="NEB Expressions"/>
          <xsd:enumeration value="NEBNext"/>
          <xsd:enumeration value="Polymerase PCR Reagents"/>
          <xsd:enumeration value="Protein Expression &amp; Purification"/>
          <xsd:enumeration value="Protein Tools"/>
          <xsd:enumeration value="Restriction Enzymes"/>
          <xsd:enumeration value="RNA &amp; Gene Analysis"/>
        </xsd:restriction>
      </xsd:simpleType>
    </xsd:element>
    <xsd:element name="Literature_x0020_Type" ma:index="11" nillable="true" ma:displayName="Literature Type" ma:default="Brochure" ma:format="Dropdown" ma:internalName="Literature_x0020_Type">
      <xsd:simpleType>
        <xsd:restriction base="dms:Choice">
          <xsd:enumeration value="Brochure"/>
          <xsd:enumeration value="Sales Sheet"/>
          <xsd:enumeration value="Marketing Sheet"/>
          <xsd:enumeration value="Application Notes"/>
          <xsd:enumeration value="Selection Chart"/>
          <xsd:enumeration value="Citation Sheets"/>
          <xsd:enumeration value="Price List"/>
          <xsd:enumeration value="Corporate"/>
        </xsd:restriction>
      </xsd:simpleType>
    </xsd:element>
  </xsd:schema>
  <xsd:schema xmlns:xsd="http://www.w3.org/2001/XMLSchema" xmlns:xs="http://www.w3.org/2001/XMLSchema" xmlns:dms="http://schemas.microsoft.com/office/2006/documentManagement/types" xmlns:pc="http://schemas.microsoft.com/office/infopath/2007/PartnerControls" targetNamespace="387d7afa-6ac9-4adf-a19b-74a3b0a2b762" elementFormDefault="qualified">
    <xsd:import namespace="http://schemas.microsoft.com/office/2006/documentManagement/types"/>
    <xsd:import namespace="http://schemas.microsoft.com/office/infopath/2007/PartnerControls"/>
    <xsd:element name="_dlc_DocId" ma:index="13" nillable="true" ma:displayName="Document ID Value" ma:description="The value of the document ID assigned to this item." ma:internalName="_dlc_DocId" ma:readOnly="true">
      <xsd:simpleType>
        <xsd:restriction base="dms:Text"/>
      </xsd:simpleType>
    </xsd:element>
    <xsd:element name="_dlc_DocIdUrl" ma:index="1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5" nillable="true" ma:displayName="Persist ID" ma:description="Keep ID on add." ma:hidden="true" ma:internalName="_dlc_DocIdPersistId" ma:readOnly="true">
      <xsd:simpleType>
        <xsd:restriction base="dms:Boolean"/>
      </xsd:simpleType>
    </xsd:element>
    <xsd:element name="SharedWithDetails" ma:index="16"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iterature_x0020_Type xmlns="808cda61-64c1-4cc2-8d52-d2ef7cb65ec5">Corporate</Literature_x0020_Type>
    <Product_x0020_Category xmlns="808cda61-64c1-4cc2-8d52-d2ef7cb65ec5">Corporate</Product_x0020_Category>
    <_dlc_DocId xmlns="387d7afa-6ac9-4adf-a19b-74a3b0a2b762">VCAEJRRJXW2R-314-552</_dlc_DocId>
    <_dlc_DocIdUrl xmlns="387d7afa-6ac9-4adf-a19b-74a3b0a2b762">
      <Url>https://nebiolabs.sharepoint.com/MarketingLiterature/_layouts/15/DocIdRedir.aspx?ID=VCAEJRRJXW2R-314-552</Url>
      <Description>VCAEJRRJXW2R-314-552</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7CB2AA7-208E-4483-B3DC-BA9DF07D617C}">
  <ds:schemaRefs>
    <ds:schemaRef ds:uri="http://schemas.microsoft.com/sharepoint/events"/>
  </ds:schemaRefs>
</ds:datastoreItem>
</file>

<file path=customXml/itemProps2.xml><?xml version="1.0" encoding="utf-8"?>
<ds:datastoreItem xmlns:ds="http://schemas.openxmlformats.org/officeDocument/2006/customXml" ds:itemID="{0153DDEE-B81A-4F02-BAD4-E51EEF1B1B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326c8d5-c302-4be2-b08c-80b3c4ffc93b"/>
    <ds:schemaRef ds:uri="808cda61-64c1-4cc2-8d52-d2ef7cb65ec5"/>
    <ds:schemaRef ds:uri="387d7afa-6ac9-4adf-a19b-74a3b0a2b7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414EF4A-4B6E-4B21-8251-36364C77EF38}">
  <ds:schemaRefs>
    <ds:schemaRef ds:uri="http://schemas.microsoft.com/office/2006/documentManagement/types"/>
    <ds:schemaRef ds:uri="http://www.w3.org/XML/1998/namespace"/>
    <ds:schemaRef ds:uri="http://purl.org/dc/terms/"/>
    <ds:schemaRef ds:uri="http://schemas.microsoft.com/office/infopath/2007/PartnerControls"/>
    <ds:schemaRef ds:uri="808cda61-64c1-4cc2-8d52-d2ef7cb65ec5"/>
    <ds:schemaRef ds:uri="http://purl.org/dc/dcmitype/"/>
    <ds:schemaRef ds:uri="http://schemas.openxmlformats.org/package/2006/metadata/core-properties"/>
    <ds:schemaRef ds:uri="http://purl.org/dc/elements/1.1/"/>
    <ds:schemaRef ds:uri="387d7afa-6ac9-4adf-a19b-74a3b0a2b762"/>
    <ds:schemaRef ds:uri="f326c8d5-c302-4be2-b08c-80b3c4ffc93b"/>
    <ds:schemaRef ds:uri="http://schemas.microsoft.com/office/2006/metadata/properties"/>
  </ds:schemaRefs>
</ds:datastoreItem>
</file>

<file path=customXml/itemProps4.xml><?xml version="1.0" encoding="utf-8"?>
<ds:datastoreItem xmlns:ds="http://schemas.openxmlformats.org/officeDocument/2006/customXml" ds:itemID="{A088AC12-5531-4A99-A89B-62962BB1E59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14651</TotalTime>
  <Words>1085</Words>
  <Application>Microsoft Office PowerPoint</Application>
  <PresentationFormat>On-screen Show (4:3)</PresentationFormat>
  <Paragraphs>239</Paragraphs>
  <Slides>37</Slides>
  <Notes>2</Notes>
  <HiddenSlides>0</HiddenSlides>
  <MMClips>0</MMClips>
  <ScaleCrop>false</ScaleCrop>
  <HeadingPairs>
    <vt:vector size="6" baseType="variant">
      <vt:variant>
        <vt:lpstr>Fonts Used</vt:lpstr>
      </vt:variant>
      <vt:variant>
        <vt:i4>10</vt:i4>
      </vt:variant>
      <vt:variant>
        <vt:lpstr>Theme</vt:lpstr>
      </vt:variant>
      <vt:variant>
        <vt:i4>18</vt:i4>
      </vt:variant>
      <vt:variant>
        <vt:lpstr>Slide Titles</vt:lpstr>
      </vt:variant>
      <vt:variant>
        <vt:i4>37</vt:i4>
      </vt:variant>
    </vt:vector>
  </HeadingPairs>
  <TitlesOfParts>
    <vt:vector size="65" baseType="lpstr">
      <vt:lpstr>Arial</vt:lpstr>
      <vt:lpstr>Bookman Old Style</vt:lpstr>
      <vt:lpstr>Calibri</vt:lpstr>
      <vt:lpstr>Calibri Light</vt:lpstr>
      <vt:lpstr>Courier New</vt:lpstr>
      <vt:lpstr>Helvetica</vt:lpstr>
      <vt:lpstr>Lucida Grande</vt:lpstr>
      <vt:lpstr>Times New Roman</vt:lpstr>
      <vt:lpstr>Wingdings</vt:lpstr>
      <vt:lpstr>ヒラギノ角ゴ Pro W3</vt:lpstr>
      <vt:lpstr>Intro_Slide_Building</vt:lpstr>
      <vt:lpstr>Intro_Slide_HF_Ice</vt:lpstr>
      <vt:lpstr>Intro_Slide_NEBNext</vt:lpstr>
      <vt:lpstr>5_Custom Design</vt:lpstr>
      <vt:lpstr>White Background w/Title</vt:lpstr>
      <vt:lpstr>Tinted Bkgd_no Footer</vt:lpstr>
      <vt:lpstr>Tree_Image_to_Right</vt:lpstr>
      <vt:lpstr>Petri_Image_to_Right</vt:lpstr>
      <vt:lpstr>Custom Design</vt:lpstr>
      <vt:lpstr>1_Custom Design</vt:lpstr>
      <vt:lpstr>2_Custom Design</vt:lpstr>
      <vt:lpstr>3_Custom Design</vt:lpstr>
      <vt:lpstr>Office Theme</vt:lpstr>
      <vt:lpstr>1_Office Theme</vt:lpstr>
      <vt:lpstr>2_White Background w/Title</vt:lpstr>
      <vt:lpstr>1_Blue</vt:lpstr>
      <vt:lpstr>3_Office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Food means Agriculture</vt:lpstr>
      <vt:lpstr>PowerPoint Presentation</vt:lpstr>
      <vt:lpstr>PowerPoint Presentation</vt:lpstr>
      <vt:lpstr>Traditional versus precision methods</vt:lpstr>
      <vt:lpstr>Traditional versus precision methods</vt:lpstr>
      <vt:lpstr>GMO refers to a method</vt:lpstr>
      <vt:lpstr>PowerPoint Presentation</vt:lpstr>
      <vt:lpstr>PowerPoint Presentation</vt:lpstr>
      <vt:lpstr>The Realities of Plant Breeding</vt:lpstr>
      <vt:lpstr>Food in Developing Countries</vt:lpstr>
      <vt:lpstr>The Real Problem</vt:lpstr>
      <vt:lpstr>The Green Parties Solution</vt:lpstr>
      <vt:lpstr>The tragic consequences</vt:lpstr>
      <vt:lpstr>A case study</vt:lpstr>
      <vt:lpstr>Golden Rice</vt:lpstr>
      <vt:lpstr>Golden Rice</vt:lpstr>
      <vt:lpstr>PowerPoint Presentation</vt:lpstr>
      <vt:lpstr>PowerPoint Presentation</vt:lpstr>
      <vt:lpstr>PowerPoint Presentation</vt:lpstr>
      <vt:lpstr>PowerPoint Presentation</vt:lpstr>
      <vt:lpstr>Bangladesh: Bt eggplant</vt:lpstr>
      <vt:lpstr>PowerPoint Presentation</vt:lpstr>
      <vt:lpstr>PowerPoint Presentation</vt:lpstr>
      <vt:lpstr>PowerPoint Presentation</vt:lpstr>
      <vt:lpstr>Science Facts</vt:lpstr>
      <vt:lpstr>Actions needed around the world</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 Hall</dc:creator>
  <cp:lastModifiedBy>Roberts, Rich</cp:lastModifiedBy>
  <cp:revision>201</cp:revision>
  <cp:lastPrinted>2016-10-27T14:31:49Z</cp:lastPrinted>
  <dcterms:created xsi:type="dcterms:W3CDTF">2014-10-03T15:19:54Z</dcterms:created>
  <dcterms:modified xsi:type="dcterms:W3CDTF">2018-11-15T12:58:36Z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0x010100055ACDD39AE9DB449527055136D20874</vt:lpwstr>
  </property>
  <property fmtid="{D5CDD505-2E9C-101B-9397-08002B2CF9AE}" pid="3" name="_dlc_DocIdItemGuid">
    <vt:lpwstr>0b22c39e-e54e-40c2-b427-868703c71da5</vt:lpwstr>
  </property>
</Properties>
</file>