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8"/>
  </p:notesMasterIdLst>
  <p:handoutMasterIdLst>
    <p:handoutMasterId r:id="rId59"/>
  </p:handoutMasterIdLst>
  <p:sldIdLst>
    <p:sldId id="379"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72" r:id="rId46"/>
    <p:sldId id="373" r:id="rId47"/>
    <p:sldId id="354" r:id="rId48"/>
    <p:sldId id="355" r:id="rId49"/>
    <p:sldId id="353" r:id="rId50"/>
    <p:sldId id="352" r:id="rId51"/>
    <p:sldId id="351" r:id="rId52"/>
    <p:sldId id="362" r:id="rId53"/>
    <p:sldId id="376" r:id="rId54"/>
    <p:sldId id="384" r:id="rId55"/>
    <p:sldId id="356" r:id="rId56"/>
    <p:sldId id="256" r:id="rId57"/>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4131"/>
    <a:srgbClr val="0865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33" autoAdjust="0"/>
    <p:restoredTop sz="99042" autoAdjust="0"/>
  </p:normalViewPr>
  <p:slideViewPr>
    <p:cSldViewPr snapToGrid="0" snapToObjects="1">
      <p:cViewPr varScale="1">
        <p:scale>
          <a:sx n="87" d="100"/>
          <a:sy n="87" d="100"/>
        </p:scale>
        <p:origin x="90" y="636"/>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tableStyles" Target="tableStyle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viewProps" Target="viewProps.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handoutMaster" Target="handoutMasters/handoutMaster1.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2/21/2020</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2/21/2020</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3319642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a:latin typeface="Times New Roman" panose="02020603050405020304" pitchFamily="18" charset="0"/>
              </a:rPr>
              <a:t>Golden Rice and Beyond – challenges of a humanitarian GMO project.</a:t>
            </a:r>
          </a:p>
        </p:txBody>
      </p:sp>
    </p:spTree>
    <p:extLst>
      <p:ext uri="{BB962C8B-B14F-4D97-AF65-F5344CB8AC3E}">
        <p14:creationId xmlns:p14="http://schemas.microsoft.com/office/powerpoint/2010/main" val="151518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Friday, February 21, 2020</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2/21/2020</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2/21/2020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2/21/2020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2/21/2020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2/21/2020</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2/21/2020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2/21/2020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2/21/2020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2/21/2020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2/21/2020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2/21/2020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2/21/2020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2/21/2020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1.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6.xml"/><Relationship Id="rId4" Type="http://schemas.openxmlformats.org/officeDocument/2006/relationships/image" Target="../media/image32.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6.xml"/><Relationship Id="rId4" Type="http://schemas.openxmlformats.org/officeDocument/2006/relationships/image" Target="../media/image1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53.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64.xml"/><Relationship Id="rId4"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8.xml"/><Relationship Id="rId4" Type="http://schemas.openxmlformats.org/officeDocument/2006/relationships/hyperlink" Target="http://supportprecisionagriculture.or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53.xml"/><Relationship Id="rId4" Type="http://schemas.openxmlformats.org/officeDocument/2006/relationships/hyperlink" Target="http://supportprecisionagriculture.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353799"/>
            <a:ext cx="7512627" cy="775084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rPr>
              <a:t>153 Nobel Laureates support GMOs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Richard J. Roberts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US" b="1" dirty="0">
              <a:solidFill>
                <a:prstClr val="black"/>
              </a:solidFill>
              <a:latin typeface="Calibri" panose="020F0502020204030204"/>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Split,  </a:t>
            </a:r>
            <a:r>
              <a:rPr kumimoji="0" lang="en-US" sz="2800" b="1" i="0" u="none" strike="noStrike" kern="1200" cap="none" spc="0" normalizeH="0" baseline="0" noProof="0" dirty="0" err="1">
                <a:ln>
                  <a:noFill/>
                </a:ln>
                <a:solidFill>
                  <a:prstClr val="black"/>
                </a:solidFill>
                <a:effectLst/>
                <a:uLnTx/>
                <a:uFillTx/>
                <a:latin typeface="Calibri" panose="020F0502020204030204"/>
                <a:ea typeface="+mn-ea"/>
                <a:cs typeface="+mn-cs"/>
              </a:rPr>
              <a:t>Febr</a:t>
            </a:r>
            <a:r>
              <a:rPr lang="en-US" sz="2800" b="1" dirty="0" err="1">
                <a:solidFill>
                  <a:prstClr val="black"/>
                </a:solidFill>
                <a:latin typeface="Calibri" panose="020F0502020204030204"/>
              </a:rPr>
              <a:t>uary</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 22nd  2020</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11BD1611-E588-4028-92AD-86BCC8E472AD}"/>
              </a:ext>
            </a:extLst>
          </p:cNvPr>
          <p:cNvGrpSpPr/>
          <p:nvPr/>
        </p:nvGrpSpPr>
        <p:grpSpPr>
          <a:xfrm>
            <a:off x="2377440" y="3084576"/>
            <a:ext cx="4535424" cy="1597152"/>
            <a:chOff x="880977" y="1235930"/>
            <a:chExt cx="10835122" cy="4613985"/>
          </a:xfrm>
        </p:grpSpPr>
        <p:pic>
          <p:nvPicPr>
            <p:cNvPr id="5" name="Picture 4" descr="A close up of a logo&#10;&#10;Description automatically generated">
              <a:extLst>
                <a:ext uri="{FF2B5EF4-FFF2-40B4-BE49-F238E27FC236}">
                  <a16:creationId xmlns:a16="http://schemas.microsoft.com/office/drawing/2014/main" id="{1F6C9B67-0C92-4B0C-B5BA-748D9860D34C}"/>
                </a:ext>
              </a:extLst>
            </p:cNvPr>
            <p:cNvPicPr>
              <a:picLocks noChangeAspect="1"/>
            </p:cNvPicPr>
            <p:nvPr/>
          </p:nvPicPr>
          <p:blipFill>
            <a:blip r:embed="rId2"/>
            <a:stretch>
              <a:fillRect/>
            </a:stretch>
          </p:blipFill>
          <p:spPr>
            <a:xfrm>
              <a:off x="2254600" y="2611413"/>
              <a:ext cx="9461499" cy="3238502"/>
            </a:xfrm>
            <a:prstGeom prst="rect">
              <a:avLst/>
            </a:prstGeom>
          </p:spPr>
        </p:pic>
        <p:pic>
          <p:nvPicPr>
            <p:cNvPr id="6" name="Picture 5">
              <a:extLst>
                <a:ext uri="{FF2B5EF4-FFF2-40B4-BE49-F238E27FC236}">
                  <a16:creationId xmlns:a16="http://schemas.microsoft.com/office/drawing/2014/main" id="{D205995E-F81E-42DA-804D-F76F44C4BD1E}"/>
                </a:ext>
              </a:extLst>
            </p:cNvPr>
            <p:cNvPicPr>
              <a:picLocks noChangeAspect="1"/>
            </p:cNvPicPr>
            <p:nvPr/>
          </p:nvPicPr>
          <p:blipFill>
            <a:blip r:embed="rId3"/>
            <a:srcRect/>
            <a:stretch/>
          </p:blipFill>
          <p:spPr>
            <a:xfrm>
              <a:off x="880977" y="1235930"/>
              <a:ext cx="3252611" cy="2984572"/>
            </a:xfrm>
            <a:prstGeom prst="rect">
              <a:avLst/>
            </a:prstGeom>
          </p:spPr>
        </p:pic>
      </p:grpSp>
    </p:spTree>
    <p:extLst>
      <p:ext uri="{BB962C8B-B14F-4D97-AF65-F5344CB8AC3E}">
        <p14:creationId xmlns:p14="http://schemas.microsoft.com/office/powerpoint/2010/main" val="23940571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If I take a GPS from an airplane</a:t>
            </a:r>
          </a:p>
          <a:p>
            <a:pPr marL="0" indent="0" algn="ctr">
              <a:buNone/>
            </a:pPr>
            <a:r>
              <a:rPr lang="en-US" sz="3600" b="1" dirty="0">
                <a:solidFill>
                  <a:srgbClr val="FF0000"/>
                </a:solidFill>
              </a:rPr>
              <a:t> will the new car fly?</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Genetic Modification refers to a method</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But what is important is the </a:t>
            </a:r>
          </a:p>
          <a:p>
            <a:pPr marL="0" indent="0" algn="ctr">
              <a:buNone/>
            </a:pPr>
            <a:endParaRPr lang="en-US" sz="4000" dirty="0">
              <a:solidFill>
                <a:srgbClr val="FF0000"/>
              </a:solidFill>
            </a:endParaRPr>
          </a:p>
          <a:p>
            <a:pPr marL="0" indent="0" algn="ctr">
              <a:buNone/>
            </a:pPr>
            <a:r>
              <a:rPr lang="en-US" sz="4800" dirty="0">
                <a:solidFill>
                  <a:srgbClr val="0070C0"/>
                </a:solidFill>
              </a:rPr>
              <a:t>PRODUCT </a:t>
            </a:r>
            <a:endParaRPr lang="en-US" sz="2800" dirty="0">
              <a:solidFill>
                <a:srgbClr val="0070C0"/>
              </a:solidFill>
            </a:endParaRPr>
          </a:p>
          <a:p>
            <a:pPr marL="0" indent="0" algn="ctr">
              <a:buNone/>
            </a:pPr>
            <a:r>
              <a:rPr lang="en-US" sz="2400" dirty="0"/>
              <a:t>not the</a:t>
            </a:r>
          </a:p>
          <a:p>
            <a:pPr marL="0" indent="0" algn="ctr">
              <a:buNone/>
            </a:pPr>
            <a:r>
              <a:rPr lang="en-US" sz="4800" dirty="0">
                <a:solidFill>
                  <a:srgbClr val="FF0000"/>
                </a:solidFill>
              </a:rPr>
              <a:t>METHOD</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This is just as true for traditional breeding</a:t>
            </a:r>
          </a:p>
        </p:txBody>
      </p:sp>
    </p:spTree>
    <p:extLst>
      <p:ext uri="{BB962C8B-B14F-4D97-AF65-F5344CB8AC3E}">
        <p14:creationId xmlns:p14="http://schemas.microsoft.com/office/powerpoint/2010/main" val="325288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Plants can’t run away from predators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So how do they protect themselves?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With pesticides!</a:t>
            </a:r>
          </a:p>
        </p:txBody>
      </p:sp>
    </p:spTree>
    <p:extLst>
      <p:ext uri="{BB962C8B-B14F-4D97-AF65-F5344CB8AC3E}">
        <p14:creationId xmlns:p14="http://schemas.microsoft.com/office/powerpoint/2010/main" val="169296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more</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Many common vegetables have high levels of natural pesticides.</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Food in Developing Countries</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a:solidFill>
                  <a:schemeClr val="accent5">
                    <a:lumMod val="75000"/>
                  </a:schemeClr>
                </a:solidFill>
              </a:rPr>
              <a:t>Africa, S. America, Asia need better crops with higher yields.</a:t>
            </a:r>
          </a:p>
          <a:p>
            <a:pPr marL="0" indent="0">
              <a:buNone/>
            </a:pPr>
            <a:r>
              <a:rPr lang="en-US" sz="2200" dirty="0">
                <a:solidFill>
                  <a:schemeClr val="accent5">
                    <a:lumMod val="75000"/>
                  </a:schemeClr>
                </a:solidFill>
              </a:rPr>
              <a:t>           They need the products of precision breeding</a:t>
            </a: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a:solidFill>
                  <a:srgbClr val="FF0000"/>
                </a:solidFill>
              </a:rPr>
              <a:t>Europe doesn’t</a:t>
            </a:r>
          </a:p>
          <a:p>
            <a:endParaRPr lang="en-US" sz="2200" dirty="0"/>
          </a:p>
          <a:p>
            <a:pPr marL="0" indent="0">
              <a:buNone/>
            </a:pPr>
            <a:endParaRPr lang="en-US" sz="2200" dirty="0"/>
          </a:p>
          <a:p>
            <a:pPr marL="0" indent="0">
              <a:buNone/>
            </a:pPr>
            <a:r>
              <a:rPr lang="en-US" sz="2200" dirty="0"/>
              <a:t>So why doesn’t Europe endorse this?</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Could it be politics, or money or both?</a:t>
            </a:r>
          </a:p>
          <a:p>
            <a:endParaRPr lang="en-US" sz="2200" dirty="0"/>
          </a:p>
          <a:p>
            <a:endParaRPr lang="en-US" sz="2200" dirty="0"/>
          </a:p>
        </p:txBody>
      </p:sp>
      <p:pic>
        <p:nvPicPr>
          <p:cNvPr id="6" name="Picture 5" descr="gmo-free-europ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The Real Problem</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Europeans did not want US companies to control their food</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How can that be prevented?</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en-US" dirty="0">
                <a:solidFill>
                  <a:srgbClr val="FF0000"/>
                </a:solidFill>
              </a:rPr>
              <a:t>Ban Monsanto and the other big US agribusinesses</a:t>
            </a: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en-US" sz="2400" dirty="0">
                <a:solidFill>
                  <a:schemeClr val="accent5">
                    <a:lumMod val="75000"/>
                  </a:schemeClr>
                </a:solidFill>
              </a:rPr>
              <a:t>Not so fast - the farmers buy their seeds from them</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The Green Parties Solution</a:t>
            </a:r>
          </a:p>
        </p:txBody>
      </p:sp>
      <p:sp>
        <p:nvSpPr>
          <p:cNvPr id="4" name="Content Placeholder 3"/>
          <p:cNvSpPr>
            <a:spLocks noGrp="1"/>
          </p:cNvSpPr>
          <p:nvPr>
            <p:ph idx="10"/>
          </p:nvPr>
        </p:nvSpPr>
        <p:spPr>
          <a:xfrm>
            <a:off x="578735" y="1840376"/>
            <a:ext cx="7477246" cy="4134369"/>
          </a:xfrm>
        </p:spPr>
        <p:txBody>
          <a:bodyPr>
            <a:normAutofit/>
          </a:bodyPr>
          <a:lstStyle/>
          <a:p>
            <a:pPr marL="0" indent="0">
              <a:buNone/>
            </a:pPr>
            <a:r>
              <a:rPr lang="en-US" sz="2400" dirty="0">
                <a:solidFill>
                  <a:prstClr val="black"/>
                </a:solidFill>
              </a:rPr>
              <a:t>Assert that precision breeding </a:t>
            </a:r>
            <a:r>
              <a:rPr lang="en-US" sz="2400" i="1" dirty="0">
                <a:solidFill>
                  <a:srgbClr val="FF0000"/>
                </a:solidFill>
              </a:rPr>
              <a:t>might</a:t>
            </a:r>
            <a:r>
              <a:rPr lang="en-US" sz="2400" dirty="0">
                <a:solidFill>
                  <a:prstClr val="black"/>
                </a:solidFill>
              </a:rPr>
              <a:t> be dangerous!</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a:solidFill>
                  <a:prstClr val="black"/>
                </a:solidFill>
              </a:rPr>
              <a:t>The politicians and the green parties will protect</a:t>
            </a:r>
          </a:p>
          <a:p>
            <a:pPr marL="0" indent="0">
              <a:buNone/>
            </a:pPr>
            <a:r>
              <a:rPr lang="en-US" sz="2400" dirty="0">
                <a:solidFill>
                  <a:prstClr val="black"/>
                </a:solidFill>
              </a:rPr>
              <a:t>     you from this risk by banning </a:t>
            </a:r>
            <a:r>
              <a:rPr lang="en-US" sz="2400" dirty="0">
                <a:solidFill>
                  <a:srgbClr val="FF0000"/>
                </a:solidFill>
              </a:rPr>
              <a:t>growing</a:t>
            </a:r>
            <a:r>
              <a:rPr lang="en-US" sz="2400" dirty="0">
                <a:solidFill>
                  <a:prstClr val="black"/>
                </a:solidFill>
              </a:rPr>
              <a:t> GMOs</a:t>
            </a:r>
          </a:p>
          <a:p>
            <a:endParaRPr lang="en-US" sz="2400" dirty="0">
              <a:solidFill>
                <a:prstClr val="black"/>
              </a:solidFill>
            </a:endParaRPr>
          </a:p>
          <a:p>
            <a:pPr marL="0" indent="0">
              <a:buNone/>
            </a:pPr>
            <a:r>
              <a:rPr lang="en-US" sz="2400" dirty="0">
                <a:solidFill>
                  <a:srgbClr val="00B050"/>
                </a:solidFill>
              </a:rPr>
              <a:t>                           Best of all</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This has no economic consequence for Europe !</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The tragic consequences</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Not content with blocking precision agriculture in Europe many politicians and NGOs like “Greenpeace” and “Friends of the Earth” have been spreading their message to the developing countries</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A case study</a:t>
            </a:r>
          </a:p>
        </p:txBody>
      </p:sp>
      <p:graphicFrame>
        <p:nvGraphicFramePr>
          <p:cNvPr id="7" name="Table 6"/>
          <p:cNvGraphicFramePr>
            <a:graphicFrameLocks noGrp="1"/>
          </p:cNvGraphicFramePr>
          <p:nvPr>
            <p:extLst>
              <p:ext uri="{D42A27DB-BD31-4B8C-83A1-F6EECF244321}">
                <p14:modId xmlns:p14="http://schemas.microsoft.com/office/powerpoint/2010/main" val="4032526586"/>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Vitamin A-deficiency</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Global population mortality (in millions)</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Vitamin A-</a:t>
                      </a:r>
                      <a:r>
                        <a:rPr lang="de-DE" sz="2000" b="1" dirty="0" err="1">
                          <a:solidFill>
                            <a:srgbClr val="FF0000"/>
                          </a:solidFill>
                          <a:effectLst/>
                          <a:latin typeface="Helvetica"/>
                          <a:cs typeface="Helvetica"/>
                        </a:rPr>
                        <a:t>deficiency</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de-DE" sz="2000" b="0" dirty="0">
                          <a:solidFill>
                            <a:schemeClr val="accent1"/>
                          </a:solidFill>
                          <a:effectLst/>
                          <a:latin typeface="Helvetica"/>
                          <a:cs typeface="Helvetica"/>
                        </a:rPr>
                        <a:t>HIV/Aids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de-DE" sz="2000" b="0" dirty="0" err="1">
                          <a:solidFill>
                            <a:schemeClr val="accent1"/>
                          </a:solidFill>
                          <a:effectLst/>
                          <a:latin typeface="Helvetica"/>
                          <a:cs typeface="Helvetica"/>
                        </a:rPr>
                        <a:t>Tuberculosis</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 Malaria</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03992"/>
            <a:ext cx="4507283" cy="42539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en-US" sz="1400" dirty="0"/>
              <a:t>Courtesy of Ingo Potrykus</a:t>
            </a:r>
          </a:p>
        </p:txBody>
      </p:sp>
      <p:sp>
        <p:nvSpPr>
          <p:cNvPr id="5" name="Title 4"/>
          <p:cNvSpPr>
            <a:spLocks noGrp="1"/>
          </p:cNvSpPr>
          <p:nvPr>
            <p:ph type="ctrTitle"/>
          </p:nvPr>
        </p:nvSpPr>
        <p:spPr>
          <a:xfrm>
            <a:off x="3280025" y="228600"/>
            <a:ext cx="2812551" cy="576072"/>
          </a:xfrm>
        </p:spPr>
        <p:txBody>
          <a:bodyPr>
            <a:normAutofit fontScale="90000"/>
          </a:bodyPr>
          <a:lstStyle/>
          <a:p>
            <a:r>
              <a:rPr lang="en-US" dirty="0"/>
              <a:t>Golden Rice</a:t>
            </a:r>
          </a:p>
        </p:txBody>
      </p:sp>
      <p:sp>
        <p:nvSpPr>
          <p:cNvPr id="6" name="Content Placeholder 5"/>
          <p:cNvSpPr>
            <a:spLocks noGrp="1"/>
          </p:cNvSpPr>
          <p:nvPr>
            <p:ph idx="10"/>
          </p:nvPr>
        </p:nvSpPr>
        <p:spPr>
          <a:xfrm>
            <a:off x="228601" y="1371601"/>
            <a:ext cx="4343400" cy="4189186"/>
          </a:xfrm>
        </p:spPr>
        <p:txBody>
          <a:bodyPr/>
          <a:lstStyle/>
          <a:p>
            <a:pPr marL="0" indent="0" algn="ctr">
              <a:buNone/>
            </a:pPr>
            <a:r>
              <a:rPr lang="en-US" sz="2800" dirty="0">
                <a:solidFill>
                  <a:srgbClr val="3B3D3C"/>
                </a:solidFill>
              </a:rPr>
              <a:t>A new source of Vitamin A</a:t>
            </a:r>
          </a:p>
          <a:p>
            <a:pPr marL="0" indent="0">
              <a:buNone/>
            </a:pPr>
            <a:endParaRPr lang="en-US" sz="1800" dirty="0">
              <a:solidFill>
                <a:srgbClr val="3B3D3C"/>
              </a:solidFill>
            </a:endParaRPr>
          </a:p>
          <a:p>
            <a:pPr marL="0" indent="0">
              <a:buNone/>
            </a:pPr>
            <a:endParaRPr lang="en-US" sz="1800" dirty="0">
              <a:solidFill>
                <a:srgbClr val="3B3D3C"/>
              </a:solidFill>
            </a:endParaRPr>
          </a:p>
          <a:p>
            <a:pPr marL="0" indent="0" algn="ctr">
              <a:buNone/>
            </a:pPr>
            <a:r>
              <a:rPr lang="en-US" sz="1800" dirty="0">
                <a:solidFill>
                  <a:srgbClr val="3B3D3C"/>
                </a:solidFill>
              </a:rPr>
              <a:t>Suggested by Peter Jennings in 1984</a:t>
            </a:r>
          </a:p>
          <a:p>
            <a:pPr marL="0" indent="0">
              <a:buNone/>
            </a:pPr>
            <a:endParaRPr lang="en-US" sz="2400" dirty="0">
              <a:solidFill>
                <a:srgbClr val="3B3D3C"/>
              </a:solidFill>
            </a:endParaRPr>
          </a:p>
          <a:p>
            <a:pPr marL="0" indent="0" algn="ctr">
              <a:buNone/>
            </a:pPr>
            <a:r>
              <a:rPr lang="en-US" sz="1800" dirty="0">
                <a:solidFill>
                  <a:srgbClr val="3B3D3C"/>
                </a:solidFill>
              </a:rPr>
              <a:t>Brought to fruition by</a:t>
            </a:r>
          </a:p>
          <a:p>
            <a:pPr marL="0" indent="0" algn="ctr">
              <a:buNone/>
            </a:pPr>
            <a:r>
              <a:rPr lang="en-US" sz="1800" dirty="0"/>
              <a:t>Ingo Potrykus, ETH Zurich</a:t>
            </a:r>
          </a:p>
          <a:p>
            <a:pPr marL="0" indent="0" algn="ctr">
              <a:buNone/>
            </a:pPr>
            <a:r>
              <a:rPr lang="en-US" sz="1800" dirty="0"/>
              <a:t>Peter Beyer, U. Freiburg</a:t>
            </a:r>
          </a:p>
          <a:p>
            <a:pPr marL="0" indent="0">
              <a:buNone/>
            </a:pPr>
            <a:endParaRPr lang="en-US" sz="2400" dirty="0">
              <a:solidFill>
                <a:srgbClr val="3B3D3C"/>
              </a:solidFill>
            </a:endParaRPr>
          </a:p>
          <a:p>
            <a:endParaRPr lang="en-US" dirty="0"/>
          </a:p>
        </p:txBody>
      </p:sp>
      <p:sp>
        <p:nvSpPr>
          <p:cNvPr id="2" name="TextBox 1">
            <a:extLst>
              <a:ext uri="{FF2B5EF4-FFF2-40B4-BE49-F238E27FC236}">
                <a16:creationId xmlns:a16="http://schemas.microsoft.com/office/drawing/2014/main" id="{9C89C6B8-2D60-4C57-8EBD-978440DB1F16}"/>
              </a:ext>
            </a:extLst>
          </p:cNvPr>
          <p:cNvSpPr txBox="1"/>
          <p:nvPr/>
        </p:nvSpPr>
        <p:spPr>
          <a:xfrm>
            <a:off x="7462981" y="1773382"/>
            <a:ext cx="1616302" cy="369332"/>
          </a:xfrm>
          <a:prstGeom prst="rect">
            <a:avLst/>
          </a:prstGeom>
          <a:noFill/>
        </p:spPr>
        <p:txBody>
          <a:bodyPr wrap="square" rtlCol="0">
            <a:spAutoFit/>
          </a:bodyPr>
          <a:lstStyle/>
          <a:p>
            <a:r>
              <a:rPr lang="en-US" dirty="0">
                <a:solidFill>
                  <a:schemeClr val="bg1"/>
                </a:solidFill>
              </a:rPr>
              <a:t>Tony Alfonso</a:t>
            </a:r>
          </a:p>
        </p:txBody>
      </p:sp>
    </p:spTree>
    <p:extLst>
      <p:ext uri="{BB962C8B-B14F-4D97-AF65-F5344CB8AC3E}">
        <p14:creationId xmlns:p14="http://schemas.microsoft.com/office/powerpoint/2010/main" val="32202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Marc Van Montagu and Jeff Schell</a:t>
            </a:r>
          </a:p>
          <a:p>
            <a:endParaRPr lang="en-US" sz="2800" dirty="0"/>
          </a:p>
          <a:p>
            <a:r>
              <a:rPr lang="en-US" sz="2800" dirty="0"/>
              <a:t>Discoverers of Ti plasmid transformation </a:t>
            </a:r>
          </a:p>
          <a:p>
            <a:r>
              <a:rPr lang="en-US" sz="2800" dirty="0"/>
              <a:t>      together with Mary Dell Chilton</a:t>
            </a: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2"/>
          <a:stretch>
            <a:fillRect/>
          </a:stretch>
        </p:blipFill>
        <p:spPr>
          <a:xfrm>
            <a:off x="5393147" y="749139"/>
            <a:ext cx="2272782" cy="2833780"/>
          </a:xfrm>
          <a:prstGeom prst="rect">
            <a:avLst/>
          </a:prstGeom>
        </p:spPr>
      </p:pic>
      <p:pic>
        <p:nvPicPr>
          <p:cNvPr id="5" name="Picture 4"/>
          <p:cNvPicPr>
            <a:picLocks noChangeAspect="1"/>
          </p:cNvPicPr>
          <p:nvPr/>
        </p:nvPicPr>
        <p:blipFill>
          <a:blip r:embed="rId3"/>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982691" y="6288364"/>
            <a:ext cx="2341783" cy="307777"/>
          </a:xfrm>
          <a:prstGeom prst="rect">
            <a:avLst/>
          </a:prstGeom>
          <a:noFill/>
        </p:spPr>
        <p:txBody>
          <a:bodyPr wrap="square" rtlCol="0">
            <a:spAutoFit/>
          </a:bodyPr>
          <a:lstStyle/>
          <a:p>
            <a:r>
              <a:rPr lang="en-US" sz="1400" dirty="0"/>
              <a:t>Courtesy of Ingo Potrykus</a:t>
            </a:r>
          </a:p>
        </p:txBody>
      </p:sp>
      <p:sp>
        <p:nvSpPr>
          <p:cNvPr id="4" name="Title 3"/>
          <p:cNvSpPr>
            <a:spLocks noGrp="1"/>
          </p:cNvSpPr>
          <p:nvPr>
            <p:ph type="ctrTitle"/>
          </p:nvPr>
        </p:nvSpPr>
        <p:spPr>
          <a:xfrm>
            <a:off x="2943546" y="214316"/>
            <a:ext cx="3028308" cy="576072"/>
          </a:xfrm>
        </p:spPr>
        <p:txBody>
          <a:bodyPr>
            <a:normAutofit fontScale="90000"/>
          </a:bodyPr>
          <a:lstStyle/>
          <a:p>
            <a:r>
              <a:rPr lang="en-US" dirty="0"/>
              <a:t>Golden Rice</a:t>
            </a:r>
          </a:p>
        </p:txBody>
      </p:sp>
      <p:sp>
        <p:nvSpPr>
          <p:cNvPr id="5" name="Content Placeholder 4"/>
          <p:cNvSpPr>
            <a:spLocks noGrp="1"/>
          </p:cNvSpPr>
          <p:nvPr>
            <p:ph idx="10"/>
          </p:nvPr>
        </p:nvSpPr>
        <p:spPr>
          <a:xfrm>
            <a:off x="525991" y="1402558"/>
            <a:ext cx="8206317" cy="4647260"/>
          </a:xfrm>
        </p:spPr>
        <p:txBody>
          <a:bodyPr>
            <a:noAutofit/>
          </a:bodyPr>
          <a:lstStyle/>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Became a reality in February, 1999. </a:t>
            </a:r>
          </a:p>
          <a:p>
            <a:pPr marL="0" indent="0" eaLnBrk="0" fontAlgn="base" hangingPunct="0">
              <a:spcBef>
                <a:spcPct val="0"/>
              </a:spcBef>
              <a:spcAft>
                <a:spcPct val="0"/>
              </a:spcAft>
              <a:buNone/>
            </a:pPr>
            <a:r>
              <a:rPr lang="de-CH" sz="2200" dirty="0"/>
              <a:t> </a:t>
            </a:r>
          </a:p>
          <a:p>
            <a:pPr marL="0" indent="0" eaLnBrk="0" fontAlgn="base" hangingPunct="0">
              <a:spcBef>
                <a:spcPct val="0"/>
              </a:spcBef>
              <a:spcAft>
                <a:spcPct val="0"/>
              </a:spcAft>
              <a:buNone/>
            </a:pPr>
            <a:endParaRPr lang="de-CH" sz="2200" dirty="0"/>
          </a:p>
          <a:p>
            <a:pPr marL="0" indent="0" eaLnBrk="0" fontAlgn="base" hangingPunct="0">
              <a:spcBef>
                <a:spcPct val="0"/>
              </a:spcBef>
              <a:spcAft>
                <a:spcPct val="0"/>
              </a:spcAft>
              <a:buNone/>
            </a:pPr>
            <a:r>
              <a:rPr lang="de-CH" sz="2200" dirty="0"/>
              <a:t>	Could have begun the improvements necessary for 	commercial production in the field within 2-5 years</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But it’s a ‘</a:t>
            </a:r>
            <a:r>
              <a:rPr lang="de-CH" sz="2200" b="1" dirty="0">
                <a:solidFill>
                  <a:srgbClr val="FF0000"/>
                </a:solidFill>
                <a:latin typeface="Calibri" panose="020F0502020204030204" pitchFamily="34" charset="0"/>
                <a:cs typeface="Calibri" panose="020F0502020204030204" pitchFamily="34" charset="0"/>
              </a:rPr>
              <a:t>GMO</a:t>
            </a:r>
            <a:r>
              <a:rPr lang="de-CH" sz="2200" dirty="0">
                <a:latin typeface="Calibri" panose="020F0502020204030204" pitchFamily="34" charset="0"/>
                <a:cs typeface="Calibri" panose="020F0502020204030204" pitchFamily="34" charset="0"/>
              </a:rPr>
              <a:t>’</a:t>
            </a:r>
            <a:r>
              <a:rPr lang="de-CH" sz="1000" dirty="0">
                <a:latin typeface="Calibri" panose="020F0502020204030204" pitchFamily="34" charset="0"/>
                <a:cs typeface="Calibri" panose="020F0502020204030204" pitchFamily="34" charset="0"/>
              </a:rPr>
              <a:t> </a:t>
            </a:r>
            <a:r>
              <a:rPr lang="de-CH" sz="2200" dirty="0"/>
              <a:t>and only now will it soon be available</a:t>
            </a:r>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eaLnBrk="0" fontAlgn="base" hangingPunct="0">
              <a:spcBef>
                <a:spcPct val="0"/>
              </a:spcBef>
              <a:spcAft>
                <a:spcPct val="0"/>
              </a:spcAft>
              <a:buFont typeface="Arial" panose="020B0604020202020204" pitchFamily="34" charset="0"/>
              <a:buChar char="•"/>
            </a:pPr>
            <a:endParaRPr lang="de-CH" sz="2200" dirty="0"/>
          </a:p>
          <a:p>
            <a:pPr marL="0" indent="0" eaLnBrk="0" fontAlgn="base" hangingPunct="0">
              <a:spcBef>
                <a:spcPct val="0"/>
              </a:spcBef>
              <a:spcAft>
                <a:spcPct val="0"/>
              </a:spcAft>
              <a:buNone/>
            </a:pPr>
            <a:r>
              <a:rPr lang="de-CH" sz="2200" dirty="0"/>
              <a:t>	Multiple years of delay due to regulation and opposition.</a:t>
            </a:r>
            <a:endParaRPr lang="de-DE" sz="2200" dirty="0">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Science Fiction</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Greenpeace blocks development</a:t>
            </a:r>
          </a:p>
          <a:p>
            <a:endParaRPr lang="en-US" dirty="0"/>
          </a:p>
          <a:p>
            <a:endParaRPr lang="en-US" dirty="0">
              <a:solidFill>
                <a:srgbClr val="FF0000"/>
              </a:solidFill>
            </a:endParaRPr>
          </a:p>
          <a:p>
            <a:r>
              <a:rPr lang="en-US" dirty="0">
                <a:solidFill>
                  <a:srgbClr val="FF0000"/>
                </a:solidFill>
              </a:rPr>
              <a:t>And then claims</a:t>
            </a:r>
          </a:p>
          <a:p>
            <a:endParaRPr lang="en-US" dirty="0">
              <a:solidFill>
                <a:srgbClr val="FF0000"/>
              </a:solidFill>
            </a:endParaRPr>
          </a:p>
          <a:p>
            <a:endParaRPr lang="en-US" dirty="0">
              <a:solidFill>
                <a:srgbClr val="FF0000"/>
              </a:solidFill>
            </a:endParaRPr>
          </a:p>
          <a:p>
            <a:r>
              <a:rPr lang="en-US" dirty="0">
                <a:solidFill>
                  <a:srgbClr val="FF0000"/>
                </a:solidFill>
              </a:rPr>
              <a:t>It has taken so long it can’t possibly work</a:t>
            </a:r>
          </a:p>
        </p:txBody>
      </p:sp>
    </p:spTree>
    <p:extLst>
      <p:ext uri="{BB962C8B-B14F-4D97-AF65-F5344CB8AC3E}">
        <p14:creationId xmlns:p14="http://schemas.microsoft.com/office/powerpoint/2010/main" val="311857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4031873"/>
          </a:xfrm>
          <a:prstGeom prst="rect">
            <a:avLst/>
          </a:prstGeom>
          <a:noFill/>
        </p:spPr>
        <p:txBody>
          <a:bodyPr wrap="square" rtlCol="0">
            <a:spAutoFit/>
          </a:bodyPr>
          <a:lstStyle/>
          <a:p>
            <a:pPr algn="ctr"/>
            <a:r>
              <a:rPr lang="en-US" sz="3200" b="1" dirty="0">
                <a:solidFill>
                  <a:srgbClr val="FF0000"/>
                </a:solidFill>
              </a:rPr>
              <a:t>Since 2005 millions of children have died or suffered because of Vitamin A deficiency</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en-US" sz="3200" dirty="0">
                <a:solidFill>
                  <a:prstClr val="black"/>
                </a:solidFill>
              </a:rPr>
              <a:t>How many must die before we consider this a “</a:t>
            </a:r>
            <a:r>
              <a:rPr lang="en-US" sz="3200" b="1" dirty="0">
                <a:solidFill>
                  <a:prstClr val="black"/>
                </a:solidFill>
              </a:rPr>
              <a:t>crime against humanity”</a:t>
            </a:r>
            <a:r>
              <a:rPr lang="en-US" sz="3200" dirty="0">
                <a:solidFill>
                  <a:prstClr val="black"/>
                </a:solidFill>
              </a:rPr>
              <a:t>?</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Xanthomonas</a:t>
            </a:r>
            <a:r>
              <a:rPr lang="en-US" sz="2400" b="1" dirty="0"/>
              <a:t> wilt</a:t>
            </a:r>
          </a:p>
          <a:p>
            <a:pPr algn="ctr"/>
            <a:endParaRPr lang="en-US" sz="2400" dirty="0"/>
          </a:p>
        </p:txBody>
      </p:sp>
      <p:sp>
        <p:nvSpPr>
          <p:cNvPr id="5" name="TextBox 4"/>
          <p:cNvSpPr txBox="1"/>
          <p:nvPr/>
        </p:nvSpPr>
        <p:spPr>
          <a:xfrm>
            <a:off x="153414" y="3421546"/>
            <a:ext cx="8395064" cy="279307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No natural varieties are resistant so no</a:t>
            </a:r>
          </a:p>
          <a:p>
            <a:r>
              <a:rPr lang="en-US" sz="2400" b="1" dirty="0">
                <a:solidFill>
                  <a:srgbClr val="FF0000"/>
                </a:solidFill>
                <a:latin typeface="Calibri" panose="020F0502020204030204" pitchFamily="34" charset="0"/>
              </a:rPr>
              <a:t>         traditional breeding solution       </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BUT</a:t>
            </a:r>
          </a:p>
          <a:p>
            <a:r>
              <a:rPr lang="en-US" sz="2100" b="1" dirty="0">
                <a:solidFill>
                  <a:srgbClr val="00B050"/>
                </a:solidFill>
                <a:latin typeface="Calibri" panose="020F0502020204030204" pitchFamily="34" charset="0"/>
              </a:rPr>
              <a:t>Sweet pepper is resistant to </a:t>
            </a:r>
            <a:r>
              <a:rPr lang="en-US" sz="2100" b="1" i="1" dirty="0">
                <a:solidFill>
                  <a:srgbClr val="00B050"/>
                </a:solidFill>
                <a:latin typeface="Calibri" panose="020F0502020204030204" pitchFamily="34" charset="0"/>
              </a:rPr>
              <a:t>Xanthomonas campestris </a:t>
            </a:r>
            <a:r>
              <a:rPr lang="en-US" sz="2100" b="1" dirty="0">
                <a:solidFill>
                  <a:srgbClr val="00B050"/>
                </a:solidFill>
                <a:latin typeface="Calibri" panose="020F0502020204030204" pitchFamily="34" charset="0"/>
              </a:rPr>
              <a:t>and two genes are known that mediate this resistance.  Using precision techniques these genes have been transferred to banana and these modified bananas are now beginning field trials.</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The Banana Problem</a:t>
            </a:r>
          </a:p>
        </p:txBody>
      </p:sp>
    </p:spTree>
    <p:extLst>
      <p:ext uri="{BB962C8B-B14F-4D97-AF65-F5344CB8AC3E}">
        <p14:creationId xmlns:p14="http://schemas.microsoft.com/office/powerpoint/2010/main" val="270688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Tree>
    <p:extLst>
      <p:ext uri="{BB962C8B-B14F-4D97-AF65-F5344CB8AC3E}">
        <p14:creationId xmlns:p14="http://schemas.microsoft.com/office/powerpoint/2010/main" val="2871311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Bangladesh: </a:t>
            </a:r>
            <a:r>
              <a:rPr lang="en-US" dirty="0" err="1"/>
              <a:t>Bt</a:t>
            </a:r>
            <a:r>
              <a:rPr lang="en-US" dirty="0"/>
              <a:t> eggplant</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Calibri"/>
                <a:ea typeface="+mn-ea"/>
                <a:cs typeface="+mn-cs"/>
              </a:rPr>
              <a:t>Slide courtesy of </a:t>
            </a:r>
            <a:r>
              <a:rPr kumimoji="0" lang="en-US" sz="800" b="0" i="0" u="none" strike="noStrike" kern="1200" cap="none" spc="0" normalizeH="0" baseline="0" noProof="0" dirty="0" err="1">
                <a:ln>
                  <a:noFill/>
                </a:ln>
                <a:solidFill>
                  <a:prstClr val="black"/>
                </a:solidFill>
                <a:effectLst/>
                <a:uLnTx/>
                <a:uFillTx/>
                <a:latin typeface="Calibri"/>
                <a:ea typeface="+mn-ea"/>
                <a:cs typeface="+mn-cs"/>
              </a:rPr>
              <a:t>Arif</a:t>
            </a:r>
            <a:r>
              <a:rPr kumimoji="0" lang="en-US" sz="800" b="0" i="0" u="none" strike="noStrike" kern="1200" cap="none" spc="0" normalizeH="0" baseline="0" noProof="0" dirty="0">
                <a:ln>
                  <a:noFill/>
                </a:ln>
                <a:solidFill>
                  <a:prstClr val="black"/>
                </a:solidFill>
                <a:effectLst/>
                <a:uLnTx/>
                <a:uFillTx/>
                <a:latin typeface="Calibri"/>
                <a:ea typeface="+mn-ea"/>
                <a:cs typeface="+mn-cs"/>
              </a:rPr>
              <a:t> Hossain/Cornell Alliance for Science</a:t>
            </a:r>
          </a:p>
        </p:txBody>
      </p:sp>
    </p:spTree>
    <p:extLst>
      <p:ext uri="{BB962C8B-B14F-4D97-AF65-F5344CB8AC3E}">
        <p14:creationId xmlns:p14="http://schemas.microsoft.com/office/powerpoint/2010/main" val="19535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Hawaiian papayas</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Almost a disaster</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    GMO Papaya saves the Hawaiian crop</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In the 1990s, Hawaiian papaya trees were plagued by the </a:t>
            </a:r>
            <a:r>
              <a:rPr lang="en-US" sz="2100" dirty="0">
                <a:solidFill>
                  <a:srgbClr val="000000"/>
                </a:solidFill>
                <a:latin typeface="Times New Roman"/>
                <a:cs typeface="Times New Roman"/>
                <a:hlinkClick r:id="rId2"/>
              </a:rPr>
              <a:t>ringspot virus</a:t>
            </a:r>
            <a:r>
              <a:rPr lang="en-US" sz="2100" dirty="0">
                <a:solidFill>
                  <a:srgbClr val="000000"/>
                </a:solidFill>
                <a:latin typeface="Times New Roman"/>
                <a:cs typeface="Times New Roman"/>
              </a:rPr>
              <a:t> which decimated half the crop in the state.</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In 1998, Dennis Gonsalves from the University of Hawaii developed a transgenic fruit called Rainbow papaya, which is resistant to the virus. </a:t>
            </a:r>
          </a:p>
          <a:p>
            <a:pPr defTabSz="685800"/>
            <a:endParaRPr lang="en-US" sz="2100"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Now </a:t>
            </a:r>
            <a:r>
              <a:rPr lang="en-US" sz="2100" dirty="0">
                <a:solidFill>
                  <a:srgbClr val="000000"/>
                </a:solidFill>
                <a:latin typeface="Times New Roman"/>
                <a:cs typeface="Times New Roman"/>
                <a:hlinkClick r:id="rId3"/>
              </a:rPr>
              <a:t>77 percent of the crop</a:t>
            </a:r>
            <a:r>
              <a:rPr lang="en-US" sz="2100" dirty="0">
                <a:solidFill>
                  <a:srgbClr val="000000"/>
                </a:solidFill>
                <a:latin typeface="Times New Roman"/>
                <a:cs typeface="Times New Roman"/>
              </a:rPr>
              <a:t> grown in Hawaii is genetically engineered and being eaten in the USA.</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But in Thailand this solution is banned</a:t>
            </a:r>
          </a:p>
        </p:txBody>
      </p:sp>
    </p:spTree>
    <p:extLst>
      <p:ext uri="{BB962C8B-B14F-4D97-AF65-F5344CB8AC3E}">
        <p14:creationId xmlns:p14="http://schemas.microsoft.com/office/powerpoint/2010/main" val="5065542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225761" cy="3693319"/>
          </a:xfrm>
          <a:prstGeom prst="rect">
            <a:avLst/>
          </a:prstGeom>
          <a:noFill/>
        </p:spPr>
        <p:txBody>
          <a:bodyPr wrap="square" rtlCol="0">
            <a:spAutoFit/>
          </a:bodyPr>
          <a:lstStyle/>
          <a:p>
            <a:pPr algn="ctr" defTabSz="342900"/>
            <a:r>
              <a:rPr lang="en-US" sz="2100" dirty="0">
                <a:solidFill>
                  <a:srgbClr val="FF0000"/>
                </a:solidFill>
                <a:latin typeface="Arial"/>
              </a:rPr>
              <a:t>If you don’t want to eat foods derived by GM techniques, then don’t. It’s your choice</a:t>
            </a:r>
          </a:p>
          <a:p>
            <a:pPr algn="ctr" defTabSz="342900"/>
            <a:endParaRPr lang="en-US" sz="2100" dirty="0">
              <a:solidFill>
                <a:srgbClr val="3B3D3C"/>
              </a:solidFill>
              <a:latin typeface="Arial"/>
            </a:endParaRPr>
          </a:p>
          <a:p>
            <a:pPr algn="ctr" defTabSz="342900"/>
            <a:r>
              <a:rPr lang="en-US" sz="2100" dirty="0">
                <a:solidFill>
                  <a:srgbClr val="FF0000"/>
                </a:solidFill>
                <a:latin typeface="Arial"/>
              </a:rPr>
              <a:t>But don’t </a:t>
            </a:r>
            <a:r>
              <a:rPr lang="en-US" sz="2100" u="sng" dirty="0">
                <a:solidFill>
                  <a:srgbClr val="FF0000"/>
                </a:solidFill>
                <a:latin typeface="Arial"/>
              </a:rPr>
              <a:t>pretend</a:t>
            </a:r>
            <a:r>
              <a:rPr lang="en-US" sz="2100" dirty="0">
                <a:solidFill>
                  <a:srgbClr val="FF0000"/>
                </a:solidFill>
                <a:latin typeface="Arial"/>
              </a:rPr>
              <a:t> such foods </a:t>
            </a:r>
            <a:r>
              <a:rPr lang="en-US" sz="2100" u="sng" dirty="0">
                <a:solidFill>
                  <a:srgbClr val="FF0000"/>
                </a:solidFill>
                <a:latin typeface="Arial"/>
              </a:rPr>
              <a:t>are</a:t>
            </a:r>
            <a:r>
              <a:rPr lang="en-US" sz="2100" dirty="0">
                <a:solidFill>
                  <a:srgbClr val="FF0000"/>
                </a:solidFill>
                <a:latin typeface="Arial"/>
              </a:rPr>
              <a:t> dangerous</a:t>
            </a: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If anything</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They are probably safer than traditional foods</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Food choice is a luxury of  the developed world</a:t>
            </a:r>
          </a:p>
        </p:txBody>
      </p:sp>
    </p:spTree>
    <p:extLst>
      <p:ext uri="{BB962C8B-B14F-4D97-AF65-F5344CB8AC3E}">
        <p14:creationId xmlns:p14="http://schemas.microsoft.com/office/powerpoint/2010/main" val="2968431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Science Facts</a:t>
            </a:r>
          </a:p>
        </p:txBody>
      </p:sp>
      <p:sp>
        <p:nvSpPr>
          <p:cNvPr id="4" name="Content Placeholder 3"/>
          <p:cNvSpPr>
            <a:spLocks noGrp="1"/>
          </p:cNvSpPr>
          <p:nvPr>
            <p:ph idx="10"/>
          </p:nvPr>
        </p:nvSpPr>
        <p:spPr>
          <a:xfrm>
            <a:off x="850900" y="1676400"/>
            <a:ext cx="7365999" cy="4610099"/>
          </a:xfrm>
        </p:spPr>
        <p:txBody>
          <a:bodyPr>
            <a:normAutofit lnSpcReduction="10000"/>
          </a:bodyPr>
          <a:lstStyle/>
          <a:p>
            <a:endParaRPr lang="en-US" sz="2100" dirty="0">
              <a:latin typeface="Calibri" panose="020F0502020204030204" pitchFamily="34" charset="0"/>
            </a:endParaRPr>
          </a:p>
          <a:p>
            <a:pPr marL="0" indent="0" algn="ctr">
              <a:buClr>
                <a:schemeClr val="tx1"/>
              </a:buClr>
              <a:buNone/>
            </a:pPr>
            <a:r>
              <a:rPr lang="en-US" sz="2800" b="1" dirty="0">
                <a:solidFill>
                  <a:srgbClr val="FF0000"/>
                </a:solidFill>
                <a:latin typeface="Calibri" panose="020F0502020204030204" pitchFamily="34" charset="0"/>
              </a:rPr>
              <a:t>For </a:t>
            </a:r>
            <a:r>
              <a:rPr lang="en-US" sz="2800" b="1" u="sng" dirty="0">
                <a:solidFill>
                  <a:srgbClr val="FF0000"/>
                </a:solidFill>
                <a:latin typeface="Calibri" panose="020F0502020204030204" pitchFamily="34" charset="0"/>
              </a:rPr>
              <a:t>developed</a:t>
            </a:r>
            <a:r>
              <a:rPr lang="en-US" sz="2800" b="1" dirty="0">
                <a:solidFill>
                  <a:srgbClr val="FF0000"/>
                </a:solidFill>
                <a:latin typeface="Calibri" panose="020F0502020204030204" pitchFamily="34" charset="0"/>
              </a:rPr>
              <a:t> countries food is not a problem.</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a:solidFill>
                  <a:schemeClr val="accent1">
                    <a:lumMod val="75000"/>
                    <a:lumOff val="25000"/>
                  </a:schemeClr>
                </a:solidFill>
                <a:latin typeface="Calibri" panose="020F0502020204030204" pitchFamily="34" charset="0"/>
              </a:rPr>
              <a:t>We must never forget the consequences of our actions for the </a:t>
            </a:r>
            <a:r>
              <a:rPr lang="en-US" sz="2800" b="1" u="sng" dirty="0">
                <a:solidFill>
                  <a:schemeClr val="accent1">
                    <a:lumMod val="75000"/>
                    <a:lumOff val="25000"/>
                  </a:schemeClr>
                </a:solidFill>
                <a:latin typeface="Calibri" panose="020F0502020204030204" pitchFamily="34" charset="0"/>
              </a:rPr>
              <a:t>developing</a:t>
            </a:r>
            <a:r>
              <a:rPr lang="en-US" sz="2800" b="1" dirty="0">
                <a:solidFill>
                  <a:schemeClr val="accent1">
                    <a:lumMod val="75000"/>
                    <a:lumOff val="25000"/>
                  </a:schemeClr>
                </a:solidFill>
                <a:latin typeface="Calibri" panose="020F0502020204030204" pitchFamily="34" charset="0"/>
              </a:rPr>
              <a:t> countries</a:t>
            </a: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a:solidFill>
                  <a:srgbClr val="00B050"/>
                </a:solidFill>
                <a:latin typeface="Calibri" panose="020F0502020204030204" pitchFamily="34" charset="0"/>
              </a:rPr>
              <a:t>We need more science in politics</a:t>
            </a:r>
          </a:p>
          <a:p>
            <a:pPr marL="0" indent="0" algn="ctr">
              <a:buClr>
                <a:schemeClr val="tx1"/>
              </a:buClr>
              <a:buNone/>
            </a:pPr>
            <a:r>
              <a:rPr lang="en-US" sz="3000" b="1" dirty="0">
                <a:solidFill>
                  <a:srgbClr val="00B050"/>
                </a:solidFill>
                <a:latin typeface="Calibri" panose="020F0502020204030204" pitchFamily="34" charset="0"/>
              </a:rPr>
              <a:t>And less politics in science</a:t>
            </a:r>
          </a:p>
        </p:txBody>
      </p:sp>
    </p:spTree>
    <p:extLst>
      <p:ext uri="{BB962C8B-B14F-4D97-AF65-F5344CB8AC3E}">
        <p14:creationId xmlns:p14="http://schemas.microsoft.com/office/powerpoint/2010/main" val="1865189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Remember that for the 800 million who go to bed hungry at night</a:t>
            </a:r>
          </a:p>
          <a:p>
            <a:pPr algn="ctr"/>
            <a:endParaRPr lang="en-US" sz="3200" b="1" dirty="0"/>
          </a:p>
          <a:p>
            <a:endParaRPr lang="en-US" dirty="0"/>
          </a:p>
          <a:p>
            <a:endParaRPr lang="en-US" dirty="0"/>
          </a:p>
          <a:p>
            <a:pPr algn="ctr"/>
            <a:r>
              <a:rPr lang="en-US" dirty="0"/>
              <a:t> </a:t>
            </a:r>
            <a:r>
              <a:rPr lang="en-US" sz="6000" b="1" dirty="0">
                <a:solidFill>
                  <a:schemeClr val="accent1">
                    <a:lumMod val="75000"/>
                  </a:schemeClr>
                </a:solidFill>
              </a:rPr>
              <a:t>FOOD is MEDICINE</a:t>
            </a:r>
          </a:p>
        </p:txBody>
      </p:sp>
    </p:spTree>
    <p:extLst>
      <p:ext uri="{BB962C8B-B14F-4D97-AF65-F5344CB8AC3E}">
        <p14:creationId xmlns:p14="http://schemas.microsoft.com/office/powerpoint/2010/main" val="401634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Actions needed around the world</a:t>
            </a:r>
          </a:p>
        </p:txBody>
      </p:sp>
      <p:sp>
        <p:nvSpPr>
          <p:cNvPr id="4" name="Content Placeholder 3"/>
          <p:cNvSpPr>
            <a:spLocks noGrp="1"/>
          </p:cNvSpPr>
          <p:nvPr>
            <p:ph idx="10"/>
          </p:nvPr>
        </p:nvSpPr>
        <p:spPr>
          <a:xfrm>
            <a:off x="729673" y="1885950"/>
            <a:ext cx="7509164" cy="3448049"/>
          </a:xfrm>
        </p:spPr>
        <p:txBody>
          <a:bodyPr>
            <a:normAutofit fontScale="55000" lnSpcReduction="20000"/>
          </a:bodyPr>
          <a:lstStyle/>
          <a:p>
            <a:pPr marL="0" indent="0" algn="ctr">
              <a:buNone/>
            </a:pPr>
            <a:r>
              <a:rPr lang="en-US" sz="5100" b="1" dirty="0">
                <a:solidFill>
                  <a:srgbClr val="0070C0"/>
                </a:solidFill>
                <a:latin typeface="Calibri" panose="020F0502020204030204" pitchFamily="34" charset="0"/>
              </a:rPr>
              <a:t>Politicians should listen to the scientists they fund</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a:solidFill>
                  <a:srgbClr val="0070C0"/>
                </a:solidFill>
                <a:latin typeface="Calibri" panose="020F0502020204030204" pitchFamily="34" charset="0"/>
              </a:rPr>
              <a:t>Stop supporting the idea that foods produced by precision breeding methods must be inherently more dangerous than traditional methods, when science shows they are not</a:t>
            </a: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Civil Society must play its role too</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The major religious leaders should speak out</a:t>
            </a:r>
          </a:p>
          <a:p>
            <a:pPr algn="ctr"/>
            <a:endParaRPr lang="en-US" sz="2400" b="1" dirty="0">
              <a:solidFill>
                <a:srgbClr val="00B050"/>
              </a:solidFill>
            </a:endParaRPr>
          </a:p>
          <a:p>
            <a:pPr algn="ctr"/>
            <a:r>
              <a:rPr lang="en-US" sz="2400" b="1" dirty="0">
                <a:solidFill>
                  <a:srgbClr val="00B050"/>
                </a:solidFill>
              </a:rPr>
              <a:t>Groups such as the Rotary Clubs should speak out</a:t>
            </a:r>
          </a:p>
          <a:p>
            <a:pPr algn="ctr"/>
            <a:endParaRPr lang="en-US" sz="2400" b="1" dirty="0">
              <a:solidFill>
                <a:srgbClr val="00B050"/>
              </a:solidFill>
            </a:endParaRPr>
          </a:p>
          <a:p>
            <a:pPr algn="ctr"/>
            <a:r>
              <a:rPr lang="en-US" sz="2400" b="1" dirty="0">
                <a:solidFill>
                  <a:srgbClr val="00B050"/>
                </a:solidFill>
              </a:rPr>
              <a:t>Influential celebrities should speak out</a:t>
            </a:r>
          </a:p>
          <a:p>
            <a:pPr algn="ctr"/>
            <a:endParaRPr lang="en-US" sz="2400" b="1" dirty="0">
              <a:solidFill>
                <a:srgbClr val="00B050"/>
              </a:solidFill>
            </a:endParaRPr>
          </a:p>
          <a:p>
            <a:pPr algn="ctr"/>
            <a:r>
              <a:rPr lang="en-US" sz="2400" b="1" dirty="0">
                <a:solidFill>
                  <a:srgbClr val="00B050"/>
                </a:solidFill>
              </a:rPr>
              <a:t>The media should present </a:t>
            </a:r>
            <a:r>
              <a:rPr lang="en-US" sz="2400" b="1" dirty="0">
                <a:solidFill>
                  <a:srgbClr val="0070C0"/>
                </a:solidFill>
              </a:rPr>
              <a:t>science facts </a:t>
            </a:r>
            <a:r>
              <a:rPr lang="en-US" sz="2400" b="1" dirty="0">
                <a:solidFill>
                  <a:srgbClr val="00B050"/>
                </a:solidFill>
              </a:rPr>
              <a:t>not</a:t>
            </a:r>
            <a:r>
              <a:rPr lang="en-US" sz="2400" b="1" dirty="0">
                <a:solidFill>
                  <a:srgbClr val="FF0000"/>
                </a:solidFill>
              </a:rPr>
              <a:t> science fiction</a:t>
            </a: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CONGREGATION FOR DIVINE WORSHIP </a:t>
            </a:r>
            <a:br>
              <a:rPr lang="en-US" dirty="0"/>
            </a:br>
            <a:r>
              <a:rPr lang="en-US" dirty="0"/>
              <a:t>AND THE DISCIPLINE OF THE SACRAMENTS</a:t>
            </a:r>
          </a:p>
          <a:p>
            <a:pPr algn="ctr"/>
            <a:r>
              <a:rPr lang="en-US" dirty="0"/>
              <a:t> </a:t>
            </a:r>
          </a:p>
          <a:p>
            <a:r>
              <a:rPr lang="en-US" sz="1400" dirty="0"/>
              <a:t>Prot. N. 320/17</a:t>
            </a:r>
          </a:p>
          <a:p>
            <a:pPr algn="ctr"/>
            <a:r>
              <a:rPr lang="en-US" b="1" dirty="0"/>
              <a:t>Circular letter to Bishops</a:t>
            </a:r>
            <a:br>
              <a:rPr lang="en-US" b="1" dirty="0"/>
            </a:br>
            <a:r>
              <a:rPr lang="en-US" b="1" dirty="0"/>
              <a:t>on the bread and wine for the Eucharist</a:t>
            </a:r>
          </a:p>
          <a:p>
            <a:r>
              <a:rPr lang="en-US" b="1" dirty="0"/>
              <a:t>.</a:t>
            </a:r>
          </a:p>
          <a:p>
            <a:r>
              <a:rPr lang="en-US" b="1" dirty="0"/>
              <a:t>.</a:t>
            </a:r>
          </a:p>
          <a:p>
            <a:r>
              <a:rPr lang="en-US" b="1" dirty="0"/>
              <a:t>.</a:t>
            </a:r>
          </a:p>
          <a:p>
            <a:r>
              <a:rPr lang="en-US" b="1" dirty="0"/>
              <a:t>.</a:t>
            </a:r>
          </a:p>
          <a:p>
            <a:pPr algn="ctr"/>
            <a:r>
              <a:rPr lang="en-US" dirty="0"/>
              <a:t>5.  The same Congregation also decided that Eucharistic matter made with </a:t>
            </a:r>
            <a:r>
              <a:rPr lang="en-US" dirty="0">
                <a:solidFill>
                  <a:srgbClr val="00B0F0"/>
                </a:solidFill>
              </a:rPr>
              <a:t>genetically modified organisms </a:t>
            </a:r>
            <a:r>
              <a:rPr lang="en-US" dirty="0"/>
              <a:t>can be considered valid matter (cf. Letter to the Prefect of the Congregation for Divine Worship and the Discipline of the Sacraments, 9 December 2013, Prot. N. 89/78 – 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361" y="0"/>
            <a:ext cx="6302148" cy="3816604"/>
          </a:xfrm>
          <a:prstGeom prst="rect">
            <a:avLst/>
          </a:prstGeom>
        </p:spPr>
      </p:pic>
      <p:sp>
        <p:nvSpPr>
          <p:cNvPr id="7" name="TextBox 6"/>
          <p:cNvSpPr txBox="1"/>
          <p:nvPr/>
        </p:nvSpPr>
        <p:spPr>
          <a:xfrm>
            <a:off x="4781228" y="3886346"/>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News from Ghana: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The former leader of the Peasant Farmers’ Association, Ghana’s primary anti-GMO farmers group, has switched sides to adopt a pro-GMO position.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Mohammed Adams </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Nasiru</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attributed his shift to receiving accurate information on agricultural biotechnology from the scientific community.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8769" y="1364769"/>
            <a:ext cx="2468880" cy="2657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8300" y="4022169"/>
            <a:ext cx="8407400" cy="2862322"/>
          </a:xfrm>
          <a:prstGeom prst="rect">
            <a:avLst/>
          </a:prstGeom>
          <a:noFill/>
        </p:spPr>
        <p:txBody>
          <a:bodyPr wrap="square" rtlCol="0">
            <a:spAutoFit/>
          </a:bodyPr>
          <a:lstStyle/>
          <a:p>
            <a:pPr algn="ctr" defTabSz="685800"/>
            <a:r>
              <a:rPr lang="en-US" sz="2400" dirty="0">
                <a:solidFill>
                  <a:prstClr val="black"/>
                </a:solidFill>
                <a:latin typeface="Calibri" panose="020F0502020204030204"/>
              </a:rPr>
              <a:t>Non-GMO is a Western indulgence of the rich</a:t>
            </a:r>
          </a:p>
          <a:p>
            <a:pPr algn="ctr" defTabSz="685800"/>
            <a:r>
              <a:rPr lang="en-US" sz="2400" dirty="0">
                <a:solidFill>
                  <a:prstClr val="black"/>
                </a:solidFill>
                <a:latin typeface="Calibri" panose="020F0502020204030204"/>
              </a:rPr>
              <a:t>It doesn’t work for the poor in Africa who ask</a:t>
            </a:r>
          </a:p>
          <a:p>
            <a:pPr algn="ctr" defTabSz="685800"/>
            <a:endParaRPr lang="en-US" sz="2400" dirty="0">
              <a:solidFill>
                <a:prstClr val="black"/>
              </a:solidFill>
              <a:latin typeface="Calibri" panose="020F0502020204030204"/>
            </a:endParaRPr>
          </a:p>
          <a:p>
            <a:pPr algn="ctr" defTabSz="685800"/>
            <a:r>
              <a:rPr lang="en-US" sz="3600" dirty="0">
                <a:solidFill>
                  <a:srgbClr val="FF0000"/>
                </a:solidFill>
                <a:latin typeface="Calibri" panose="020F0502020204030204"/>
              </a:rPr>
              <a:t>Will I eat today?</a:t>
            </a:r>
          </a:p>
          <a:p>
            <a:pPr algn="ctr" defTabSz="685800"/>
            <a:endParaRPr lang="en-US" sz="3600" dirty="0">
              <a:solidFill>
                <a:srgbClr val="FF0000"/>
              </a:solidFill>
              <a:latin typeface="Calibri" panose="020F0502020204030204"/>
            </a:endParaRPr>
          </a:p>
          <a:p>
            <a:pPr algn="ctr" defTabSz="685800"/>
            <a:r>
              <a:rPr lang="en-US" sz="1600" dirty="0">
                <a:solidFill>
                  <a:srgbClr val="154131"/>
                </a:solidFill>
              </a:rPr>
              <a:t>Not, </a:t>
            </a:r>
            <a:r>
              <a:rPr lang="en-US" sz="3600" dirty="0">
                <a:solidFill>
                  <a:srgbClr val="FF0000"/>
                </a:solidFill>
              </a:rPr>
              <a:t>What will I eat today?</a:t>
            </a:r>
            <a:endParaRPr lang="en-US" sz="3600" dirty="0">
              <a:solidFill>
                <a:srgbClr val="FF0000"/>
              </a:solidFill>
              <a:latin typeface="Calibri" panose="020F0502020204030204"/>
            </a:endParaRP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Have a heart</a:t>
            </a:r>
          </a:p>
        </p:txBody>
      </p:sp>
      <p:pic>
        <p:nvPicPr>
          <p:cNvPr id="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a:stretch>
            <a:fillRect/>
          </a:stretch>
        </p:blipFill>
        <p:spPr>
          <a:xfrm>
            <a:off x="1197321" y="1426972"/>
            <a:ext cx="3908935" cy="2548236"/>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33C6A1-93C9-4125-94E4-BD410ACD75F2}"/>
              </a:ext>
            </a:extLst>
          </p:cNvPr>
          <p:cNvPicPr>
            <a:picLocks noChangeAspect="1"/>
          </p:cNvPicPr>
          <p:nvPr/>
        </p:nvPicPr>
        <p:blipFill>
          <a:blip r:embed="rId2"/>
          <a:stretch>
            <a:fillRect/>
          </a:stretch>
        </p:blipFill>
        <p:spPr>
          <a:xfrm>
            <a:off x="578494" y="1119334"/>
            <a:ext cx="5067164" cy="3148443"/>
          </a:xfrm>
          <a:prstGeom prst="rect">
            <a:avLst/>
          </a:prstGeom>
        </p:spPr>
      </p:pic>
      <p:pic>
        <p:nvPicPr>
          <p:cNvPr id="5" name="Picture 4">
            <a:extLst>
              <a:ext uri="{FF2B5EF4-FFF2-40B4-BE49-F238E27FC236}">
                <a16:creationId xmlns:a16="http://schemas.microsoft.com/office/drawing/2014/main" id="{A9D0A203-6D1E-4B66-AAA3-E25B3FCAAC58}"/>
              </a:ext>
            </a:extLst>
          </p:cNvPr>
          <p:cNvPicPr>
            <a:picLocks noChangeAspect="1"/>
          </p:cNvPicPr>
          <p:nvPr/>
        </p:nvPicPr>
        <p:blipFill>
          <a:blip r:embed="rId3"/>
          <a:stretch>
            <a:fillRect/>
          </a:stretch>
        </p:blipFill>
        <p:spPr>
          <a:xfrm>
            <a:off x="6031925" y="1032126"/>
            <a:ext cx="2416238" cy="3148444"/>
          </a:xfrm>
          <a:prstGeom prst="rect">
            <a:avLst/>
          </a:prstGeom>
        </p:spPr>
      </p:pic>
      <p:sp>
        <p:nvSpPr>
          <p:cNvPr id="2" name="TextBox 1">
            <a:extLst>
              <a:ext uri="{FF2B5EF4-FFF2-40B4-BE49-F238E27FC236}">
                <a16:creationId xmlns:a16="http://schemas.microsoft.com/office/drawing/2014/main" id="{34B0FD97-653F-4B13-A1F7-DD268E55A5B3}"/>
              </a:ext>
            </a:extLst>
          </p:cNvPr>
          <p:cNvSpPr txBox="1"/>
          <p:nvPr/>
        </p:nvSpPr>
        <p:spPr>
          <a:xfrm>
            <a:off x="1431636" y="5116946"/>
            <a:ext cx="7176654" cy="584775"/>
          </a:xfrm>
          <a:prstGeom prst="rect">
            <a:avLst/>
          </a:prstGeom>
          <a:noFill/>
        </p:spPr>
        <p:txBody>
          <a:bodyPr wrap="square" rtlCol="0">
            <a:spAutoFit/>
          </a:bodyPr>
          <a:lstStyle/>
          <a:p>
            <a:pPr defTabSz="685800">
              <a:defRPr/>
            </a:pPr>
            <a:r>
              <a:rPr lang="en-US" sz="3200" u="sng" dirty="0">
                <a:solidFill>
                  <a:srgbClr val="00B050"/>
                </a:solidFill>
                <a:latin typeface="Times New Roman"/>
                <a:cs typeface="Times New Roman"/>
                <a:hlinkClick r:id="rId4"/>
              </a:rPr>
              <a:t>http://supportprecisionagriculture.org/</a:t>
            </a:r>
            <a:endParaRPr lang="en-US" sz="3200" dirty="0">
              <a:solidFill>
                <a:srgbClr val="00B050"/>
              </a:solidFill>
              <a:latin typeface="Times New Roman"/>
              <a:cs typeface="Times New Roman"/>
            </a:endParaRPr>
          </a:p>
        </p:txBody>
      </p:sp>
    </p:spTree>
    <p:extLst>
      <p:ext uri="{BB962C8B-B14F-4D97-AF65-F5344CB8AC3E}">
        <p14:creationId xmlns:p14="http://schemas.microsoft.com/office/powerpoint/2010/main" val="14734795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5262979"/>
          </a:xfrm>
          <a:prstGeom prst="rect">
            <a:avLst/>
          </a:prstGeom>
          <a:noFill/>
        </p:spPr>
        <p:txBody>
          <a:bodyPr wrap="square" rtlCol="0">
            <a:spAutoFit/>
          </a:bodyPr>
          <a:lstStyle/>
          <a:p>
            <a:pPr algn="ctr"/>
            <a:r>
              <a:rPr lang="en-US" sz="2800" b="1" dirty="0">
                <a:solidFill>
                  <a:srgbClr val="0070C0"/>
                </a:solidFill>
              </a:rPr>
              <a:t>Nobel Laureates call for science honesty about GMOs</a:t>
            </a:r>
          </a:p>
          <a:p>
            <a:pPr algn="ctr"/>
            <a:endParaRPr lang="en-US" sz="2800" dirty="0"/>
          </a:p>
          <a:p>
            <a:pPr algn="ctr"/>
            <a:r>
              <a:rPr lang="en-US" sz="2400" dirty="0"/>
              <a:t>Conceived in December, 2013</a:t>
            </a:r>
          </a:p>
          <a:p>
            <a:pPr algn="ctr"/>
            <a:endParaRPr lang="en-US" sz="2400" dirty="0"/>
          </a:p>
          <a:p>
            <a:pPr algn="ctr"/>
            <a:r>
              <a:rPr lang="en-US" sz="2400" dirty="0"/>
              <a:t>Planned during 2014-2015</a:t>
            </a:r>
          </a:p>
          <a:p>
            <a:pPr algn="ctr"/>
            <a:endParaRPr lang="en-US" sz="2400" dirty="0"/>
          </a:p>
          <a:p>
            <a:pPr algn="ctr"/>
            <a:r>
              <a:rPr lang="en-US" sz="2400" dirty="0"/>
              <a:t>Formal organization begun in July, 2015 </a:t>
            </a:r>
          </a:p>
          <a:p>
            <a:pPr algn="ctr"/>
            <a:endParaRPr lang="en-US" sz="2400" dirty="0"/>
          </a:p>
          <a:p>
            <a:pPr algn="ctr"/>
            <a:r>
              <a:rPr lang="en-US" sz="2400" dirty="0"/>
              <a:t>Launched June 30</a:t>
            </a:r>
            <a:r>
              <a:rPr lang="en-US" sz="2400" baseline="30000" dirty="0"/>
              <a:t>th</a:t>
            </a:r>
            <a:r>
              <a:rPr lang="en-US" sz="2400" dirty="0"/>
              <a:t>, 2016</a:t>
            </a:r>
          </a:p>
          <a:p>
            <a:pPr algn="ctr"/>
            <a:endParaRPr lang="en-US" sz="2800" dirty="0"/>
          </a:p>
          <a:p>
            <a:pPr algn="ctr"/>
            <a:r>
              <a:rPr lang="en-US" sz="2800" b="1" dirty="0">
                <a:solidFill>
                  <a:srgbClr val="FF0000"/>
                </a:solidFill>
              </a:rPr>
              <a:t>We call on the Green parties to stop scaring the public by pretending that GMO foods must be banned because they are dangerous</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3">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669345" cy="4939814"/>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153 Nobel Laureates have written an open letter to Greenpeace and every UN Ambassador urging an acknowledgment that GMO technology is basically safe and should be supported for the sake of the developing world, who desperately need better yielding crops with added nutritional value.</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4"/>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en-US" dirty="0">
                <a:solidFill>
                  <a:srgbClr val="FF0000"/>
                </a:solidFill>
              </a:rPr>
              <a:t>For 10-12,000 years we had been using crude genetics</a:t>
            </a:r>
            <a:endParaRPr lang="en-US" sz="1800" dirty="0"/>
          </a:p>
          <a:p>
            <a:pPr algn="ctr"/>
            <a:endParaRPr lang="en-US" sz="1800" dirty="0"/>
          </a:p>
          <a:p>
            <a:pPr marL="0" indent="0" algn="ctr">
              <a:buNone/>
            </a:pPr>
            <a:r>
              <a:rPr lang="en-US" dirty="0">
                <a:solidFill>
                  <a:srgbClr val="00B050"/>
                </a:solidFill>
              </a:rPr>
              <a:t>But in the 1980’s we learned how to be precise</a:t>
            </a: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Food means Agriculture</a:t>
            </a:r>
          </a:p>
        </p:txBody>
      </p:sp>
    </p:spTree>
    <p:extLst>
      <p:ext uri="{BB962C8B-B14F-4D97-AF65-F5344CB8AC3E}">
        <p14:creationId xmlns:p14="http://schemas.microsoft.com/office/powerpoint/2010/main" val="2037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Tree>
    <p:extLst>
      <p:ext uri="{BB962C8B-B14F-4D97-AF65-F5344CB8AC3E}">
        <p14:creationId xmlns:p14="http://schemas.microsoft.com/office/powerpoint/2010/main" val="346803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32917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mn-cs"/>
              </a:rPr>
              <a:t>‘</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This is safe!’</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1800" b="1" i="0" u="none" strike="noStrike" kern="1200" cap="none" spc="0" normalizeH="0" baseline="0" noProof="0" dirty="0">
                <a:ln>
                  <a:noFill/>
                </a:ln>
                <a:solidFill>
                  <a:srgbClr val="3B3D3C"/>
                </a:solidFill>
                <a:effectLst/>
                <a:uLnTx/>
                <a:uFillTx/>
                <a:latin typeface="Calibri" panose="020F0502020204030204"/>
                <a:ea typeface="+mn-ea"/>
                <a:cs typeface="+mn-cs"/>
              </a:rPr>
              <a:t>Greenpeace says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‘This is dangerous!’</a:t>
            </a:r>
          </a:p>
        </p:txBody>
      </p:sp>
    </p:spTree>
    <p:extLst>
      <p:ext uri="{BB962C8B-B14F-4D97-AF65-F5344CB8AC3E}">
        <p14:creationId xmlns:p14="http://schemas.microsoft.com/office/powerpoint/2010/main" val="235787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a:t>Traditional versus precision methods</a:t>
            </a:r>
          </a:p>
        </p:txBody>
      </p:sp>
      <p:sp>
        <p:nvSpPr>
          <p:cNvPr id="4" name="Content Placeholder 3"/>
          <p:cNvSpPr>
            <a:spLocks noGrp="1"/>
          </p:cNvSpPr>
          <p:nvPr>
            <p:ph idx="10"/>
          </p:nvPr>
        </p:nvSpPr>
        <p:spPr>
          <a:xfrm>
            <a:off x="601133" y="1371601"/>
            <a:ext cx="7941733" cy="4189186"/>
          </a:xfrm>
        </p:spPr>
        <p:txBody>
          <a:bodyPr>
            <a:normAutofit lnSpcReduction="10000"/>
          </a:bodyPr>
          <a:lstStyle/>
          <a:p>
            <a:pPr marL="0" indent="0" algn="ctr">
              <a:buNone/>
            </a:pPr>
            <a:r>
              <a:rPr lang="en-US" sz="2800" dirty="0">
                <a:solidFill>
                  <a:schemeClr val="accent6"/>
                </a:solidFill>
              </a:rPr>
              <a:t>I want to move a GPS system from my old car into my new one</a:t>
            </a:r>
          </a:p>
          <a:p>
            <a:pPr algn="ctr"/>
            <a:endParaRPr lang="en-US" sz="2800" dirty="0">
              <a:solidFill>
                <a:schemeClr val="accent2"/>
              </a:solidFill>
            </a:endParaRPr>
          </a:p>
          <a:p>
            <a:pPr marL="0" indent="0" algn="ctr">
              <a:buNone/>
            </a:pPr>
            <a:r>
              <a:rPr lang="en-US" sz="2800" dirty="0">
                <a:solidFill>
                  <a:srgbClr val="FF0000"/>
                </a:solidFill>
              </a:rPr>
              <a:t>Should I disassemble two cars, mix up the parts and then “select” for the one with the GPS, ignoring what else it might have picked up?</a:t>
            </a: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2800" dirty="0">
                <a:solidFill>
                  <a:schemeClr val="accent6"/>
                </a:solidFill>
              </a:rPr>
              <a:t>Or should I take the GPS from one car and move it to the other?</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14EF4A-4B6E-4B21-8251-36364C77EF38}">
  <ds:schemaRefs>
    <ds:schemaRef ds:uri="f326c8d5-c302-4be2-b08c-80b3c4ffc93b"/>
    <ds:schemaRef ds:uri="http://www.w3.org/XML/1998/namespac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808cda61-64c1-4cc2-8d52-d2ef7cb65ec5"/>
    <ds:schemaRef ds:uri="http://purl.org/dc/terms/"/>
    <ds:schemaRef ds:uri="387d7afa-6ac9-4adf-a19b-74a3b0a2b762"/>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3.xml><?xml version="1.0" encoding="utf-8"?>
<ds:datastoreItem xmlns:ds="http://schemas.openxmlformats.org/officeDocument/2006/customXml" ds:itemID="{37CB2AA7-208E-4483-B3DC-BA9DF07D617C}">
  <ds:schemaRefs>
    <ds:schemaRef ds:uri="http://schemas.microsoft.com/sharepoint/events"/>
  </ds:schemaRefs>
</ds:datastoreItem>
</file>

<file path=customXml/itemProps4.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14952</TotalTime>
  <Words>1029</Words>
  <Application>Microsoft Office PowerPoint</Application>
  <PresentationFormat>On-screen Show (4:3)</PresentationFormat>
  <Paragraphs>241</Paragraphs>
  <Slides>35</Slides>
  <Notes>2</Notes>
  <HiddenSlides>0</HiddenSlides>
  <MMClips>0</MMClips>
  <ScaleCrop>false</ScaleCrop>
  <HeadingPairs>
    <vt:vector size="6" baseType="variant">
      <vt:variant>
        <vt:lpstr>Fonts Used</vt:lpstr>
      </vt:variant>
      <vt:variant>
        <vt:i4>9</vt:i4>
      </vt:variant>
      <vt:variant>
        <vt:lpstr>Theme</vt:lpstr>
      </vt:variant>
      <vt:variant>
        <vt:i4>18</vt:i4>
      </vt:variant>
      <vt:variant>
        <vt:lpstr>Slide Titles</vt:lpstr>
      </vt:variant>
      <vt:variant>
        <vt:i4>35</vt:i4>
      </vt:variant>
    </vt:vector>
  </HeadingPairs>
  <TitlesOfParts>
    <vt:vector size="62" baseType="lpstr">
      <vt:lpstr>Arial</vt:lpstr>
      <vt:lpstr>Bookman Old Style</vt:lpstr>
      <vt:lpstr>Calibri</vt:lpstr>
      <vt:lpstr>Calibri Light</vt:lpstr>
      <vt:lpstr>Courier New</vt:lpstr>
      <vt:lpstr>Helvetica</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Food means Agriculture</vt:lpstr>
      <vt:lpstr>PowerPoint Presentation</vt:lpstr>
      <vt:lpstr>PowerPoint Presentation</vt:lpstr>
      <vt:lpstr>Traditional versus precision methods</vt:lpstr>
      <vt:lpstr>Traditional versus precision methods</vt:lpstr>
      <vt:lpstr>Genetic Modification refers to a method</vt:lpstr>
      <vt:lpstr>PowerPoint Presentation</vt:lpstr>
      <vt:lpstr>PowerPoint Presentation</vt:lpstr>
      <vt:lpstr>Food in Developing Countries</vt:lpstr>
      <vt:lpstr>The Real Problem</vt:lpstr>
      <vt:lpstr>The Green Parties Solution</vt:lpstr>
      <vt:lpstr>The tragic consequences</vt:lpstr>
      <vt:lpstr>A case study</vt:lpstr>
      <vt:lpstr>Golden Rice</vt:lpstr>
      <vt:lpstr>Golden Rice</vt:lpstr>
      <vt:lpstr>PowerPoint Presentation</vt:lpstr>
      <vt:lpstr>PowerPoint Presentation</vt:lpstr>
      <vt:lpstr>PowerPoint Presentation</vt:lpstr>
      <vt:lpstr>PowerPoint Presentation</vt:lpstr>
      <vt:lpstr>Bangladesh: Bt eggplant</vt:lpstr>
      <vt:lpstr>PowerPoint Presentation</vt:lpstr>
      <vt:lpstr>PowerPoint Presentation</vt:lpstr>
      <vt:lpstr>PowerPoint Presentation</vt:lpstr>
      <vt:lpstr>Science Facts</vt:lpstr>
      <vt:lpstr>Actions needed around the world</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227</cp:revision>
  <cp:lastPrinted>2016-10-27T14:31:49Z</cp:lastPrinted>
  <dcterms:created xsi:type="dcterms:W3CDTF">2014-10-03T15:19:54Z</dcterms:created>
  <dcterms:modified xsi:type="dcterms:W3CDTF">2020-02-21T12:20:45Z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