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 id="2147483666" r:id="rId6"/>
    <p:sldMasterId id="2147483668" r:id="rId7"/>
    <p:sldMasterId id="2147483670" r:id="rId8"/>
    <p:sldMasterId id="2147483651" r:id="rId9"/>
    <p:sldMasterId id="2147483658" r:id="rId10"/>
    <p:sldMasterId id="2147483660" r:id="rId11"/>
    <p:sldMasterId id="2147483662" r:id="rId12"/>
    <p:sldMasterId id="2147483654" r:id="rId13"/>
    <p:sldMasterId id="2147483656" r:id="rId14"/>
    <p:sldMasterId id="2147483672" r:id="rId15"/>
    <p:sldMasterId id="2147483674" r:id="rId16"/>
    <p:sldMasterId id="2147483683" r:id="rId17"/>
    <p:sldMasterId id="2147483695" r:id="rId18"/>
    <p:sldMasterId id="2147483719" r:id="rId19"/>
    <p:sldMasterId id="2147483738" r:id="rId20"/>
    <p:sldMasterId id="2147483750" r:id="rId21"/>
    <p:sldMasterId id="2147483774" r:id="rId22"/>
  </p:sldMasterIdLst>
  <p:notesMasterIdLst>
    <p:notesMasterId r:id="rId46"/>
  </p:notesMasterIdLst>
  <p:handoutMasterIdLst>
    <p:handoutMasterId r:id="rId47"/>
  </p:handoutMasterIdLst>
  <p:sldIdLst>
    <p:sldId id="404" r:id="rId23"/>
    <p:sldId id="366" r:id="rId24"/>
    <p:sldId id="357" r:id="rId25"/>
    <p:sldId id="305" r:id="rId26"/>
    <p:sldId id="367" r:id="rId27"/>
    <p:sldId id="378" r:id="rId28"/>
    <p:sldId id="406" r:id="rId29"/>
    <p:sldId id="407" r:id="rId30"/>
    <p:sldId id="339" r:id="rId31"/>
    <p:sldId id="370" r:id="rId32"/>
    <p:sldId id="343" r:id="rId33"/>
    <p:sldId id="405" r:id="rId34"/>
    <p:sldId id="383" r:id="rId35"/>
    <p:sldId id="375" r:id="rId36"/>
    <p:sldId id="317" r:id="rId37"/>
    <p:sldId id="348" r:id="rId38"/>
    <p:sldId id="372" r:id="rId39"/>
    <p:sldId id="373" r:id="rId40"/>
    <p:sldId id="353" r:id="rId41"/>
    <p:sldId id="352" r:id="rId42"/>
    <p:sldId id="351" r:id="rId43"/>
    <p:sldId id="376" r:id="rId44"/>
    <p:sldId id="356" r:id="rId45"/>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02">
          <p15:clr>
            <a:srgbClr val="A4A3A4"/>
          </p15:clr>
        </p15:guide>
        <p15:guide id="2"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086553"/>
    <a:srgbClr val="15413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3" autoAdjust="0"/>
    <p:restoredTop sz="99042" autoAdjust="0"/>
  </p:normalViewPr>
  <p:slideViewPr>
    <p:cSldViewPr snapToGrid="0" snapToObjects="1">
      <p:cViewPr varScale="1">
        <p:scale>
          <a:sx n="95" d="100"/>
          <a:sy n="95" d="100"/>
        </p:scale>
        <p:origin x="84" y="138"/>
      </p:cViewPr>
      <p:guideLst>
        <p:guide orient="horz" pos="602"/>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17.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7.xml"/><Relationship Id="rId11" Type="http://schemas.openxmlformats.org/officeDocument/2006/relationships/slideMaster" Target="slideMasters/slideMaster7.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9.xml"/><Relationship Id="rId44" Type="http://schemas.openxmlformats.org/officeDocument/2006/relationships/slide" Target="slides/slide22.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notesMaster" Target="notesMasters/notesMaster1.xml"/><Relationship Id="rId20" Type="http://schemas.openxmlformats.org/officeDocument/2006/relationships/slideMaster" Target="slideMasters/slideMaster16.xml"/><Relationship Id="rId41"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EFC766DC-FEAD-E74C-BB43-59F9DB6B9CA8}" type="datetimeFigureOut">
              <a:rPr lang="en-US" smtClean="0"/>
              <a:t>6/27/2018</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48D7B5AA-A55C-A341-A1F4-DE9D6ADB98FF}" type="slidenum">
              <a:rPr lang="en-US" smtClean="0"/>
              <a:t>‹#›</a:t>
            </a:fld>
            <a:endParaRPr lang="en-US"/>
          </a:p>
        </p:txBody>
      </p:sp>
    </p:spTree>
    <p:extLst>
      <p:ext uri="{BB962C8B-B14F-4D97-AF65-F5344CB8AC3E}">
        <p14:creationId xmlns:p14="http://schemas.microsoft.com/office/powerpoint/2010/main" val="20091055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79E1D4EC-987C-8B42-9E2C-375911FB1421}" type="datetimeFigureOut">
              <a:rPr lang="en-US" smtClean="0"/>
              <a:t>6/27/2018</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CFFD8107-F089-0E49-831A-D7E8FF3A1CD3}" type="slidenum">
              <a:rPr lang="en-US" smtClean="0"/>
              <a:t>‹#›</a:t>
            </a:fld>
            <a:endParaRPr lang="en-US"/>
          </a:p>
        </p:txBody>
      </p:sp>
    </p:spTree>
    <p:extLst>
      <p:ext uri="{BB962C8B-B14F-4D97-AF65-F5344CB8AC3E}">
        <p14:creationId xmlns:p14="http://schemas.microsoft.com/office/powerpoint/2010/main" val="31442167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955675" y="769938"/>
            <a:ext cx="5019675" cy="3765550"/>
          </a:xfrm>
          <a:solidFill>
            <a:srgbClr val="FFFFFF"/>
          </a:solidFill>
          <a:ln/>
        </p:spPr>
      </p:sp>
      <p:sp>
        <p:nvSpPr>
          <p:cNvPr id="18435" name="Rectangle 3"/>
          <p:cNvSpPr>
            <a:spLocks noGrp="1" noChangeArrowheads="1"/>
          </p:cNvSpPr>
          <p:nvPr>
            <p:ph type="body" idx="1"/>
          </p:nvPr>
        </p:nvSpPr>
        <p:spPr>
          <a:xfrm>
            <a:off x="924560" y="4763770"/>
            <a:ext cx="5086686" cy="4534866"/>
          </a:xfrm>
          <a:solidFill>
            <a:srgbClr val="FFFFFF"/>
          </a:solidFill>
          <a:ln>
            <a:solidFill>
              <a:srgbClr val="000000"/>
            </a:solidFill>
          </a:ln>
        </p:spPr>
        <p:txBody>
          <a:bodyPr lIns="92251" tIns="46125" rIns="92251" bIns="46125"/>
          <a:lstStyle/>
          <a:p>
            <a:r>
              <a:rPr lang="de-CH" smtClean="0">
                <a:latin typeface="Times New Roman" panose="02020603050405020304" pitchFamily="18" charset="0"/>
              </a:rPr>
              <a:t>Golden Rice and Beyond – challenges of a humanitarian GMO project.</a:t>
            </a:r>
          </a:p>
        </p:txBody>
      </p:sp>
    </p:spTree>
    <p:extLst>
      <p:ext uri="{BB962C8B-B14F-4D97-AF65-F5344CB8AC3E}">
        <p14:creationId xmlns:p14="http://schemas.microsoft.com/office/powerpoint/2010/main" val="32411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_Slide_Buildin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smtClean="0"/>
              <a:t>Click to edit Master title style</a:t>
            </a:r>
            <a:endParaRPr lang="en-US"/>
          </a:p>
        </p:txBody>
      </p:sp>
      <p:sp>
        <p:nvSpPr>
          <p:cNvPr id="3" name="Subtitle 2"/>
          <p:cNvSpPr>
            <a:spLocks noGrp="1"/>
          </p:cNvSpPr>
          <p:nvPr>
            <p:ph type="subTitle" idx="1"/>
          </p:nvPr>
        </p:nvSpPr>
        <p:spPr>
          <a:xfrm>
            <a:off x="5714999" y="5257800"/>
            <a:ext cx="3200400" cy="1375229"/>
          </a:xfrm>
          <a:prstGeom prst="rect">
            <a:avLst/>
          </a:prstGeom>
        </p:spPr>
        <p:txBody>
          <a:bodyPr/>
          <a:lstStyle>
            <a:lvl1pPr marL="0" indent="0" algn="l">
              <a:buNone/>
              <a:defRPr sz="2600" b="1" i="0">
                <a:solidFill>
                  <a:srgbClr val="FFFFFF"/>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userDrawn="1"/>
        </p:nvCxnSpPr>
        <p:spPr>
          <a:xfrm flipH="1">
            <a:off x="5605272" y="5148072"/>
            <a:ext cx="3657600" cy="0"/>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66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smtClean="0"/>
              <a:t>Click to edit Master title style</a:t>
            </a:r>
            <a:endParaRPr lang="en-US"/>
          </a:p>
        </p:txBody>
      </p:sp>
      <p:sp>
        <p:nvSpPr>
          <p:cNvPr id="5" name="Content Placeholder 2"/>
          <p:cNvSpPr>
            <a:spLocks noGrp="1"/>
          </p:cNvSpPr>
          <p:nvPr>
            <p:ph idx="10"/>
          </p:nvPr>
        </p:nvSpPr>
        <p:spPr>
          <a:xfrm>
            <a:off x="228600" y="1371601"/>
            <a:ext cx="8458200" cy="4189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327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smtClean="0"/>
              <a:t>Click to edit Master title style</a:t>
            </a:r>
            <a:endParaRPr lang="en-US"/>
          </a:p>
        </p:txBody>
      </p:sp>
      <p:sp>
        <p:nvSpPr>
          <p:cNvPr id="5" name="Content Placeholder 2"/>
          <p:cNvSpPr>
            <a:spLocks noGrp="1"/>
          </p:cNvSpPr>
          <p:nvPr>
            <p:ph idx="10"/>
          </p:nvPr>
        </p:nvSpPr>
        <p:spPr>
          <a:xfrm>
            <a:off x="228600" y="1371601"/>
            <a:ext cx="5177971" cy="4189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6992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Body Text w/Tint">
    <p:spTree>
      <p:nvGrpSpPr>
        <p:cNvPr id="1" name=""/>
        <p:cNvGrpSpPr/>
        <p:nvPr/>
      </p:nvGrpSpPr>
      <p:grpSpPr>
        <a:xfrm>
          <a:off x="0" y="0"/>
          <a:ext cx="0" cy="0"/>
          <a:chOff x="0" y="0"/>
          <a:chExt cx="0" cy="0"/>
        </a:xfrm>
      </p:grpSpPr>
      <p:sp>
        <p:nvSpPr>
          <p:cNvPr id="2" name="Title 1"/>
          <p:cNvSpPr>
            <a:spLocks noGrp="1"/>
          </p:cNvSpPr>
          <p:nvPr>
            <p:ph type="ctrTitle"/>
          </p:nvPr>
        </p:nvSpPr>
        <p:spPr>
          <a:xfrm>
            <a:off x="177800" y="228600"/>
            <a:ext cx="7315200" cy="576072"/>
          </a:xfrm>
        </p:spPr>
        <p:txBody>
          <a:bodyPr/>
          <a:lstStyle/>
          <a:p>
            <a:r>
              <a:rPr lang="en-US" dirty="0" smtClean="0"/>
              <a:t>Click to edit Master title style</a:t>
            </a:r>
            <a:endParaRPr lang="en-US" dirty="0"/>
          </a:p>
        </p:txBody>
      </p:sp>
      <p:sp>
        <p:nvSpPr>
          <p:cNvPr id="5" name="Content Placeholder 2"/>
          <p:cNvSpPr>
            <a:spLocks noGrp="1"/>
          </p:cNvSpPr>
          <p:nvPr>
            <p:ph idx="10"/>
          </p:nvPr>
        </p:nvSpPr>
        <p:spPr>
          <a:xfrm>
            <a:off x="228600" y="1371601"/>
            <a:ext cx="8458200" cy="4189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3755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w/Ti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4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smtClean="0"/>
              <a:t>Click to edit Master title style</a:t>
            </a:r>
            <a:endParaRPr lang="en-US"/>
          </a:p>
        </p:txBody>
      </p:sp>
      <p:sp>
        <p:nvSpPr>
          <p:cNvPr id="5" name="Content Placeholder 2"/>
          <p:cNvSpPr>
            <a:spLocks noGrp="1"/>
          </p:cNvSpPr>
          <p:nvPr>
            <p:ph idx="10"/>
          </p:nvPr>
        </p:nvSpPr>
        <p:spPr>
          <a:xfrm>
            <a:off x="228600" y="1371601"/>
            <a:ext cx="5177971" cy="4189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6992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smtClean="0"/>
              <a:t>Click to edit Master title style</a:t>
            </a:r>
            <a:endParaRPr lang="en-US"/>
          </a:p>
        </p:txBody>
      </p:sp>
      <p:sp>
        <p:nvSpPr>
          <p:cNvPr id="5" name="Content Placeholder 2"/>
          <p:cNvSpPr>
            <a:spLocks noGrp="1"/>
          </p:cNvSpPr>
          <p:nvPr>
            <p:ph idx="10"/>
          </p:nvPr>
        </p:nvSpPr>
        <p:spPr>
          <a:xfrm>
            <a:off x="228600" y="1371601"/>
            <a:ext cx="5196114" cy="4189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959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349" y="199571"/>
            <a:ext cx="7772400" cy="616858"/>
          </a:xfrm>
        </p:spPr>
        <p:txBody>
          <a:bodyPr>
            <a:noAutofit/>
          </a:bodyPr>
          <a:lstStyle>
            <a:lvl1pPr algn="l">
              <a:defRPr sz="3600" b="1" i="0">
                <a:solidFill>
                  <a:schemeClr val="bg1"/>
                </a:solidFill>
                <a:effectLst>
                  <a:outerShdw blurRad="50800" dist="38100" dir="2700000" algn="tl" rotWithShape="0">
                    <a:prstClr val="black">
                      <a:alpha val="40000"/>
                    </a:prstClr>
                  </a:outerShdw>
                </a:effectLst>
                <a:latin typeface="Helvetica"/>
                <a:cs typeface="Helvetica"/>
              </a:defRPr>
            </a:lvl1pPr>
          </a:lstStyle>
          <a:p>
            <a:r>
              <a:rPr lang="en-US" dirty="0" smtClean="0"/>
              <a:t>Click to edit Master title style</a:t>
            </a:r>
            <a:endParaRPr lang="en-US" dirty="0"/>
          </a:p>
        </p:txBody>
      </p:sp>
      <p:sp>
        <p:nvSpPr>
          <p:cNvPr id="4" name="Content Placeholder 2"/>
          <p:cNvSpPr>
            <a:spLocks noGrp="1"/>
          </p:cNvSpPr>
          <p:nvPr>
            <p:ph idx="10"/>
          </p:nvPr>
        </p:nvSpPr>
        <p:spPr>
          <a:xfrm>
            <a:off x="228600" y="2743200"/>
            <a:ext cx="61722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6503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smtClean="0"/>
              <a:t>Click to edit Master title style</a:t>
            </a:r>
            <a:endParaRPr lang="en-US"/>
          </a:p>
        </p:txBody>
      </p:sp>
      <p:sp>
        <p:nvSpPr>
          <p:cNvPr id="5" name="Content Placeholder 2"/>
          <p:cNvSpPr>
            <a:spLocks noGrp="1"/>
          </p:cNvSpPr>
          <p:nvPr>
            <p:ph idx="10"/>
          </p:nvPr>
        </p:nvSpPr>
        <p:spPr>
          <a:xfrm>
            <a:off x="228600" y="1371601"/>
            <a:ext cx="8458200" cy="4189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604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smtClean="0"/>
              <a:t>Click to edit Master title style</a:t>
            </a:r>
            <a:endParaRPr lang="en-US"/>
          </a:p>
        </p:txBody>
      </p:sp>
      <p:sp>
        <p:nvSpPr>
          <p:cNvPr id="8" name="Content Placeholder 2"/>
          <p:cNvSpPr>
            <a:spLocks noGrp="1"/>
          </p:cNvSpPr>
          <p:nvPr>
            <p:ph idx="10"/>
          </p:nvPr>
        </p:nvSpPr>
        <p:spPr>
          <a:xfrm>
            <a:off x="228600" y="1371601"/>
            <a:ext cx="8458200" cy="4189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2395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959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_Slide_HF_Ic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smtClean="0"/>
              <a:t>Click to edit Master title style</a:t>
            </a:r>
            <a:endParaRPr lang="en-US"/>
          </a:p>
        </p:txBody>
      </p:sp>
    </p:spTree>
    <p:extLst>
      <p:ext uri="{BB962C8B-B14F-4D97-AF65-F5344CB8AC3E}">
        <p14:creationId xmlns:p14="http://schemas.microsoft.com/office/powerpoint/2010/main" val="1379854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6504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40320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87019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28424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29966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29702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06880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79100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80400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6197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Slide_NEBNext">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smtClean="0"/>
              <a:t>Click to edit Master title style</a:t>
            </a:r>
            <a:endParaRPr lang="en-US"/>
          </a:p>
        </p:txBody>
      </p:sp>
      <p:sp>
        <p:nvSpPr>
          <p:cNvPr id="7" name="Subtitle 2"/>
          <p:cNvSpPr>
            <a:spLocks noGrp="1"/>
          </p:cNvSpPr>
          <p:nvPr>
            <p:ph type="subTitle" idx="1"/>
          </p:nvPr>
        </p:nvSpPr>
        <p:spPr>
          <a:xfrm>
            <a:off x="5714999" y="5257800"/>
            <a:ext cx="3200400" cy="1375229"/>
          </a:xfrm>
          <a:prstGeom prst="rect">
            <a:avLst/>
          </a:prstGeom>
        </p:spPr>
        <p:txBody>
          <a:bodyPr/>
          <a:lstStyle>
            <a:lvl1pPr marL="0" indent="0" algn="l">
              <a:buNone/>
              <a:defRPr sz="2600" b="1"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userDrawn="1"/>
        </p:nvCxnSpPr>
        <p:spPr>
          <a:xfrm flipH="1">
            <a:off x="5605272" y="5148072"/>
            <a:ext cx="3657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385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448327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14980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69308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88000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878690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326755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398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0906220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528720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04634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Slide_Petri">
    <p:spTree>
      <p:nvGrpSpPr>
        <p:cNvPr id="1" name=""/>
        <p:cNvGrpSpPr/>
        <p:nvPr/>
      </p:nvGrpSpPr>
      <p:grpSpPr>
        <a:xfrm>
          <a:off x="0" y="0"/>
          <a:ext cx="0" cy="0"/>
          <a:chOff x="0" y="0"/>
          <a:chExt cx="0" cy="0"/>
        </a:xfrm>
      </p:grpSpPr>
      <p:sp>
        <p:nvSpPr>
          <p:cNvPr id="8" name="Subtitle 2"/>
          <p:cNvSpPr>
            <a:spLocks noGrp="1"/>
          </p:cNvSpPr>
          <p:nvPr>
            <p:ph type="subTitle" idx="1"/>
          </p:nvPr>
        </p:nvSpPr>
        <p:spPr>
          <a:xfrm>
            <a:off x="5714999" y="5257800"/>
            <a:ext cx="3200400" cy="1375229"/>
          </a:xfrm>
          <a:prstGeom prst="rect">
            <a:avLst/>
          </a:prstGeom>
        </p:spPr>
        <p:txBody>
          <a:bodyPr/>
          <a:lstStyle>
            <a:lvl1pPr marL="0" indent="0" algn="l">
              <a:buNone/>
              <a:defRPr sz="2600" b="1" i="0">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9" name="Straight Connector 8"/>
          <p:cNvCxnSpPr/>
          <p:nvPr userDrawn="1"/>
        </p:nvCxnSpPr>
        <p:spPr>
          <a:xfrm flipH="1">
            <a:off x="5605272" y="5148072"/>
            <a:ext cx="36576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Title Placeholder 10"/>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sz="3600" b="1" i="0" dirty="0" smtClean="0">
                <a:solidFill>
                  <a:srgbClr val="FFFFFF"/>
                </a:solidFill>
                <a:effectLst>
                  <a:outerShdw blurRad="50800" dist="38100" dir="2700000" algn="tl" rotWithShape="0">
                    <a:prstClr val="black">
                      <a:alpha val="40000"/>
                    </a:prstClr>
                  </a:outerShdw>
                </a:effectLst>
                <a:latin typeface="Helvetica"/>
                <a:cs typeface="Helvetica"/>
              </a:rPr>
              <a:t>Click to edit Master title style</a:t>
            </a:r>
            <a:endParaRPr lang="en-US" sz="3600" b="1" i="0" dirty="0">
              <a:solidFill>
                <a:srgbClr val="FFFFFF"/>
              </a:solidFill>
              <a:effectLst>
                <a:outerShdw blurRad="50800" dist="38100" dir="2700000" algn="tl" rotWithShape="0">
                  <a:prstClr val="black">
                    <a:alpha val="40000"/>
                  </a:prstClr>
                </a:outerShdw>
              </a:effectLst>
              <a:latin typeface="Helvetica"/>
              <a:cs typeface="Helvetica"/>
            </a:endParaRPr>
          </a:p>
        </p:txBody>
      </p:sp>
    </p:spTree>
    <p:extLst>
      <p:ext uri="{BB962C8B-B14F-4D97-AF65-F5344CB8AC3E}">
        <p14:creationId xmlns:p14="http://schemas.microsoft.com/office/powerpoint/2010/main" val="39985474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271630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76207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w/Body Text w/Tint">
    <p:spTree>
      <p:nvGrpSpPr>
        <p:cNvPr id="1" name=""/>
        <p:cNvGrpSpPr/>
        <p:nvPr/>
      </p:nvGrpSpPr>
      <p:grpSpPr>
        <a:xfrm>
          <a:off x="0" y="0"/>
          <a:ext cx="0" cy="0"/>
          <a:chOff x="0" y="0"/>
          <a:chExt cx="0" cy="0"/>
        </a:xfrm>
      </p:grpSpPr>
      <p:sp>
        <p:nvSpPr>
          <p:cNvPr id="2" name="Title 1"/>
          <p:cNvSpPr>
            <a:spLocks noGrp="1"/>
          </p:cNvSpPr>
          <p:nvPr>
            <p:ph type="ctrTitle"/>
          </p:nvPr>
        </p:nvSpPr>
        <p:spPr>
          <a:xfrm>
            <a:off x="195942" y="228600"/>
            <a:ext cx="7315200" cy="576072"/>
          </a:xfrm>
        </p:spPr>
        <p:txBody>
          <a:bodyPr/>
          <a:lstStyle/>
          <a:p>
            <a:r>
              <a:rPr lang="en-US" dirty="0" smtClean="0"/>
              <a:t>Click to edit Master title style</a:t>
            </a:r>
            <a:endParaRPr lang="en-US" dirty="0"/>
          </a:p>
        </p:txBody>
      </p:sp>
      <p:sp>
        <p:nvSpPr>
          <p:cNvPr id="7" name="Content Placeholder 2"/>
          <p:cNvSpPr>
            <a:spLocks noGrp="1"/>
          </p:cNvSpPr>
          <p:nvPr>
            <p:ph idx="10"/>
          </p:nvPr>
        </p:nvSpPr>
        <p:spPr>
          <a:xfrm>
            <a:off x="228600" y="1371601"/>
            <a:ext cx="8458200" cy="4189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73228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smtClean="0"/>
              <a:t>Click to edit Master title style</a:t>
            </a:r>
            <a:endParaRPr lang="en-US"/>
          </a:p>
        </p:txBody>
      </p:sp>
      <p:sp>
        <p:nvSpPr>
          <p:cNvPr id="5" name="Content Placeholder 2"/>
          <p:cNvSpPr>
            <a:spLocks noGrp="1"/>
          </p:cNvSpPr>
          <p:nvPr>
            <p:ph idx="10"/>
          </p:nvPr>
        </p:nvSpPr>
        <p:spPr>
          <a:xfrm>
            <a:off x="228601" y="1371601"/>
            <a:ext cx="5177971" cy="4189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7979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defTabSz="342900"/>
            <a:fld id="{6396A3A3-94A6-4E5B-AF39-173ACA3E61CC}" type="datetime2">
              <a:rPr lang="en-US" sz="1350" smtClean="0">
                <a:solidFill>
                  <a:srgbClr val="3B3D3C"/>
                </a:solidFill>
              </a:rPr>
              <a:pPr defTabSz="342900"/>
              <a:t>Wednesday, June 27, 2018</a:t>
            </a:fld>
            <a:endParaRPr lang="en-US" sz="1350">
              <a:solidFill>
                <a:srgbClr val="3B3D3C"/>
              </a:solidFill>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defTabSz="342900"/>
            <a:endParaRPr lang="en-US" sz="1350" dirty="0">
              <a:solidFill>
                <a:srgbClr val="3B3D3C"/>
              </a:solidFill>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pPr defTabSz="342900"/>
            <a:fld id="{0CFEC368-1D7A-4F81-ABF6-AE0E36BAF64C}" type="slidenum">
              <a:rPr lang="en-US" sz="1350" smtClean="0">
                <a:solidFill>
                  <a:srgbClr val="3B3D3C"/>
                </a:solidFill>
              </a:rPr>
              <a:pPr defTabSz="342900"/>
              <a:t>‹#›</a:t>
            </a:fld>
            <a:endParaRPr lang="en-US" sz="1350">
              <a:solidFill>
                <a:srgbClr val="3B3D3C"/>
              </a:solidFill>
            </a:endParaRPr>
          </a:p>
        </p:txBody>
      </p:sp>
    </p:spTree>
    <p:extLst>
      <p:ext uri="{BB962C8B-B14F-4D97-AF65-F5344CB8AC3E}">
        <p14:creationId xmlns:p14="http://schemas.microsoft.com/office/powerpoint/2010/main" val="11806657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3"/>
            <a:ext cx="2057400" cy="365125"/>
          </a:xfrm>
          <a:prstGeom prst="rect">
            <a:avLst/>
          </a:prstGeom>
        </p:spPr>
        <p:txBody>
          <a:bodyPr/>
          <a:lstStyle/>
          <a:p>
            <a:pPr defTabSz="342900"/>
            <a:fld id="{34A709B5-40F8-467B-9E1E-3B3A1CAF1280}" type="datetimeFigureOut">
              <a:rPr lang="en-US" sz="1350" smtClean="0">
                <a:solidFill>
                  <a:srgbClr val="3B3D3C"/>
                </a:solidFill>
              </a:rPr>
              <a:pPr defTabSz="342900"/>
              <a:t>6/27/2018</a:t>
            </a:fld>
            <a:endParaRPr lang="en-US" sz="1350">
              <a:solidFill>
                <a:srgbClr val="3B3D3C"/>
              </a:solidFill>
            </a:endParaRPr>
          </a:p>
        </p:txBody>
      </p:sp>
      <p:sp>
        <p:nvSpPr>
          <p:cNvPr id="3" name="Footer Placeholder 2"/>
          <p:cNvSpPr>
            <a:spLocks noGrp="1"/>
          </p:cNvSpPr>
          <p:nvPr>
            <p:ph type="ftr" sz="quarter" idx="11"/>
          </p:nvPr>
        </p:nvSpPr>
        <p:spPr>
          <a:xfrm>
            <a:off x="3028950" y="6356353"/>
            <a:ext cx="3086100" cy="365125"/>
          </a:xfrm>
          <a:prstGeom prst="rect">
            <a:avLst/>
          </a:prstGeom>
        </p:spPr>
        <p:txBody>
          <a:bodyPr/>
          <a:lstStyle/>
          <a:p>
            <a:pPr defTabSz="342900"/>
            <a:endParaRPr lang="en-US" sz="1350">
              <a:solidFill>
                <a:srgbClr val="3B3D3C"/>
              </a:solidFill>
            </a:endParaRPr>
          </a:p>
        </p:txBody>
      </p:sp>
      <p:sp>
        <p:nvSpPr>
          <p:cNvPr id="4" name="Slide Number Placeholder 3"/>
          <p:cNvSpPr>
            <a:spLocks noGrp="1"/>
          </p:cNvSpPr>
          <p:nvPr>
            <p:ph type="sldNum" sz="quarter" idx="12"/>
          </p:nvPr>
        </p:nvSpPr>
        <p:spPr>
          <a:xfrm>
            <a:off x="6457950" y="6356353"/>
            <a:ext cx="2057400" cy="365125"/>
          </a:xfrm>
          <a:prstGeom prst="rect">
            <a:avLst/>
          </a:prstGeom>
        </p:spPr>
        <p:txBody>
          <a:bodyPr/>
          <a:lstStyle/>
          <a:p>
            <a:pPr defTabSz="342900"/>
            <a:fld id="{2AB52559-159E-4F16-8534-1A07F104C814}" type="slidenum">
              <a:rPr lang="en-US" sz="1350" smtClean="0">
                <a:solidFill>
                  <a:srgbClr val="3B3D3C"/>
                </a:solidFill>
              </a:rPr>
              <a:pPr defTabSz="342900"/>
              <a:t>‹#›</a:t>
            </a:fld>
            <a:endParaRPr lang="en-US" sz="1350">
              <a:solidFill>
                <a:srgbClr val="3B3D3C"/>
              </a:solidFill>
            </a:endParaRPr>
          </a:p>
        </p:txBody>
      </p:sp>
    </p:spTree>
    <p:extLst>
      <p:ext uri="{BB962C8B-B14F-4D97-AF65-F5344CB8AC3E}">
        <p14:creationId xmlns:p14="http://schemas.microsoft.com/office/powerpoint/2010/main" val="1479958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defTabSz="342900">
              <a:defRPr/>
            </a:pPr>
            <a:endParaRPr lang="en-US" sz="135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defTabSz="342900">
              <a:defRPr/>
            </a:pPr>
            <a:endParaRPr lang="en-US" sz="135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defTabSz="342900">
              <a:defRPr/>
            </a:pPr>
            <a:fld id="{963E3A48-1DE2-45AF-89AB-9C521FFB5925}" type="slidenum">
              <a:rPr lang="en-US" sz="1350" smtClean="0">
                <a:solidFill>
                  <a:srgbClr val="000000"/>
                </a:solidFill>
              </a:rPr>
              <a:pPr defTabSz="342900">
                <a:defRPr/>
              </a:pPr>
              <a:t>‹#›</a:t>
            </a:fld>
            <a:endParaRPr lang="en-US" sz="1350">
              <a:solidFill>
                <a:srgbClr val="000000"/>
              </a:solidFill>
            </a:endParaRPr>
          </a:p>
        </p:txBody>
      </p:sp>
    </p:spTree>
    <p:extLst>
      <p:ext uri="{BB962C8B-B14F-4D97-AF65-F5344CB8AC3E}">
        <p14:creationId xmlns:p14="http://schemas.microsoft.com/office/powerpoint/2010/main" val="1875221573"/>
      </p:ext>
    </p:extLst>
  </p:cSld>
  <p:clrMapOvr>
    <a:masterClrMapping/>
  </p:clrMapOvr>
  <p:transition>
    <p:sndAc>
      <p:end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6027843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306079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Tree>
    <p:extLst>
      <p:ext uri="{BB962C8B-B14F-4D97-AF65-F5344CB8AC3E}">
        <p14:creationId xmlns:p14="http://schemas.microsoft.com/office/powerpoint/2010/main" val="37726764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Body Text w/Tint">
    <p:spTree>
      <p:nvGrpSpPr>
        <p:cNvPr id="1" name=""/>
        <p:cNvGrpSpPr/>
        <p:nvPr/>
      </p:nvGrpSpPr>
      <p:grpSpPr>
        <a:xfrm>
          <a:off x="0" y="0"/>
          <a:ext cx="0" cy="0"/>
          <a:chOff x="0" y="0"/>
          <a:chExt cx="0" cy="0"/>
        </a:xfrm>
      </p:grpSpPr>
      <p:sp>
        <p:nvSpPr>
          <p:cNvPr id="2" name="Title 1"/>
          <p:cNvSpPr>
            <a:spLocks noGrp="1"/>
          </p:cNvSpPr>
          <p:nvPr>
            <p:ph type="ctrTitle"/>
          </p:nvPr>
        </p:nvSpPr>
        <p:spPr>
          <a:xfrm>
            <a:off x="195942" y="228600"/>
            <a:ext cx="7315200" cy="576072"/>
          </a:xfrm>
        </p:spPr>
        <p:txBody>
          <a:bodyPr/>
          <a:lstStyle/>
          <a:p>
            <a:r>
              <a:rPr lang="en-US" dirty="0" smtClean="0"/>
              <a:t>Click to edit Master title style</a:t>
            </a:r>
            <a:endParaRPr lang="en-US" dirty="0"/>
          </a:p>
        </p:txBody>
      </p:sp>
      <p:sp>
        <p:nvSpPr>
          <p:cNvPr id="7" name="Content Placeholder 2"/>
          <p:cNvSpPr>
            <a:spLocks noGrp="1"/>
          </p:cNvSpPr>
          <p:nvPr>
            <p:ph idx="10"/>
          </p:nvPr>
        </p:nvSpPr>
        <p:spPr>
          <a:xfrm>
            <a:off x="228600" y="1371601"/>
            <a:ext cx="8458200" cy="4189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08254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354611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808490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54865837"/>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97974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61016516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Tree>
    <p:extLst>
      <p:ext uri="{BB962C8B-B14F-4D97-AF65-F5344CB8AC3E}">
        <p14:creationId xmlns:p14="http://schemas.microsoft.com/office/powerpoint/2010/main" val="176396007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6662203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3986294"/>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04F4DB-5139-4C5E-B5F3-85F0A37702FC}"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5634178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4F4DB-5139-4C5E-B5F3-85F0A37702FC}"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364751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7315200" cy="576072"/>
          </a:xfrm>
        </p:spPr>
        <p:txBody>
          <a:bodyPr/>
          <a:lstStyle/>
          <a:p>
            <a:r>
              <a:rPr lang="en-US" smtClean="0"/>
              <a:t>Click to edit Master title style</a:t>
            </a:r>
            <a:endParaRPr lang="en-US"/>
          </a:p>
        </p:txBody>
      </p:sp>
      <p:sp>
        <p:nvSpPr>
          <p:cNvPr id="5" name="Content Placeholder 2"/>
          <p:cNvSpPr>
            <a:spLocks noGrp="1"/>
          </p:cNvSpPr>
          <p:nvPr>
            <p:ph idx="10"/>
          </p:nvPr>
        </p:nvSpPr>
        <p:spPr>
          <a:xfrm>
            <a:off x="228600" y="1371601"/>
            <a:ext cx="5177971" cy="418918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69923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04F4DB-5139-4C5E-B5F3-85F0A37702FC}"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20988849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04F4DB-5139-4C5E-B5F3-85F0A37702FC}"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167215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04F4DB-5139-4C5E-B5F3-85F0A37702FC}"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33428200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04F4DB-5139-4C5E-B5F3-85F0A37702FC}"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1941255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4F4DB-5139-4C5E-B5F3-85F0A37702FC}"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20992112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B04F4DB-5139-4C5E-B5F3-85F0A37702FC}"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7146721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2B04F4DB-5139-4C5E-B5F3-85F0A37702FC}"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6862919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4F4DB-5139-4C5E-B5F3-85F0A37702FC}"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9666084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04F4DB-5139-4C5E-B5F3-85F0A37702FC}"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18D97-EDED-469B-ACB4-5747C2C84AF7}" type="slidenum">
              <a:rPr lang="en-US" smtClean="0"/>
              <a:t>‹#›</a:t>
            </a:fld>
            <a:endParaRPr lang="en-US"/>
          </a:p>
        </p:txBody>
      </p:sp>
    </p:spTree>
    <p:extLst>
      <p:ext uri="{BB962C8B-B14F-4D97-AF65-F5344CB8AC3E}">
        <p14:creationId xmlns:p14="http://schemas.microsoft.com/office/powerpoint/2010/main" val="16673702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D55F5F5-D8B4-4C48-9D02-F25FBA33BB5E}"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51A52-5B5E-D946-8AFE-93A8DE00F621}" type="slidenum">
              <a:rPr lang="en-US" smtClean="0"/>
              <a:t>‹#›</a:t>
            </a:fld>
            <a:endParaRPr lang="en-US"/>
          </a:p>
        </p:txBody>
      </p:sp>
    </p:spTree>
    <p:extLst>
      <p:ext uri="{BB962C8B-B14F-4D97-AF65-F5344CB8AC3E}">
        <p14:creationId xmlns:p14="http://schemas.microsoft.com/office/powerpoint/2010/main" val="3931417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34A709B5-40F8-467B-9E1E-3B3A1CAF1280}" type="datetimeFigureOut">
              <a:rPr lang="en-US" smtClean="0"/>
              <a:t>6/27/2018</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2AB52559-159E-4F16-8534-1A07F104C814}" type="slidenum">
              <a:rPr lang="en-US" smtClean="0"/>
              <a:t>‹#›</a:t>
            </a:fld>
            <a:endParaRPr lang="en-US"/>
          </a:p>
        </p:txBody>
      </p:sp>
    </p:spTree>
    <p:extLst>
      <p:ext uri="{BB962C8B-B14F-4D97-AF65-F5344CB8AC3E}">
        <p14:creationId xmlns:p14="http://schemas.microsoft.com/office/powerpoint/2010/main" val="25583731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55F5F5-D8B4-4C48-9D02-F25FBA33BB5E}"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51A52-5B5E-D946-8AFE-93A8DE00F621}" type="slidenum">
              <a:rPr lang="en-US" smtClean="0"/>
              <a:t>‹#›</a:t>
            </a:fld>
            <a:endParaRPr lang="en-US"/>
          </a:p>
        </p:txBody>
      </p:sp>
    </p:spTree>
    <p:extLst>
      <p:ext uri="{BB962C8B-B14F-4D97-AF65-F5344CB8AC3E}">
        <p14:creationId xmlns:p14="http://schemas.microsoft.com/office/powerpoint/2010/main" val="24076314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D55F5F5-D8B4-4C48-9D02-F25FBA33BB5E}"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51A52-5B5E-D946-8AFE-93A8DE00F621}" type="slidenum">
              <a:rPr lang="en-US" smtClean="0"/>
              <a:t>‹#›</a:t>
            </a:fld>
            <a:endParaRPr lang="en-US"/>
          </a:p>
        </p:txBody>
      </p:sp>
    </p:spTree>
    <p:extLst>
      <p:ext uri="{BB962C8B-B14F-4D97-AF65-F5344CB8AC3E}">
        <p14:creationId xmlns:p14="http://schemas.microsoft.com/office/powerpoint/2010/main" val="8506416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D55F5F5-D8B4-4C48-9D02-F25FBA33BB5E}"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51A52-5B5E-D946-8AFE-93A8DE00F621}" type="slidenum">
              <a:rPr lang="en-US" smtClean="0"/>
              <a:t>‹#›</a:t>
            </a:fld>
            <a:endParaRPr lang="en-US"/>
          </a:p>
        </p:txBody>
      </p:sp>
    </p:spTree>
    <p:extLst>
      <p:ext uri="{BB962C8B-B14F-4D97-AF65-F5344CB8AC3E}">
        <p14:creationId xmlns:p14="http://schemas.microsoft.com/office/powerpoint/2010/main" val="14984884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D55F5F5-D8B4-4C48-9D02-F25FBA33BB5E}" type="datetimeFigureOut">
              <a:rPr lang="en-US" smtClean="0"/>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951A52-5B5E-D946-8AFE-93A8DE00F621}" type="slidenum">
              <a:rPr lang="en-US" smtClean="0"/>
              <a:t>‹#›</a:t>
            </a:fld>
            <a:endParaRPr lang="en-US"/>
          </a:p>
        </p:txBody>
      </p:sp>
    </p:spTree>
    <p:extLst>
      <p:ext uri="{BB962C8B-B14F-4D97-AF65-F5344CB8AC3E}">
        <p14:creationId xmlns:p14="http://schemas.microsoft.com/office/powerpoint/2010/main" val="3269618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D55F5F5-D8B4-4C48-9D02-F25FBA33BB5E}" type="datetimeFigureOut">
              <a:rPr lang="en-US" smtClean="0"/>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951A52-5B5E-D946-8AFE-93A8DE00F621}" type="slidenum">
              <a:rPr lang="en-US" smtClean="0"/>
              <a:t>‹#›</a:t>
            </a:fld>
            <a:endParaRPr lang="en-US"/>
          </a:p>
        </p:txBody>
      </p:sp>
    </p:spTree>
    <p:extLst>
      <p:ext uri="{BB962C8B-B14F-4D97-AF65-F5344CB8AC3E}">
        <p14:creationId xmlns:p14="http://schemas.microsoft.com/office/powerpoint/2010/main" val="3871482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5F5F5-D8B4-4C48-9D02-F25FBA33BB5E}" type="datetimeFigureOut">
              <a:rPr lang="en-US" smtClean="0"/>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951A52-5B5E-D946-8AFE-93A8DE00F621}" type="slidenum">
              <a:rPr lang="en-US" smtClean="0"/>
              <a:t>‹#›</a:t>
            </a:fld>
            <a:endParaRPr lang="en-US"/>
          </a:p>
        </p:txBody>
      </p:sp>
    </p:spTree>
    <p:extLst>
      <p:ext uri="{BB962C8B-B14F-4D97-AF65-F5344CB8AC3E}">
        <p14:creationId xmlns:p14="http://schemas.microsoft.com/office/powerpoint/2010/main" val="41520065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D55F5F5-D8B4-4C48-9D02-F25FBA33BB5E}"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51A52-5B5E-D946-8AFE-93A8DE00F621}" type="slidenum">
              <a:rPr lang="en-US" smtClean="0"/>
              <a:t>‹#›</a:t>
            </a:fld>
            <a:endParaRPr lang="en-US"/>
          </a:p>
        </p:txBody>
      </p:sp>
    </p:spTree>
    <p:extLst>
      <p:ext uri="{BB962C8B-B14F-4D97-AF65-F5344CB8AC3E}">
        <p14:creationId xmlns:p14="http://schemas.microsoft.com/office/powerpoint/2010/main" val="10914144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D55F5F5-D8B4-4C48-9D02-F25FBA33BB5E}" type="datetimeFigureOut">
              <a:rPr lang="en-US" smtClean="0"/>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951A52-5B5E-D946-8AFE-93A8DE00F621}" type="slidenum">
              <a:rPr lang="en-US" smtClean="0"/>
              <a:t>‹#›</a:t>
            </a:fld>
            <a:endParaRPr lang="en-US"/>
          </a:p>
        </p:txBody>
      </p:sp>
    </p:spTree>
    <p:extLst>
      <p:ext uri="{BB962C8B-B14F-4D97-AF65-F5344CB8AC3E}">
        <p14:creationId xmlns:p14="http://schemas.microsoft.com/office/powerpoint/2010/main" val="32648729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55F5F5-D8B4-4C48-9D02-F25FBA33BB5E}"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51A52-5B5E-D946-8AFE-93A8DE00F621}" type="slidenum">
              <a:rPr lang="en-US" smtClean="0"/>
              <a:t>‹#›</a:t>
            </a:fld>
            <a:endParaRPr lang="en-US"/>
          </a:p>
        </p:txBody>
      </p:sp>
    </p:spTree>
    <p:extLst>
      <p:ext uri="{BB962C8B-B14F-4D97-AF65-F5344CB8AC3E}">
        <p14:creationId xmlns:p14="http://schemas.microsoft.com/office/powerpoint/2010/main" val="26144692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D55F5F5-D8B4-4C48-9D02-F25FBA33BB5E}" type="datetimeFigureOut">
              <a:rPr lang="en-US" smtClean="0"/>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951A52-5B5E-D946-8AFE-93A8DE00F621}" type="slidenum">
              <a:rPr lang="en-US" smtClean="0"/>
              <a:t>‹#›</a:t>
            </a:fld>
            <a:endParaRPr lang="en-US"/>
          </a:p>
        </p:txBody>
      </p:sp>
    </p:spTree>
    <p:extLst>
      <p:ext uri="{BB962C8B-B14F-4D97-AF65-F5344CB8AC3E}">
        <p14:creationId xmlns:p14="http://schemas.microsoft.com/office/powerpoint/2010/main" val="423915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63E3A48-1DE2-45AF-89AB-9C521FFB59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8383441"/>
      </p:ext>
    </p:extLst>
  </p:cSld>
  <p:clrMapOvr>
    <a:masterClrMapping/>
  </p:clrMapOvr>
  <p:transition>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927749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0.xml"/><Relationship Id="rId1" Type="http://schemas.openxmlformats.org/officeDocument/2006/relationships/slideLayout" Target="../slideLayouts/slideLayout17.xml"/><Relationship Id="rId4" Type="http://schemas.openxmlformats.org/officeDocument/2006/relationships/image" Target="../media/image4.emf"/></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1.xml"/><Relationship Id="rId1" Type="http://schemas.openxmlformats.org/officeDocument/2006/relationships/slideLayout" Target="../slideLayouts/slideLayout18.xml"/><Relationship Id="rId4" Type="http://schemas.openxmlformats.org/officeDocument/2006/relationships/image" Target="../media/image4.emf"/></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12.xml"/><Relationship Id="rId1" Type="http://schemas.openxmlformats.org/officeDocument/2006/relationships/slideLayout" Target="../slideLayouts/slideLayout19.xml"/><Relationship Id="rId4" Type="http://schemas.openxmlformats.org/officeDocument/2006/relationships/image" Target="../media/image4.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1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1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image" Target="../media/image6.jp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1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1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1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1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4.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jp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5.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jpg"/><Relationship Id="rId5" Type="http://schemas.openxmlformats.org/officeDocument/2006/relationships/theme" Target="../theme/theme7.xml"/><Relationship Id="rId4" Type="http://schemas.openxmlformats.org/officeDocument/2006/relationships/slideLayout" Target="../slideLayouts/slideLayout14.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8.xml"/><Relationship Id="rId1" Type="http://schemas.openxmlformats.org/officeDocument/2006/relationships/slideLayout" Target="../slideLayouts/slideLayout15.xml"/><Relationship Id="rId4" Type="http://schemas.openxmlformats.org/officeDocument/2006/relationships/image" Target="../media/image4.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9.xml"/><Relationship Id="rId1" Type="http://schemas.openxmlformats.org/officeDocument/2006/relationships/slideLayout" Target="../slideLayouts/slideLayout16.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EB_PP_Website_Bkgd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522672089"/>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5.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8229600" cy="2743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086020315"/>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rgbClr val="FFFFFF"/>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rgbClr val="FFFFFF"/>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rgbClr val="FFFFFF"/>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rgbClr val="FFFFFF"/>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0.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3408774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kern="1200">
          <a:solidFill>
            <a:srgbClr val="FFFFFF"/>
          </a:solidFill>
          <a:latin typeface="Helvetica"/>
          <a:ea typeface="+mn-ea"/>
          <a:cs typeface="Helvetica"/>
        </a:defRPr>
      </a:lvl1pPr>
      <a:lvl2pPr marL="742950" indent="-285750" algn="l" defTabSz="457200" rtl="0" eaLnBrk="1" latinLnBrk="0" hangingPunct="1">
        <a:spcBef>
          <a:spcPct val="20000"/>
        </a:spcBef>
        <a:buFont typeface="Lucida Grande"/>
        <a:buChar char="–"/>
        <a:defRPr sz="2000" kern="1200">
          <a:solidFill>
            <a:srgbClr val="FFFFFF"/>
          </a:solidFill>
          <a:latin typeface="Helvetica"/>
          <a:ea typeface="+mn-ea"/>
          <a:cs typeface="Helvetica"/>
        </a:defRPr>
      </a:lvl2pPr>
      <a:lvl3pPr marL="1143000" indent="-228600" algn="l" defTabSz="457200" rtl="0" eaLnBrk="1" latinLnBrk="0" hangingPunct="1">
        <a:spcBef>
          <a:spcPct val="20000"/>
        </a:spcBef>
        <a:buClr>
          <a:schemeClr val="bg1"/>
        </a:buClr>
        <a:buFont typeface="Courier New"/>
        <a:buChar char="o"/>
        <a:defRPr sz="2000" kern="1200">
          <a:solidFill>
            <a:srgbClr val="FFFFFF"/>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kern="1200">
          <a:solidFill>
            <a:srgbClr val="FFFFF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9.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8458200" cy="49117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78147538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457200" rtl="0" eaLnBrk="1" latinLnBrk="0" hangingPunct="1">
        <a:spcBef>
          <a:spcPct val="0"/>
        </a:spcBef>
        <a:buNone/>
        <a:defRPr sz="3600" b="1" i="0" kern="1200">
          <a:solidFill>
            <a:srgbClr val="FFFFFF"/>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kern="1200">
          <a:solidFill>
            <a:srgbClr val="FFFFFF"/>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rgbClr val="FFFFFF"/>
          </a:solidFill>
          <a:latin typeface="Helvetica"/>
          <a:ea typeface="+mn-ea"/>
          <a:cs typeface="Helvetica"/>
        </a:defRPr>
      </a:lvl2pPr>
      <a:lvl3pPr marL="1143000" indent="-228600" algn="l" defTabSz="457200" rtl="0" eaLnBrk="1" latinLnBrk="0" hangingPunct="1">
        <a:spcBef>
          <a:spcPct val="20000"/>
        </a:spcBef>
        <a:buFont typeface="Courier New"/>
        <a:buChar char="o"/>
        <a:defRPr sz="2000" kern="1200">
          <a:solidFill>
            <a:srgbClr val="FFFFFF"/>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kern="1200">
          <a:solidFill>
            <a:srgbClr val="FFFFFF"/>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6896313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493AF6DB-513B-4524-B8A7-781F4849B7A8}" type="datetimeFigureOut">
              <a:rPr lang="en-US" smtClean="0">
                <a:solidFill>
                  <a:prstClr val="black">
                    <a:tint val="75000"/>
                  </a:prstClr>
                </a:solidFill>
              </a:rPr>
              <a:pPr defTabSz="685800"/>
              <a:t>6/27/2018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7686515D-AA8A-430E-B2B8-2D2C3EB2E73B}"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3881245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599"/>
            <a:ext cx="7315200" cy="5760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8458200" cy="4783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4003433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Lst>
  <p:txStyles>
    <p:titleStyle>
      <a:lvl1pPr algn="l" defTabSz="342900" rtl="0" eaLnBrk="1" latinLnBrk="0" hangingPunct="1">
        <a:spcBef>
          <a:spcPct val="0"/>
        </a:spcBef>
        <a:buNone/>
        <a:defRPr sz="27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257175" indent="-257175" algn="l" defTabSz="342900" rtl="0" eaLnBrk="1" latinLnBrk="0" hangingPunct="1">
        <a:spcBef>
          <a:spcPct val="20000"/>
        </a:spcBef>
        <a:buClr>
          <a:schemeClr val="tx2"/>
        </a:buClr>
        <a:buFont typeface="Arial"/>
        <a:buChar char="•"/>
        <a:defRPr sz="1500" kern="1200">
          <a:solidFill>
            <a:schemeClr val="tx1"/>
          </a:solidFill>
          <a:latin typeface="Helvetica"/>
          <a:ea typeface="+mn-ea"/>
          <a:cs typeface="Helvetica"/>
        </a:defRPr>
      </a:lvl1pPr>
      <a:lvl2pPr marL="557213" indent="-214313" algn="l" defTabSz="342900" rtl="0" eaLnBrk="1" latinLnBrk="0" hangingPunct="1">
        <a:spcBef>
          <a:spcPct val="20000"/>
        </a:spcBef>
        <a:buFont typeface="Arial"/>
        <a:buChar char="–"/>
        <a:defRPr sz="1500" kern="1200">
          <a:solidFill>
            <a:schemeClr val="tx1"/>
          </a:solidFill>
          <a:latin typeface="Helvetica"/>
          <a:ea typeface="+mn-ea"/>
          <a:cs typeface="Helvetica"/>
        </a:defRPr>
      </a:lvl2pPr>
      <a:lvl3pPr marL="857250" indent="-171450" algn="l" defTabSz="342900" rtl="0" eaLnBrk="1" latinLnBrk="0" hangingPunct="1">
        <a:spcBef>
          <a:spcPct val="20000"/>
        </a:spcBef>
        <a:buFont typeface="Courier New"/>
        <a:buChar char="o"/>
        <a:defRPr sz="1500" kern="1200">
          <a:solidFill>
            <a:schemeClr val="tx1"/>
          </a:solidFill>
          <a:latin typeface="Helvetica"/>
          <a:ea typeface="+mn-ea"/>
          <a:cs typeface="Helvetica"/>
        </a:defRPr>
      </a:lvl3pPr>
      <a:lvl4pPr marL="1200150" indent="-171450" algn="l" defTabSz="342900" rtl="0" eaLnBrk="1" latinLnBrk="0" hangingPunct="1">
        <a:spcBef>
          <a:spcPct val="20000"/>
        </a:spcBef>
        <a:buClr>
          <a:schemeClr val="tx2"/>
        </a:buClr>
        <a:buFont typeface="Wingdings" charset="2"/>
        <a:buChar char="§"/>
        <a:defRPr sz="1500" kern="1200">
          <a:solidFill>
            <a:schemeClr val="tx1"/>
          </a:solidFill>
          <a:latin typeface="Helvetica"/>
          <a:ea typeface="+mn-ea"/>
          <a:cs typeface="Helvetica"/>
        </a:defRPr>
      </a:lvl4pPr>
      <a:lvl5pPr marL="1543050" indent="-171450" algn="l" defTabSz="342900" rtl="0" eaLnBrk="1" latinLnBrk="0" hangingPunct="1">
        <a:spcBef>
          <a:spcPct val="20000"/>
        </a:spcBef>
        <a:buFont typeface="Arial"/>
        <a:buChar char="»"/>
        <a:defRPr sz="1500" kern="1200">
          <a:solidFill>
            <a:schemeClr val="tx1"/>
          </a:solidFill>
          <a:latin typeface="Helvetica"/>
          <a:ea typeface="+mn-ea"/>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733436613"/>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iming>
    <p:tnLst>
      <p:par>
        <p:cTn id="1" dur="indefinite" restart="never" nodeType="tmRoot"/>
      </p:par>
    </p:tnLst>
  </p:timing>
  <p:txStyles>
    <p:titleStyle>
      <a:lvl1pPr algn="ctr" defTabSz="571500" rtl="0" eaLnBrk="0" fontAlgn="base" hangingPunct="0">
        <a:spcBef>
          <a:spcPct val="0"/>
        </a:spcBef>
        <a:spcAft>
          <a:spcPct val="0"/>
        </a:spcAft>
        <a:defRPr sz="3300">
          <a:solidFill>
            <a:schemeClr val="tx2"/>
          </a:solidFill>
          <a:latin typeface="+mj-lt"/>
          <a:ea typeface="+mj-ea"/>
          <a:cs typeface="+mj-cs"/>
        </a:defRPr>
      </a:lvl1pPr>
      <a:lvl2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2pPr>
      <a:lvl3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3pPr>
      <a:lvl4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4pPr>
      <a:lvl5pPr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5pPr>
      <a:lvl6pPr marL="3429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6pPr>
      <a:lvl7pPr marL="6858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7pPr>
      <a:lvl8pPr marL="10287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8pPr>
      <a:lvl9pPr marL="1371600" algn="ctr" defTabSz="571500" rtl="0" eaLnBrk="0" fontAlgn="base" hangingPunct="0">
        <a:spcBef>
          <a:spcPct val="0"/>
        </a:spcBef>
        <a:spcAft>
          <a:spcPct val="0"/>
        </a:spcAft>
        <a:defRPr sz="3300">
          <a:solidFill>
            <a:schemeClr val="tx2"/>
          </a:solidFill>
          <a:latin typeface="Times New Roman" pitchFamily="18" charset="0"/>
          <a:cs typeface="Times New Roman" pitchFamily="18" charset="0"/>
        </a:defRPr>
      </a:lvl9pPr>
    </p:titleStyle>
    <p:bodyStyle>
      <a:lvl1pPr marL="257175" indent="-257175" algn="l" defTabSz="571500"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defTabSz="571500" rtl="0" eaLnBrk="0" fontAlgn="base" hangingPunct="0">
        <a:spcBef>
          <a:spcPct val="20000"/>
        </a:spcBef>
        <a:spcAft>
          <a:spcPct val="0"/>
        </a:spcAft>
        <a:buChar char="–"/>
        <a:defRPr sz="2100">
          <a:solidFill>
            <a:schemeClr val="tx1"/>
          </a:solidFill>
          <a:latin typeface="+mn-lt"/>
          <a:cs typeface="+mn-cs"/>
        </a:defRPr>
      </a:lvl2pPr>
      <a:lvl3pPr marL="857250" indent="-171450" algn="l" defTabSz="571500" rtl="0" eaLnBrk="0" fontAlgn="base" hangingPunct="0">
        <a:spcBef>
          <a:spcPct val="20000"/>
        </a:spcBef>
        <a:spcAft>
          <a:spcPct val="0"/>
        </a:spcAft>
        <a:buChar char="•"/>
        <a:defRPr sz="1800">
          <a:solidFill>
            <a:schemeClr val="tx1"/>
          </a:solidFill>
          <a:latin typeface="+mn-lt"/>
          <a:cs typeface="+mn-cs"/>
        </a:defRPr>
      </a:lvl3pPr>
      <a:lvl4pPr marL="1200150" indent="-171450" algn="l" defTabSz="571500" rtl="0" eaLnBrk="0" fontAlgn="base" hangingPunct="0">
        <a:spcBef>
          <a:spcPct val="20000"/>
        </a:spcBef>
        <a:spcAft>
          <a:spcPct val="0"/>
        </a:spcAft>
        <a:buChar char="–"/>
        <a:defRPr sz="1500">
          <a:solidFill>
            <a:schemeClr val="tx1"/>
          </a:solidFill>
          <a:latin typeface="+mn-lt"/>
          <a:cs typeface="+mn-cs"/>
        </a:defRPr>
      </a:lvl4pPr>
      <a:lvl5pPr marL="1543050" indent="-171450" algn="l" defTabSz="571500" rtl="0" eaLnBrk="0" fontAlgn="base" hangingPunct="0">
        <a:spcBef>
          <a:spcPct val="20000"/>
        </a:spcBef>
        <a:spcAft>
          <a:spcPct val="0"/>
        </a:spcAft>
        <a:buChar char="•"/>
        <a:defRPr sz="1500">
          <a:solidFill>
            <a:schemeClr val="tx1"/>
          </a:solidFill>
          <a:latin typeface="+mn-lt"/>
          <a:cs typeface="+mn-cs"/>
        </a:defRPr>
      </a:lvl5pPr>
      <a:lvl6pPr marL="1885950" indent="-171450" algn="l" defTabSz="571500" rtl="0" eaLnBrk="0" fontAlgn="base" hangingPunct="0">
        <a:spcBef>
          <a:spcPct val="20000"/>
        </a:spcBef>
        <a:spcAft>
          <a:spcPct val="0"/>
        </a:spcAft>
        <a:buChar char="•"/>
        <a:defRPr sz="1500">
          <a:solidFill>
            <a:schemeClr val="tx1"/>
          </a:solidFill>
          <a:latin typeface="+mn-lt"/>
          <a:cs typeface="+mn-cs"/>
        </a:defRPr>
      </a:lvl6pPr>
      <a:lvl7pPr marL="2228850" indent="-171450" algn="l" defTabSz="571500" rtl="0" eaLnBrk="0" fontAlgn="base" hangingPunct="0">
        <a:spcBef>
          <a:spcPct val="20000"/>
        </a:spcBef>
        <a:spcAft>
          <a:spcPct val="0"/>
        </a:spcAft>
        <a:buChar char="•"/>
        <a:defRPr sz="1500">
          <a:solidFill>
            <a:schemeClr val="tx1"/>
          </a:solidFill>
          <a:latin typeface="+mn-lt"/>
          <a:cs typeface="+mn-cs"/>
        </a:defRPr>
      </a:lvl7pPr>
      <a:lvl8pPr marL="2571750" indent="-171450" algn="l" defTabSz="571500" rtl="0" eaLnBrk="0" fontAlgn="base" hangingPunct="0">
        <a:spcBef>
          <a:spcPct val="20000"/>
        </a:spcBef>
        <a:spcAft>
          <a:spcPct val="0"/>
        </a:spcAft>
        <a:buChar char="•"/>
        <a:defRPr sz="1500">
          <a:solidFill>
            <a:schemeClr val="tx1"/>
          </a:solidFill>
          <a:latin typeface="+mn-lt"/>
          <a:cs typeface="+mn-cs"/>
        </a:defRPr>
      </a:lvl8pPr>
      <a:lvl9pPr marL="2914650" indent="-171450" algn="l" defTabSz="571500" rtl="0" eaLnBrk="0" fontAlgn="base" hangingPunct="0">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B04F4DB-5139-4C5E-B5F3-85F0A37702FC}" type="datetimeFigureOut">
              <a:rPr lang="en-US" smtClean="0"/>
              <a:t>6/27/2018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118D97-EDED-469B-ACB4-5747C2C84AF7}" type="slidenum">
              <a:rPr lang="en-US" smtClean="0"/>
              <a:t>‹#›</a:t>
            </a:fld>
            <a:endParaRPr lang="en-US"/>
          </a:p>
        </p:txBody>
      </p:sp>
    </p:spTree>
    <p:extLst>
      <p:ext uri="{BB962C8B-B14F-4D97-AF65-F5344CB8AC3E}">
        <p14:creationId xmlns:p14="http://schemas.microsoft.com/office/powerpoint/2010/main" val="194836216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5F5F5-D8B4-4C48-9D02-F25FBA33BB5E}" type="datetimeFigureOut">
              <a:rPr lang="en-US" smtClean="0"/>
              <a:t>6/27/2018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51A52-5B5E-D946-8AFE-93A8DE00F621}" type="slidenum">
              <a:rPr lang="en-US" smtClean="0"/>
              <a:t>‹#›</a:t>
            </a:fld>
            <a:endParaRPr lang="en-US"/>
          </a:p>
        </p:txBody>
      </p:sp>
    </p:spTree>
    <p:extLst>
      <p:ext uri="{BB962C8B-B14F-4D97-AF65-F5344CB8AC3E}">
        <p14:creationId xmlns:p14="http://schemas.microsoft.com/office/powerpoint/2010/main" val="42802784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EB_PP_Website_Bkgd8.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99644308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NEB_PP_Website_Bkgd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5" name="Picture 4"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622506291"/>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EB_PP_Website_Bkgd7.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Placeholder 10"/>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sz="3600" b="1" i="0" dirty="0" smtClean="0">
                <a:solidFill>
                  <a:srgbClr val="FFFFFF"/>
                </a:solidFill>
                <a:effectLst>
                  <a:outerShdw blurRad="50800" dist="38100" dir="2700000" algn="tl" rotWithShape="0">
                    <a:prstClr val="black">
                      <a:alpha val="40000"/>
                    </a:prstClr>
                  </a:outerShdw>
                </a:effectLst>
                <a:latin typeface="Helvetica"/>
                <a:cs typeface="Helvetica"/>
              </a:rPr>
              <a:t>Click to edit Master title style</a:t>
            </a:r>
            <a:endParaRPr lang="en-US" sz="3600" b="1" i="0" dirty="0">
              <a:solidFill>
                <a:srgbClr val="FFFFFF"/>
              </a:solidFill>
              <a:effectLst>
                <a:outerShdw blurRad="50800" dist="38100" dir="2700000" algn="tl" rotWithShape="0">
                  <a:prstClr val="black">
                    <a:alpha val="40000"/>
                  </a:prstClr>
                </a:outerShdw>
              </a:effectLst>
              <a:latin typeface="Helvetica"/>
              <a:cs typeface="Helvetica"/>
            </a:endParaRPr>
          </a:p>
        </p:txBody>
      </p:sp>
      <p:pic>
        <p:nvPicPr>
          <p:cNvPr id="5" name="Picture 4"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403590718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2.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599"/>
            <a:ext cx="7315200" cy="5760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8458200" cy="47835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9716771"/>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81" r:id="rId3"/>
    <p:sldLayoutId id="2147483682" r:id="rId4"/>
    <p:sldLayoutId id="2147483737" r:id="rId5"/>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2452045"/>
      </p:ext>
    </p:extLst>
  </p:cSld>
  <p:clrMap bg1="lt1" tx1="dk1" bg2="lt2" tx2="dk2" accent1="accent1" accent2="accent2" accent3="accent3" accent4="accent4" accent5="accent5" accent6="accent6" hlink="hlink" folHlink="folHlink"/>
  <p:sldLayoutIdLst>
    <p:sldLayoutId id="2147483659" r:id="rId1"/>
  </p:sldLayoutIdLst>
  <p:txStyles>
    <p:titleStyle>
      <a:lvl1pPr algn="l" defTabSz="457200" rtl="0" eaLnBrk="1" latinLnBrk="0" hangingPunct="1">
        <a:spcBef>
          <a:spcPct val="0"/>
        </a:spcBef>
        <a:buNone/>
        <a:defRPr sz="3600" b="1" i="0" kern="1200">
          <a:solidFill>
            <a:srgbClr val="FFFFFF"/>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2.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45720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2149792"/>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50" r:id="rId3"/>
    <p:sldLayoutId id="2147483677" r:id="rId4"/>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1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4572000"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280183102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457200" rtl="0" eaLnBrk="1" latinLnBrk="0" hangingPunct="1">
        <a:spcBef>
          <a:spcPct val="0"/>
        </a:spcBef>
        <a:buNone/>
        <a:defRPr sz="3600" b="1" i="0" kern="1200">
          <a:solidFill>
            <a:schemeClr val="bg1"/>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Clr>
          <a:schemeClr val="tx2"/>
        </a:buClr>
        <a:buFont typeface="Arial"/>
        <a:buChar char="•"/>
        <a:defRPr sz="20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tx1"/>
          </a:solidFill>
          <a:latin typeface="Helvetica"/>
          <a:ea typeface="+mn-ea"/>
          <a:cs typeface="Helvetica"/>
        </a:defRPr>
      </a:lvl3pPr>
      <a:lvl4pPr marL="1600200" indent="-228600" algn="l" defTabSz="457200" rtl="0" eaLnBrk="1" latinLnBrk="0" hangingPunct="1">
        <a:spcBef>
          <a:spcPct val="20000"/>
        </a:spcBef>
        <a:buClr>
          <a:schemeClr val="tx2"/>
        </a:buClr>
        <a:buFont typeface="Wingdings" charset="2"/>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NEB_PP_Website_Bkgd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228600"/>
            <a:ext cx="7315200" cy="5760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2743200"/>
            <a:ext cx="3657600" cy="2743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NEB_Logo_Process_Revers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8116" y="150586"/>
            <a:ext cx="1698171" cy="837765"/>
          </a:xfrm>
          <a:prstGeom prst="rect">
            <a:avLst/>
          </a:prstGeom>
        </p:spPr>
      </p:pic>
    </p:spTree>
    <p:extLst>
      <p:ext uri="{BB962C8B-B14F-4D97-AF65-F5344CB8AC3E}">
        <p14:creationId xmlns:p14="http://schemas.microsoft.com/office/powerpoint/2010/main" val="98608206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457200" rtl="0" eaLnBrk="1" latinLnBrk="0" hangingPunct="1">
        <a:spcBef>
          <a:spcPct val="0"/>
        </a:spcBef>
        <a:buNone/>
        <a:defRPr sz="3600" b="1" i="0" kern="1200">
          <a:solidFill>
            <a:srgbClr val="FFFFFF"/>
          </a:solidFill>
          <a:effectLst>
            <a:outerShdw blurRad="50800" dist="38100" dir="2700000" algn="tl" rotWithShape="0">
              <a:prstClr val="black">
                <a:alpha val="40000"/>
              </a:prstClr>
            </a:outerShdw>
          </a:effectLst>
          <a:latin typeface="Helvetica"/>
          <a:ea typeface="+mj-ea"/>
          <a:cs typeface="Helvetica"/>
        </a:defRPr>
      </a:lvl1pPr>
    </p:titleStyle>
    <p:bodyStyle>
      <a:lvl1pPr marL="342900" indent="-342900" algn="l" defTabSz="457200" rtl="0" eaLnBrk="1" latinLnBrk="0" hangingPunct="1">
        <a:spcBef>
          <a:spcPct val="20000"/>
        </a:spcBef>
        <a:buFont typeface="Arial"/>
        <a:buChar char="•"/>
        <a:defRPr sz="2000" b="0" i="0" kern="120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000" b="0" i="0" kern="1200">
          <a:solidFill>
            <a:schemeClr val="bg1"/>
          </a:solidFill>
          <a:latin typeface="Helvetica"/>
          <a:ea typeface="+mn-ea"/>
          <a:cs typeface="Helvetica"/>
        </a:defRPr>
      </a:lvl2pPr>
      <a:lvl3pPr marL="1143000" indent="-228600" algn="l" defTabSz="457200" rtl="0" eaLnBrk="1" latinLnBrk="0" hangingPunct="1">
        <a:spcBef>
          <a:spcPct val="20000"/>
        </a:spcBef>
        <a:buFont typeface="Courier New"/>
        <a:buChar char="o"/>
        <a:defRPr sz="2000" b="0" i="0" kern="1200">
          <a:solidFill>
            <a:schemeClr val="bg1"/>
          </a:solidFill>
          <a:latin typeface="Helvetica"/>
          <a:ea typeface="+mn-ea"/>
          <a:cs typeface="Helvetica"/>
        </a:defRPr>
      </a:lvl3pPr>
      <a:lvl4pPr marL="1600200" indent="-228600" algn="l" defTabSz="457200" rtl="0" eaLnBrk="1" latinLnBrk="0" hangingPunct="1">
        <a:spcBef>
          <a:spcPct val="20000"/>
        </a:spcBef>
        <a:buFont typeface="Wingdings" charset="2"/>
        <a:buChar char="§"/>
        <a:defRPr sz="2000" b="0" i="0" kern="1200">
          <a:solidFill>
            <a:schemeClr val="bg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bg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upportprecisionagriculture.org/" TargetMode="Externa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4.xml"/><Relationship Id="rId5" Type="http://schemas.openxmlformats.org/officeDocument/2006/relationships/hyperlink" Target="http://supportprecisionagriculture.org/" TargetMode="Externa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3.xml"/><Relationship Id="rId4" Type="http://schemas.openxmlformats.org/officeDocument/2006/relationships/hyperlink" Target="http://supportprecisionagriculture.org/"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288" y="774263"/>
            <a:ext cx="7686989" cy="4647426"/>
          </a:xfrm>
          <a:prstGeom prst="rect">
            <a:avLst/>
          </a:prstGeom>
          <a:noFill/>
        </p:spPr>
        <p:txBody>
          <a:bodyPr wrap="square" rtlCol="0">
            <a:spAutoFit/>
          </a:bodyPr>
          <a:lstStyle/>
          <a:p>
            <a:r>
              <a:rPr lang="en-US" sz="4400" smtClean="0">
                <a:solidFill>
                  <a:srgbClr val="002060"/>
                </a:solidFill>
              </a:rPr>
              <a:t>133 </a:t>
            </a:r>
            <a:r>
              <a:rPr lang="en-US" sz="4400" dirty="0" smtClean="0">
                <a:solidFill>
                  <a:srgbClr val="002060"/>
                </a:solidFill>
              </a:rPr>
              <a:t>Nobel Laureates love GMOs</a:t>
            </a:r>
          </a:p>
          <a:p>
            <a:endParaRPr lang="en-US" sz="4400" dirty="0">
              <a:solidFill>
                <a:srgbClr val="002060"/>
              </a:solidFill>
            </a:endParaRPr>
          </a:p>
          <a:p>
            <a:pPr algn="ctr"/>
            <a:r>
              <a:rPr lang="en-US" sz="3200" dirty="0"/>
              <a:t>Join the Nobel Laureate </a:t>
            </a:r>
            <a:r>
              <a:rPr lang="en-US" sz="3200" dirty="0" smtClean="0"/>
              <a:t>campaign</a:t>
            </a:r>
          </a:p>
          <a:p>
            <a:pPr algn="ctr"/>
            <a:r>
              <a:rPr lang="en-US" sz="3200" dirty="0" smtClean="0"/>
              <a:t> </a:t>
            </a:r>
            <a:r>
              <a:rPr lang="en-US" sz="3200" dirty="0"/>
              <a:t>to support GMOs</a:t>
            </a:r>
          </a:p>
          <a:p>
            <a:pPr algn="ctr"/>
            <a:endParaRPr lang="en-US" sz="4400" dirty="0">
              <a:solidFill>
                <a:srgbClr val="FF0000"/>
              </a:solidFill>
            </a:endParaRPr>
          </a:p>
          <a:p>
            <a:pPr algn="ctr"/>
            <a:r>
              <a:rPr lang="en-US" sz="3200" dirty="0">
                <a:hlinkClick r:id="rId2"/>
              </a:rPr>
              <a:t>http://supportprecisionagriculture.org/</a:t>
            </a:r>
            <a:endParaRPr lang="en-US" sz="3200" dirty="0"/>
          </a:p>
          <a:p>
            <a:endParaRPr lang="en-US" sz="4400" dirty="0" smtClean="0">
              <a:solidFill>
                <a:srgbClr val="002060"/>
              </a:solidFill>
            </a:endParaRPr>
          </a:p>
          <a:p>
            <a:pPr algn="ctr"/>
            <a:r>
              <a:rPr lang="en-US" sz="2400" dirty="0" smtClean="0">
                <a:solidFill>
                  <a:srgbClr val="002060"/>
                </a:solidFill>
              </a:rPr>
              <a:t>Lindau – June 26</a:t>
            </a:r>
            <a:r>
              <a:rPr lang="en-US" sz="2400" baseline="30000" dirty="0" smtClean="0">
                <a:solidFill>
                  <a:srgbClr val="002060"/>
                </a:solidFill>
              </a:rPr>
              <a:t>th</a:t>
            </a:r>
            <a:r>
              <a:rPr lang="en-US" sz="2400" dirty="0" smtClean="0">
                <a:solidFill>
                  <a:srgbClr val="002060"/>
                </a:solidFill>
              </a:rPr>
              <a:t> 2018</a:t>
            </a:r>
            <a:endParaRPr lang="en-US" sz="2400" dirty="0">
              <a:solidFill>
                <a:srgbClr val="002060"/>
              </a:solidFill>
            </a:endParaRPr>
          </a:p>
        </p:txBody>
      </p:sp>
    </p:spTree>
    <p:extLst>
      <p:ext uri="{BB962C8B-B14F-4D97-AF65-F5344CB8AC3E}">
        <p14:creationId xmlns:p14="http://schemas.microsoft.com/office/powerpoint/2010/main" val="2522499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8258" y="1710813"/>
            <a:ext cx="7737987" cy="286232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FF0000"/>
                </a:solidFill>
                <a:effectLst/>
                <a:uLnTx/>
                <a:uFillTx/>
                <a:latin typeface="Calibri" panose="020F0502020204030204"/>
                <a:ea typeface="+mn-ea"/>
                <a:cs typeface="+mn-cs"/>
              </a:rPr>
              <a:t>Plants can’t run away from predators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70C0"/>
                </a:solidFill>
                <a:effectLst/>
                <a:uLnTx/>
                <a:uFillTx/>
                <a:latin typeface="Calibri" panose="020F0502020204030204"/>
                <a:ea typeface="+mn-ea"/>
                <a:cs typeface="+mn-cs"/>
              </a:rPr>
              <a:t>So how do they protect themselves?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00B050"/>
                </a:solidFill>
                <a:effectLst/>
                <a:uLnTx/>
                <a:uFillTx/>
                <a:latin typeface="Calibri" panose="020F0502020204030204"/>
                <a:ea typeface="+mn-ea"/>
                <a:cs typeface="+mn-cs"/>
              </a:rPr>
              <a:t>With pesticides!</a:t>
            </a:r>
            <a:endParaRPr kumimoji="0" lang="en-US" sz="36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966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3385" y="587134"/>
            <a:ext cx="4664330" cy="1601943"/>
          </a:xfrm>
          <a:prstGeom prst="rect">
            <a:avLst/>
          </a:prstGeom>
        </p:spPr>
      </p:pic>
      <p:pic>
        <p:nvPicPr>
          <p:cNvPr id="5" name="Picture 4"/>
          <p:cNvPicPr>
            <a:picLocks noChangeAspect="1"/>
          </p:cNvPicPr>
          <p:nvPr/>
        </p:nvPicPr>
        <p:blipFill>
          <a:blip r:embed="rId3"/>
          <a:stretch>
            <a:fillRect/>
          </a:stretch>
        </p:blipFill>
        <p:spPr>
          <a:xfrm>
            <a:off x="702130" y="2623136"/>
            <a:ext cx="5372099" cy="2745255"/>
          </a:xfrm>
          <a:prstGeom prst="rect">
            <a:avLst/>
          </a:prstGeom>
        </p:spPr>
      </p:pic>
      <p:sp>
        <p:nvSpPr>
          <p:cNvPr id="6" name="TextBox 5"/>
          <p:cNvSpPr txBox="1"/>
          <p:nvPr/>
        </p:nvSpPr>
        <p:spPr>
          <a:xfrm>
            <a:off x="2869159" y="5640867"/>
            <a:ext cx="1332781" cy="323165"/>
          </a:xfrm>
          <a:prstGeom prst="rect">
            <a:avLst/>
          </a:prstGeom>
          <a:noFill/>
          <a:ln w="28575">
            <a:solidFill>
              <a:schemeClr val="tx1"/>
            </a:solidFill>
          </a:ln>
        </p:spPr>
        <p:txBody>
          <a:bodyPr wrap="square" rtlCol="0">
            <a:spAutoFit/>
          </a:bodyPr>
          <a:lstStyle/>
          <a:p>
            <a:r>
              <a:rPr lang="en-US" sz="1500" b="1" dirty="0">
                <a:latin typeface="Bookman Old Style" panose="02050604050505020204" pitchFamily="18" charset="0"/>
              </a:rPr>
              <a:t>+ 11 more</a:t>
            </a:r>
          </a:p>
        </p:txBody>
      </p:sp>
      <p:sp>
        <p:nvSpPr>
          <p:cNvPr id="2" name="TextBox 1"/>
          <p:cNvSpPr txBox="1"/>
          <p:nvPr/>
        </p:nvSpPr>
        <p:spPr>
          <a:xfrm>
            <a:off x="5867715" y="827992"/>
            <a:ext cx="3318789" cy="646331"/>
          </a:xfrm>
          <a:prstGeom prst="rect">
            <a:avLst/>
          </a:prstGeom>
          <a:noFill/>
        </p:spPr>
        <p:txBody>
          <a:bodyPr wrap="square" rtlCol="0">
            <a:spAutoFit/>
          </a:bodyPr>
          <a:lstStyle/>
          <a:p>
            <a:r>
              <a:rPr lang="en-US" b="1" dirty="0">
                <a:solidFill>
                  <a:srgbClr val="FF0000"/>
                </a:solidFill>
              </a:rPr>
              <a:t>Many common vegetables have high levels of natural pesticides.</a:t>
            </a:r>
          </a:p>
        </p:txBody>
      </p:sp>
      <p:pic>
        <p:nvPicPr>
          <p:cNvPr id="1026" name="Picture 2" descr="Image result for cel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1" y="3044215"/>
            <a:ext cx="2857499" cy="190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0586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872" y="1603992"/>
            <a:ext cx="4847302" cy="4029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rot="10800000" flipH="1" flipV="1">
            <a:off x="6889749" y="6254323"/>
            <a:ext cx="225425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3D3C"/>
                </a:solidFill>
                <a:effectLst/>
                <a:uLnTx/>
                <a:uFillTx/>
                <a:latin typeface="Arial"/>
                <a:ea typeface="+mn-ea"/>
                <a:cs typeface="+mn-cs"/>
              </a:rPr>
              <a:t>Courtesy of Ingo Potrykus</a:t>
            </a:r>
          </a:p>
        </p:txBody>
      </p:sp>
      <p:sp>
        <p:nvSpPr>
          <p:cNvPr id="5" name="Title 4"/>
          <p:cNvSpPr>
            <a:spLocks noGrp="1"/>
          </p:cNvSpPr>
          <p:nvPr>
            <p:ph type="ctrTitle"/>
          </p:nvPr>
        </p:nvSpPr>
        <p:spPr>
          <a:xfrm>
            <a:off x="3280025" y="228600"/>
            <a:ext cx="2812551" cy="576072"/>
          </a:xfrm>
        </p:spPr>
        <p:txBody>
          <a:bodyPr>
            <a:normAutofit fontScale="90000"/>
          </a:bodyPr>
          <a:lstStyle/>
          <a:p>
            <a:r>
              <a:rPr lang="en-US" dirty="0" smtClean="0"/>
              <a:t>Golden Rice</a:t>
            </a:r>
            <a:endParaRPr lang="en-US" dirty="0"/>
          </a:p>
        </p:txBody>
      </p:sp>
      <p:sp>
        <p:nvSpPr>
          <p:cNvPr id="6" name="Content Placeholder 5"/>
          <p:cNvSpPr>
            <a:spLocks noGrp="1"/>
          </p:cNvSpPr>
          <p:nvPr>
            <p:ph idx="10"/>
          </p:nvPr>
        </p:nvSpPr>
        <p:spPr>
          <a:xfrm>
            <a:off x="137652" y="1371601"/>
            <a:ext cx="5268919" cy="4189186"/>
          </a:xfrm>
        </p:spPr>
        <p:txBody>
          <a:bodyPr/>
          <a:lstStyle/>
          <a:p>
            <a:pPr marL="0" indent="0">
              <a:buNone/>
            </a:pPr>
            <a:r>
              <a:rPr lang="en-US" sz="2400" dirty="0">
                <a:solidFill>
                  <a:srgbClr val="3B3D3C"/>
                </a:solidFill>
              </a:rPr>
              <a:t>A new source of Vitamin </a:t>
            </a:r>
            <a:r>
              <a:rPr lang="en-US" sz="2400" dirty="0" smtClean="0">
                <a:solidFill>
                  <a:srgbClr val="3B3D3C"/>
                </a:solidFill>
              </a:rPr>
              <a:t>A</a:t>
            </a:r>
          </a:p>
          <a:p>
            <a:r>
              <a:rPr lang="en-US" sz="2400" dirty="0" smtClean="0"/>
              <a:t>Ingo </a:t>
            </a:r>
            <a:r>
              <a:rPr lang="en-US" sz="2400" dirty="0"/>
              <a:t>Potrykus, ETH </a:t>
            </a:r>
            <a:r>
              <a:rPr lang="en-US" sz="2400" dirty="0" smtClean="0"/>
              <a:t>Zurich</a:t>
            </a:r>
          </a:p>
          <a:p>
            <a:r>
              <a:rPr lang="en-US" sz="2400" dirty="0" smtClean="0"/>
              <a:t>Peter </a:t>
            </a:r>
            <a:r>
              <a:rPr lang="en-US" sz="2400" dirty="0"/>
              <a:t>Beyer, U. Freiburg</a:t>
            </a:r>
          </a:p>
          <a:p>
            <a:pPr marL="0" indent="0">
              <a:buNone/>
            </a:pPr>
            <a:endParaRPr lang="en-US" sz="2400" dirty="0">
              <a:solidFill>
                <a:srgbClr val="3B3D3C"/>
              </a:solidFill>
            </a:endParaRPr>
          </a:p>
          <a:p>
            <a:endParaRPr lang="en-US" dirty="0"/>
          </a:p>
        </p:txBody>
      </p:sp>
    </p:spTree>
    <p:extLst>
      <p:ext uri="{BB962C8B-B14F-4D97-AF65-F5344CB8AC3E}">
        <p14:creationId xmlns:p14="http://schemas.microsoft.com/office/powerpoint/2010/main" val="3858875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4502944" y="3048000"/>
            <a:ext cx="184666"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de-CH" sz="4400" b="0" i="0" u="none" strike="noStrike" kern="1200" cap="none" spc="0" normalizeH="0" baseline="0" noProof="0">
              <a:ln>
                <a:noFill/>
              </a:ln>
              <a:solidFill>
                <a:srgbClr val="808000"/>
              </a:solidFill>
              <a:effectLst/>
              <a:uLnTx/>
              <a:uFillTx/>
              <a:latin typeface="Times New Roman" panose="02020603050405020304" pitchFamily="18" charset="0"/>
              <a:ea typeface="ヒラギノ角ゴ Pro W3" charset="-128"/>
              <a:cs typeface="+mn-cs"/>
            </a:endParaRPr>
          </a:p>
        </p:txBody>
      </p:sp>
      <p:sp>
        <p:nvSpPr>
          <p:cNvPr id="17411" name="Text Box 3"/>
          <p:cNvSpPr txBox="1">
            <a:spLocks noChangeArrowheads="1"/>
          </p:cNvSpPr>
          <p:nvPr/>
        </p:nvSpPr>
        <p:spPr bwMode="auto">
          <a:xfrm>
            <a:off x="1714500" y="1143002"/>
            <a:ext cx="5486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marL="0" marR="0" lvl="0" indent="0" algn="l" defTabSz="457200" rtl="0" eaLnBrk="0" fontAlgn="base" latinLnBrk="0" hangingPunct="0">
              <a:lnSpc>
                <a:spcPct val="100000"/>
              </a:lnSpc>
              <a:spcBef>
                <a:spcPct val="50000"/>
              </a:spcBef>
              <a:spcAft>
                <a:spcPct val="0"/>
              </a:spcAft>
              <a:buClrTx/>
              <a:buSzTx/>
              <a:buFontTx/>
              <a:buNone/>
              <a:tabLst/>
              <a:defRPr/>
            </a:pPr>
            <a:endParaRPr kumimoji="0" lang="de-CH" sz="28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charset="-128"/>
              <a:cs typeface="+mn-cs"/>
            </a:endParaRPr>
          </a:p>
        </p:txBody>
      </p:sp>
      <p:sp>
        <p:nvSpPr>
          <p:cNvPr id="17412" name="Text Box 4"/>
          <p:cNvSpPr txBox="1">
            <a:spLocks noChangeArrowheads="1"/>
          </p:cNvSpPr>
          <p:nvPr/>
        </p:nvSpPr>
        <p:spPr bwMode="auto">
          <a:xfrm>
            <a:off x="1600200" y="533402"/>
            <a:ext cx="5943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marL="0" marR="0" lvl="0" indent="0" algn="ctr" defTabSz="457200" rtl="0" eaLnBrk="0" fontAlgn="base" latinLnBrk="0" hangingPunct="0">
              <a:lnSpc>
                <a:spcPct val="100000"/>
              </a:lnSpc>
              <a:spcBef>
                <a:spcPct val="50000"/>
              </a:spcBef>
              <a:spcAft>
                <a:spcPct val="0"/>
              </a:spcAft>
              <a:buClrTx/>
              <a:buSzTx/>
              <a:buFontTx/>
              <a:buNone/>
              <a:tabLst/>
              <a:defRPr/>
            </a:pPr>
            <a:endParaRPr kumimoji="0" lang="de-CH" sz="28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charset="-128"/>
              <a:cs typeface="+mn-cs"/>
            </a:endParaRPr>
          </a:p>
        </p:txBody>
      </p:sp>
      <p:sp>
        <p:nvSpPr>
          <p:cNvPr id="17413" name="Text Box 5"/>
          <p:cNvSpPr txBox="1">
            <a:spLocks noChangeArrowheads="1"/>
          </p:cNvSpPr>
          <p:nvPr/>
        </p:nvSpPr>
        <p:spPr bwMode="auto">
          <a:xfrm>
            <a:off x="2131219" y="273845"/>
            <a:ext cx="47434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marL="0" marR="0" lvl="0" indent="0" algn="ctr" defTabSz="457200" rtl="0" eaLnBrk="0" fontAlgn="base" latinLnBrk="0" hangingPunct="0">
              <a:lnSpc>
                <a:spcPct val="100000"/>
              </a:lnSpc>
              <a:spcBef>
                <a:spcPct val="50000"/>
              </a:spcBef>
              <a:spcAft>
                <a:spcPct val="0"/>
              </a:spcAft>
              <a:buClrTx/>
              <a:buSzTx/>
              <a:buFontTx/>
              <a:buNone/>
              <a:tabLst/>
              <a:defRPr/>
            </a:pPr>
            <a:endParaRPr kumimoji="0" lang="de-CH" sz="2800" b="0" i="0" u="none" strike="noStrike" kern="1200" cap="none" spc="0" normalizeH="0" baseline="0" noProof="0">
              <a:ln>
                <a:noFill/>
              </a:ln>
              <a:solidFill>
                <a:srgbClr val="000000"/>
              </a:solidFill>
              <a:effectLst/>
              <a:uLnTx/>
              <a:uFillTx/>
              <a:latin typeface="Times New Roman" panose="02020603050405020304" pitchFamily="18" charset="0"/>
              <a:ea typeface="ヒラギノ角ゴ Pro W3" charset="-128"/>
              <a:cs typeface="+mn-cs"/>
            </a:endParaRPr>
          </a:p>
        </p:txBody>
      </p:sp>
      <p:sp>
        <p:nvSpPr>
          <p:cNvPr id="17414" name="Text Box 6"/>
          <p:cNvSpPr txBox="1">
            <a:spLocks noChangeArrowheads="1"/>
          </p:cNvSpPr>
          <p:nvPr/>
        </p:nvSpPr>
        <p:spPr bwMode="auto">
          <a:xfrm>
            <a:off x="2171700" y="5470527"/>
            <a:ext cx="49149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ea typeface="ヒラギノ角ゴ Pro W3" charset="-128"/>
              </a:defRPr>
            </a:lvl1pPr>
            <a:lvl2pPr marL="37931725" indent="-37474525">
              <a:defRPr sz="2000">
                <a:solidFill>
                  <a:schemeClr val="tx1"/>
                </a:solidFill>
                <a:latin typeface="Times New Roman" panose="02020603050405020304" pitchFamily="18" charset="0"/>
                <a:ea typeface="ヒラギノ角ゴ Pro W3" charset="-128"/>
              </a:defRPr>
            </a:lvl2pPr>
            <a:lvl3pPr>
              <a:defRPr sz="2000">
                <a:solidFill>
                  <a:schemeClr val="tx1"/>
                </a:solidFill>
                <a:latin typeface="Times New Roman" panose="02020603050405020304" pitchFamily="18" charset="0"/>
                <a:ea typeface="ヒラギノ角ゴ Pro W3" charset="-128"/>
              </a:defRPr>
            </a:lvl3pPr>
            <a:lvl4pPr>
              <a:defRPr sz="2000">
                <a:solidFill>
                  <a:schemeClr val="tx1"/>
                </a:solidFill>
                <a:latin typeface="Times New Roman" panose="02020603050405020304" pitchFamily="18" charset="0"/>
                <a:ea typeface="ヒラギノ角ゴ Pro W3" charset="-128"/>
              </a:defRPr>
            </a:lvl4pPr>
            <a:lvl5pPr>
              <a:defRPr sz="2000">
                <a:solidFill>
                  <a:schemeClr val="tx1"/>
                </a:solidFill>
                <a:latin typeface="Times New Roman" panose="02020603050405020304" pitchFamily="18" charset="0"/>
                <a:ea typeface="ヒラギノ角ゴ Pro W3" charset="-128"/>
              </a:defRPr>
            </a:lvl5pPr>
            <a:lvl6pPr marL="4572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6pPr>
            <a:lvl7pPr marL="9144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7pPr>
            <a:lvl8pPr marL="13716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8pPr>
            <a:lvl9pPr marL="1828800" eaLnBrk="0" fontAlgn="base" hangingPunct="0">
              <a:spcBef>
                <a:spcPct val="0"/>
              </a:spcBef>
              <a:spcAft>
                <a:spcPct val="0"/>
              </a:spcAft>
              <a:defRPr sz="2000">
                <a:solidFill>
                  <a:schemeClr val="tx1"/>
                </a:solidFill>
                <a:latin typeface="Times New Roman" panose="02020603050405020304" pitchFamily="18" charset="0"/>
                <a:ea typeface="ヒラギノ角ゴ Pro W3" charset="-128"/>
              </a:defRPr>
            </a:lvl9pPr>
          </a:lstStyle>
          <a:p>
            <a:pPr marL="0" marR="0" lvl="0" indent="0" algn="ctr" defTabSz="457200" rtl="0" eaLnBrk="0" fontAlgn="base" latinLnBrk="0" hangingPunct="0">
              <a:lnSpc>
                <a:spcPct val="100000"/>
              </a:lnSpc>
              <a:spcBef>
                <a:spcPct val="50000"/>
              </a:spcBef>
              <a:spcAft>
                <a:spcPct val="0"/>
              </a:spcAft>
              <a:buClrTx/>
              <a:buSzTx/>
              <a:buFontTx/>
              <a:buNone/>
              <a:tabLst/>
              <a:defRPr/>
            </a:pPr>
            <a:endParaRPr kumimoji="0" lang="de-CH" sz="2000" b="1" i="0" u="none" strike="noStrike" kern="1200" cap="none" spc="0" normalizeH="0" baseline="0" noProof="0">
              <a:ln>
                <a:noFill/>
              </a:ln>
              <a:solidFill>
                <a:srgbClr val="FFFFCC"/>
              </a:solidFill>
              <a:effectLst/>
              <a:uLnTx/>
              <a:uFillTx/>
              <a:latin typeface="Arial" panose="020B0604020202020204" pitchFamily="34" charset="0"/>
              <a:ea typeface="ヒラギノ角ゴ Pro W3" charset="-128"/>
              <a:cs typeface="+mn-cs"/>
            </a:endParaRPr>
          </a:p>
        </p:txBody>
      </p:sp>
      <p:sp>
        <p:nvSpPr>
          <p:cNvPr id="2" name="TextBox 1"/>
          <p:cNvSpPr txBox="1"/>
          <p:nvPr/>
        </p:nvSpPr>
        <p:spPr>
          <a:xfrm>
            <a:off x="7019973" y="6139645"/>
            <a:ext cx="199724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3D3C"/>
                </a:solidFill>
                <a:effectLst/>
                <a:uLnTx/>
                <a:uFillTx/>
                <a:latin typeface="Arial"/>
                <a:ea typeface="+mn-ea"/>
                <a:cs typeface="+mn-cs"/>
              </a:rPr>
              <a:t>Courtesy of Ingo Potrykus</a:t>
            </a:r>
          </a:p>
        </p:txBody>
      </p:sp>
      <p:sp>
        <p:nvSpPr>
          <p:cNvPr id="4" name="Title 3"/>
          <p:cNvSpPr>
            <a:spLocks noGrp="1"/>
          </p:cNvSpPr>
          <p:nvPr>
            <p:ph type="ctrTitle"/>
          </p:nvPr>
        </p:nvSpPr>
        <p:spPr>
          <a:xfrm>
            <a:off x="2943546" y="214316"/>
            <a:ext cx="3028308" cy="576072"/>
          </a:xfrm>
        </p:spPr>
        <p:txBody>
          <a:bodyPr>
            <a:normAutofit fontScale="90000"/>
          </a:bodyPr>
          <a:lstStyle/>
          <a:p>
            <a:r>
              <a:rPr lang="en-US" dirty="0" smtClean="0"/>
              <a:t>Golden Rice</a:t>
            </a:r>
            <a:endParaRPr lang="en-US" dirty="0"/>
          </a:p>
        </p:txBody>
      </p:sp>
      <p:sp>
        <p:nvSpPr>
          <p:cNvPr id="5" name="Content Placeholder 4"/>
          <p:cNvSpPr>
            <a:spLocks noGrp="1"/>
          </p:cNvSpPr>
          <p:nvPr>
            <p:ph idx="10"/>
          </p:nvPr>
        </p:nvSpPr>
        <p:spPr>
          <a:xfrm>
            <a:off x="525991" y="1402558"/>
            <a:ext cx="8206317" cy="4189186"/>
          </a:xfrm>
        </p:spPr>
        <p:txBody>
          <a:bodyPr>
            <a:noAutofit/>
          </a:bodyPr>
          <a:lstStyle/>
          <a:p>
            <a:pPr marL="0" indent="0" eaLnBrk="0" fontAlgn="base" hangingPunct="0">
              <a:spcBef>
                <a:spcPct val="0"/>
              </a:spcBef>
              <a:spcAft>
                <a:spcPct val="0"/>
              </a:spcAft>
              <a:buNone/>
            </a:pPr>
            <a:endParaRPr lang="de-CH" sz="2200" dirty="0">
              <a:solidFill>
                <a:srgbClr val="3B3D3C"/>
              </a:solidFill>
            </a:endParaRPr>
          </a:p>
          <a:p>
            <a:pPr eaLnBrk="0" fontAlgn="base" hangingPunct="0">
              <a:spcBef>
                <a:spcPct val="0"/>
              </a:spcBef>
              <a:spcAft>
                <a:spcPct val="0"/>
              </a:spcAft>
              <a:buFont typeface="Arial" panose="020B0604020202020204" pitchFamily="34" charset="0"/>
              <a:buChar char="•"/>
            </a:pPr>
            <a:r>
              <a:rPr lang="de-CH" sz="2200" dirty="0">
                <a:solidFill>
                  <a:srgbClr val="3B3D3C"/>
                </a:solidFill>
              </a:rPr>
              <a:t>Became a reality in </a:t>
            </a:r>
            <a:r>
              <a:rPr lang="de-CH" sz="2200" dirty="0" smtClean="0">
                <a:solidFill>
                  <a:srgbClr val="3B3D3C"/>
                </a:solidFill>
              </a:rPr>
              <a:t>February, </a:t>
            </a:r>
            <a:r>
              <a:rPr lang="de-CH" sz="2200" dirty="0">
                <a:solidFill>
                  <a:srgbClr val="3B3D3C"/>
                </a:solidFill>
              </a:rPr>
              <a:t>1999. </a:t>
            </a:r>
          </a:p>
          <a:p>
            <a:pPr marL="0" indent="0" eaLnBrk="0" fontAlgn="base" hangingPunct="0">
              <a:spcBef>
                <a:spcPct val="0"/>
              </a:spcBef>
              <a:spcAft>
                <a:spcPct val="0"/>
              </a:spcAft>
              <a:buNone/>
            </a:pPr>
            <a:endParaRPr lang="de-CH" sz="2200" dirty="0">
              <a:solidFill>
                <a:srgbClr val="3B3D3C"/>
              </a:solidFill>
            </a:endParaRPr>
          </a:p>
          <a:p>
            <a:pPr eaLnBrk="0" fontAlgn="base" hangingPunct="0">
              <a:spcBef>
                <a:spcPct val="0"/>
              </a:spcBef>
              <a:spcAft>
                <a:spcPct val="0"/>
              </a:spcAft>
              <a:buFont typeface="Arial" panose="020B0604020202020204" pitchFamily="34" charset="0"/>
              <a:buChar char="•"/>
            </a:pPr>
            <a:r>
              <a:rPr lang="de-CH" sz="2200" dirty="0">
                <a:solidFill>
                  <a:srgbClr val="3B3D3C"/>
                </a:solidFill>
              </a:rPr>
              <a:t>Could have been in </a:t>
            </a:r>
            <a:r>
              <a:rPr lang="de-CH" sz="2200" dirty="0" smtClean="0">
                <a:solidFill>
                  <a:srgbClr val="3B3D3C"/>
                </a:solidFill>
              </a:rPr>
              <a:t>the field within 2-5 years, beginning to save children </a:t>
            </a:r>
            <a:r>
              <a:rPr lang="de-CH" sz="2200" dirty="0">
                <a:solidFill>
                  <a:srgbClr val="3B3D3C"/>
                </a:solidFill>
              </a:rPr>
              <a:t>from blindness and death.</a:t>
            </a:r>
          </a:p>
          <a:p>
            <a:pPr marL="0" indent="0" eaLnBrk="0" fontAlgn="base" hangingPunct="0">
              <a:spcBef>
                <a:spcPct val="0"/>
              </a:spcBef>
              <a:spcAft>
                <a:spcPct val="0"/>
              </a:spcAft>
              <a:buNone/>
            </a:pPr>
            <a:endParaRPr lang="de-CH" sz="2200" dirty="0">
              <a:solidFill>
                <a:srgbClr val="3B3D3C"/>
              </a:solidFill>
            </a:endParaRPr>
          </a:p>
          <a:p>
            <a:pPr eaLnBrk="0" fontAlgn="base" hangingPunct="0">
              <a:spcBef>
                <a:spcPct val="0"/>
              </a:spcBef>
              <a:spcAft>
                <a:spcPct val="0"/>
              </a:spcAft>
              <a:buFont typeface="Arial" panose="020B0604020202020204" pitchFamily="34" charset="0"/>
              <a:buChar char="•"/>
            </a:pPr>
            <a:r>
              <a:rPr lang="de-CH" sz="2200" dirty="0">
                <a:solidFill>
                  <a:srgbClr val="3B3D3C"/>
                </a:solidFill>
              </a:rPr>
              <a:t>But </a:t>
            </a:r>
            <a:r>
              <a:rPr lang="de-CH" sz="2200" dirty="0" smtClean="0">
                <a:solidFill>
                  <a:srgbClr val="3B3D3C"/>
                </a:solidFill>
              </a:rPr>
              <a:t>it’s </a:t>
            </a:r>
            <a:r>
              <a:rPr lang="de-CH" sz="2200" dirty="0">
                <a:solidFill>
                  <a:srgbClr val="3B3D3C"/>
                </a:solidFill>
              </a:rPr>
              <a:t>a GMO and </a:t>
            </a:r>
            <a:r>
              <a:rPr lang="de-CH" sz="2200" dirty="0" smtClean="0">
                <a:solidFill>
                  <a:srgbClr val="3B3D3C"/>
                </a:solidFill>
              </a:rPr>
              <a:t>will only be available later this year.</a:t>
            </a:r>
            <a:endParaRPr lang="de-CH" sz="2200" dirty="0">
              <a:solidFill>
                <a:srgbClr val="3B3D3C"/>
              </a:solidFill>
            </a:endParaRPr>
          </a:p>
          <a:p>
            <a:pPr marL="0" indent="0" eaLnBrk="0" fontAlgn="base" hangingPunct="0">
              <a:spcBef>
                <a:spcPct val="0"/>
              </a:spcBef>
              <a:spcAft>
                <a:spcPct val="0"/>
              </a:spcAft>
              <a:buNone/>
            </a:pPr>
            <a:endParaRPr lang="de-CH" sz="2200" dirty="0">
              <a:solidFill>
                <a:srgbClr val="3B3D3C"/>
              </a:solidFill>
            </a:endParaRPr>
          </a:p>
          <a:p>
            <a:pPr eaLnBrk="0" fontAlgn="base" hangingPunct="0">
              <a:spcBef>
                <a:spcPct val="0"/>
              </a:spcBef>
              <a:spcAft>
                <a:spcPct val="0"/>
              </a:spcAft>
              <a:buFont typeface="Arial" panose="020B0604020202020204" pitchFamily="34" charset="0"/>
              <a:buChar char="•"/>
            </a:pPr>
            <a:r>
              <a:rPr lang="de-CH" sz="2200" dirty="0">
                <a:solidFill>
                  <a:srgbClr val="3B3D3C"/>
                </a:solidFill>
              </a:rPr>
              <a:t>Why? </a:t>
            </a:r>
            <a:endParaRPr lang="de-CH" sz="2200" dirty="0" smtClean="0">
              <a:solidFill>
                <a:srgbClr val="3B3D3C"/>
              </a:solidFill>
            </a:endParaRPr>
          </a:p>
          <a:p>
            <a:pPr eaLnBrk="0" fontAlgn="base" hangingPunct="0">
              <a:spcBef>
                <a:spcPct val="0"/>
              </a:spcBef>
              <a:spcAft>
                <a:spcPct val="0"/>
              </a:spcAft>
              <a:buFont typeface="Arial" panose="020B0604020202020204" pitchFamily="34" charset="0"/>
              <a:buChar char="•"/>
            </a:pPr>
            <a:endParaRPr lang="de-CH" sz="2200" dirty="0">
              <a:solidFill>
                <a:srgbClr val="3B3D3C"/>
              </a:solidFill>
            </a:endParaRPr>
          </a:p>
          <a:p>
            <a:pPr eaLnBrk="0" fontAlgn="base" hangingPunct="0">
              <a:spcBef>
                <a:spcPct val="0"/>
              </a:spcBef>
              <a:spcAft>
                <a:spcPct val="0"/>
              </a:spcAft>
              <a:buFont typeface="Arial" panose="020B0604020202020204" pitchFamily="34" charset="0"/>
              <a:buChar char="•"/>
            </a:pPr>
            <a:r>
              <a:rPr lang="de-CH" sz="2200" dirty="0">
                <a:solidFill>
                  <a:srgbClr val="FF0000"/>
                </a:solidFill>
              </a:rPr>
              <a:t>M</a:t>
            </a:r>
            <a:r>
              <a:rPr lang="de-CH" sz="2200" dirty="0" smtClean="0">
                <a:solidFill>
                  <a:srgbClr val="FF0000"/>
                </a:solidFill>
              </a:rPr>
              <a:t>ultiple </a:t>
            </a:r>
            <a:r>
              <a:rPr lang="de-CH" sz="2200" dirty="0">
                <a:solidFill>
                  <a:srgbClr val="FF0000"/>
                </a:solidFill>
              </a:rPr>
              <a:t>years of delay due to regulation and opposition</a:t>
            </a:r>
            <a:r>
              <a:rPr lang="de-CH" sz="2200" dirty="0">
                <a:solidFill>
                  <a:srgbClr val="3B3D3C"/>
                </a:solidFill>
              </a:rPr>
              <a:t>.</a:t>
            </a:r>
            <a:endParaRPr lang="de-DE" sz="2200" dirty="0">
              <a:solidFill>
                <a:srgbClr val="3B3D3C"/>
              </a:solidFill>
              <a:effectLst>
                <a:outerShdw blurRad="38100" dist="38100" dir="2700000" algn="tl">
                  <a:srgbClr val="FFFFFF"/>
                </a:outerShdw>
              </a:effectLst>
            </a:endParaRPr>
          </a:p>
          <a:p>
            <a:endParaRPr lang="en-US" sz="2200" dirty="0">
              <a:solidFill>
                <a:srgbClr val="3B3D3C"/>
              </a:solidFill>
            </a:endParaRPr>
          </a:p>
        </p:txBody>
      </p:sp>
    </p:spTree>
    <p:extLst>
      <p:ext uri="{BB962C8B-B14F-4D97-AF65-F5344CB8AC3E}">
        <p14:creationId xmlns:p14="http://schemas.microsoft.com/office/powerpoint/2010/main" val="2662532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94" y="1062371"/>
            <a:ext cx="3900668" cy="5491231"/>
          </a:xfrm>
          <a:prstGeom prst="rect">
            <a:avLst/>
          </a:prstGeom>
        </p:spPr>
      </p:pic>
      <p:sp>
        <p:nvSpPr>
          <p:cNvPr id="6" name="TextBox 5"/>
          <p:cNvSpPr txBox="1"/>
          <p:nvPr/>
        </p:nvSpPr>
        <p:spPr>
          <a:xfrm>
            <a:off x="2314937" y="0"/>
            <a:ext cx="5775767" cy="830997"/>
          </a:xfrm>
          <a:prstGeom prst="rect">
            <a:avLst/>
          </a:prstGeom>
          <a:noFill/>
        </p:spPr>
        <p:txBody>
          <a:bodyPr wrap="square" rtlCol="0">
            <a:spAutoFit/>
          </a:bodyPr>
          <a:lstStyle/>
          <a:p>
            <a:r>
              <a:rPr lang="en-US" sz="4800" dirty="0" smtClean="0">
                <a:solidFill>
                  <a:schemeClr val="bg1"/>
                </a:solidFill>
              </a:rPr>
              <a:t>Science Fiction</a:t>
            </a:r>
            <a:endParaRPr lang="en-US" sz="4800" dirty="0">
              <a:solidFill>
                <a:schemeClr val="bg1"/>
              </a:solidFill>
            </a:endParaRPr>
          </a:p>
        </p:txBody>
      </p:sp>
      <p:sp>
        <p:nvSpPr>
          <p:cNvPr id="7" name="TextBox 6"/>
          <p:cNvSpPr txBox="1"/>
          <p:nvPr/>
        </p:nvSpPr>
        <p:spPr>
          <a:xfrm>
            <a:off x="4595149" y="2095017"/>
            <a:ext cx="4467828" cy="2031325"/>
          </a:xfrm>
          <a:prstGeom prst="rect">
            <a:avLst/>
          </a:prstGeom>
          <a:noFill/>
        </p:spPr>
        <p:txBody>
          <a:bodyPr wrap="square" rtlCol="0">
            <a:spAutoFit/>
          </a:bodyPr>
          <a:lstStyle/>
          <a:p>
            <a:r>
              <a:rPr lang="en-US" dirty="0" smtClean="0">
                <a:solidFill>
                  <a:srgbClr val="FF0000"/>
                </a:solidFill>
              </a:rPr>
              <a:t>Greenpeace blocks development</a:t>
            </a:r>
          </a:p>
          <a:p>
            <a:endParaRPr lang="en-US" dirty="0"/>
          </a:p>
          <a:p>
            <a:endParaRPr lang="en-US" dirty="0" smtClean="0">
              <a:solidFill>
                <a:srgbClr val="FF0000"/>
              </a:solidFill>
            </a:endParaRPr>
          </a:p>
          <a:p>
            <a:r>
              <a:rPr lang="en-US" dirty="0" smtClean="0">
                <a:solidFill>
                  <a:srgbClr val="FF0000"/>
                </a:solidFill>
              </a:rPr>
              <a:t>And then claims</a:t>
            </a:r>
          </a:p>
          <a:p>
            <a:endParaRPr lang="en-US" dirty="0">
              <a:solidFill>
                <a:srgbClr val="FF0000"/>
              </a:solidFill>
            </a:endParaRPr>
          </a:p>
          <a:p>
            <a:endParaRPr lang="en-US" dirty="0" smtClean="0">
              <a:solidFill>
                <a:srgbClr val="FF0000"/>
              </a:solidFill>
            </a:endParaRPr>
          </a:p>
          <a:p>
            <a:r>
              <a:rPr lang="en-US" dirty="0" smtClean="0">
                <a:solidFill>
                  <a:srgbClr val="FF0000"/>
                </a:solidFill>
              </a:rPr>
              <a:t>It has taken so long it can’t possibly work</a:t>
            </a:r>
            <a:endParaRPr lang="en-US" dirty="0">
              <a:solidFill>
                <a:srgbClr val="FF0000"/>
              </a:solidFill>
            </a:endParaRPr>
          </a:p>
        </p:txBody>
      </p:sp>
    </p:spTree>
    <p:extLst>
      <p:ext uri="{BB962C8B-B14F-4D97-AF65-F5344CB8AC3E}">
        <p14:creationId xmlns:p14="http://schemas.microsoft.com/office/powerpoint/2010/main" val="3118573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3276" y="994502"/>
            <a:ext cx="7796463" cy="4524315"/>
          </a:xfrm>
          <a:prstGeom prst="rect">
            <a:avLst/>
          </a:prstGeom>
          <a:noFill/>
        </p:spPr>
        <p:txBody>
          <a:bodyPr wrap="square" rtlCol="0">
            <a:spAutoFit/>
          </a:bodyPr>
          <a:lstStyle/>
          <a:p>
            <a:pPr algn="ctr"/>
            <a:r>
              <a:rPr lang="en-US" sz="3200" b="1" dirty="0" smtClean="0">
                <a:solidFill>
                  <a:srgbClr val="FF0000"/>
                </a:solidFill>
              </a:rPr>
              <a:t>Since 2002 as many as 15 million children have died or suffered because of Vitamin A deficiency</a:t>
            </a:r>
          </a:p>
          <a:p>
            <a:pPr algn="ctr"/>
            <a:endParaRPr lang="en-US" sz="3200" dirty="0">
              <a:solidFill>
                <a:prstClr val="black"/>
              </a:solidFill>
            </a:endParaRPr>
          </a:p>
          <a:p>
            <a:pPr algn="ctr"/>
            <a:endParaRPr lang="en-US" sz="3200" dirty="0" smtClean="0">
              <a:solidFill>
                <a:prstClr val="black"/>
              </a:solidFill>
            </a:endParaRPr>
          </a:p>
          <a:p>
            <a:pPr algn="ctr"/>
            <a:endParaRPr lang="en-US" sz="3200" dirty="0">
              <a:solidFill>
                <a:prstClr val="black"/>
              </a:solidFill>
            </a:endParaRPr>
          </a:p>
          <a:p>
            <a:pPr algn="ctr"/>
            <a:r>
              <a:rPr lang="en-US" sz="3200" dirty="0" smtClean="0">
                <a:solidFill>
                  <a:prstClr val="black"/>
                </a:solidFill>
              </a:rPr>
              <a:t>How many must die before we consider this a “</a:t>
            </a:r>
            <a:r>
              <a:rPr lang="en-US" sz="3200" b="1" dirty="0" smtClean="0">
                <a:solidFill>
                  <a:prstClr val="black"/>
                </a:solidFill>
              </a:rPr>
              <a:t>crime against humanity”</a:t>
            </a:r>
            <a:r>
              <a:rPr lang="en-US" sz="3200" dirty="0" smtClean="0">
                <a:solidFill>
                  <a:prstClr val="black"/>
                </a:solidFill>
              </a:rPr>
              <a:t> that should be prosecuted?</a:t>
            </a:r>
            <a:endParaRPr lang="en-US" sz="3200" dirty="0">
              <a:solidFill>
                <a:prstClr val="black"/>
              </a:solidFill>
            </a:endParaRPr>
          </a:p>
        </p:txBody>
      </p:sp>
      <p:sp>
        <p:nvSpPr>
          <p:cNvPr id="4" name="Rectangle 3"/>
          <p:cNvSpPr/>
          <p:nvPr/>
        </p:nvSpPr>
        <p:spPr>
          <a:xfrm>
            <a:off x="-1" y="-63498"/>
            <a:ext cx="9144001" cy="109008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965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8570" y="998611"/>
            <a:ext cx="2599908" cy="3466544"/>
          </a:xfrm>
          <a:prstGeom prst="rect">
            <a:avLst/>
          </a:prstGeom>
        </p:spPr>
      </p:pic>
      <p:pic>
        <p:nvPicPr>
          <p:cNvPr id="3" name="Picture 4" descr="A map of Afr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485" y="1074095"/>
            <a:ext cx="2124089" cy="20859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49387" y="1646265"/>
            <a:ext cx="3205370" cy="830997"/>
          </a:xfrm>
          <a:prstGeom prst="rect">
            <a:avLst/>
          </a:prstGeom>
          <a:noFill/>
        </p:spPr>
        <p:txBody>
          <a:bodyPr wrap="square" rtlCol="0">
            <a:spAutoFit/>
          </a:bodyPr>
          <a:lstStyle/>
          <a:p>
            <a:pPr algn="ctr"/>
            <a:r>
              <a:rPr lang="en-US" sz="2400" b="1" i="1" dirty="0" err="1"/>
              <a:t>Xanthomonas</a:t>
            </a:r>
            <a:r>
              <a:rPr lang="en-US" sz="2400" b="1" dirty="0"/>
              <a:t> wilt</a:t>
            </a:r>
          </a:p>
          <a:p>
            <a:pPr algn="ctr"/>
            <a:endParaRPr lang="en-US" sz="2400" dirty="0"/>
          </a:p>
        </p:txBody>
      </p:sp>
      <p:sp>
        <p:nvSpPr>
          <p:cNvPr id="5" name="TextBox 4"/>
          <p:cNvSpPr txBox="1"/>
          <p:nvPr/>
        </p:nvSpPr>
        <p:spPr>
          <a:xfrm>
            <a:off x="153414" y="3421546"/>
            <a:ext cx="8395064" cy="2793072"/>
          </a:xfrm>
          <a:prstGeom prst="rect">
            <a:avLst/>
          </a:prstGeom>
          <a:noFill/>
        </p:spPr>
        <p:txBody>
          <a:bodyPr wrap="square" rtlCol="0">
            <a:spAutoFit/>
          </a:bodyPr>
          <a:lstStyle/>
          <a:p>
            <a:r>
              <a:rPr lang="en-US" sz="2400" b="1" dirty="0">
                <a:solidFill>
                  <a:srgbClr val="FF0000"/>
                </a:solidFill>
                <a:latin typeface="Calibri" panose="020F0502020204030204" pitchFamily="34" charset="0"/>
              </a:rPr>
              <a:t>No natural varieties are </a:t>
            </a:r>
            <a:r>
              <a:rPr lang="en-US" sz="2400" b="1" dirty="0" smtClean="0">
                <a:solidFill>
                  <a:srgbClr val="FF0000"/>
                </a:solidFill>
                <a:latin typeface="Calibri" panose="020F0502020204030204" pitchFamily="34" charset="0"/>
              </a:rPr>
              <a:t>resistant so no</a:t>
            </a:r>
          </a:p>
          <a:p>
            <a:r>
              <a:rPr lang="en-US" sz="2400" b="1" dirty="0" smtClean="0">
                <a:solidFill>
                  <a:srgbClr val="FF0000"/>
                </a:solidFill>
                <a:latin typeface="Calibri" panose="020F0502020204030204" pitchFamily="34" charset="0"/>
              </a:rPr>
              <a:t>         traditional breeding solution       </a:t>
            </a:r>
            <a:endParaRPr lang="en-US" sz="2400" b="1" dirty="0">
              <a:solidFill>
                <a:srgbClr val="FF0000"/>
              </a:solidFill>
              <a:latin typeface="Calibri" panose="020F0502020204030204" pitchFamily="34" charset="0"/>
            </a:endParaRPr>
          </a:p>
          <a:p>
            <a:pPr algn="ctr"/>
            <a:endParaRPr lang="en-US" sz="1350" dirty="0">
              <a:latin typeface="Calibri" panose="020F0502020204030204" pitchFamily="34" charset="0"/>
            </a:endParaRPr>
          </a:p>
          <a:p>
            <a:r>
              <a:rPr lang="en-US" sz="3000" b="1" dirty="0">
                <a:solidFill>
                  <a:srgbClr val="00B050"/>
                </a:solidFill>
                <a:latin typeface="Calibri" panose="020F0502020204030204" pitchFamily="34" charset="0"/>
              </a:rPr>
              <a:t>BUT</a:t>
            </a:r>
          </a:p>
          <a:p>
            <a:r>
              <a:rPr lang="en-US" sz="2100" b="1" dirty="0">
                <a:solidFill>
                  <a:srgbClr val="00B050"/>
                </a:solidFill>
                <a:latin typeface="Calibri" panose="020F0502020204030204" pitchFamily="34" charset="0"/>
              </a:rPr>
              <a:t>Sweet pepper is resistant </a:t>
            </a:r>
            <a:r>
              <a:rPr lang="en-US" sz="2100" b="1" dirty="0" smtClean="0">
                <a:solidFill>
                  <a:srgbClr val="00B050"/>
                </a:solidFill>
                <a:latin typeface="Calibri" panose="020F0502020204030204" pitchFamily="34" charset="0"/>
              </a:rPr>
              <a:t>to </a:t>
            </a:r>
            <a:r>
              <a:rPr lang="en-US" sz="2100" b="1" i="1" dirty="0" smtClean="0">
                <a:solidFill>
                  <a:srgbClr val="00B050"/>
                </a:solidFill>
                <a:latin typeface="Calibri" panose="020F0502020204030204" pitchFamily="34" charset="0"/>
              </a:rPr>
              <a:t>Xanthomonas </a:t>
            </a:r>
            <a:r>
              <a:rPr lang="en-US" sz="2100" b="1" i="1" dirty="0" err="1" smtClean="0">
                <a:solidFill>
                  <a:srgbClr val="00B050"/>
                </a:solidFill>
                <a:latin typeface="Calibri" panose="020F0502020204030204" pitchFamily="34" charset="0"/>
              </a:rPr>
              <a:t>campestris</a:t>
            </a:r>
            <a:r>
              <a:rPr lang="en-US" sz="2100" b="1" i="1" dirty="0" smtClean="0">
                <a:solidFill>
                  <a:srgbClr val="00B050"/>
                </a:solidFill>
                <a:latin typeface="Calibri" panose="020F0502020204030204" pitchFamily="34" charset="0"/>
              </a:rPr>
              <a:t> </a:t>
            </a:r>
            <a:r>
              <a:rPr lang="en-US" sz="2100" b="1" dirty="0" smtClean="0">
                <a:solidFill>
                  <a:srgbClr val="00B050"/>
                </a:solidFill>
                <a:latin typeface="Calibri" panose="020F0502020204030204" pitchFamily="34" charset="0"/>
              </a:rPr>
              <a:t>and </a:t>
            </a:r>
            <a:r>
              <a:rPr lang="en-US" sz="2100" b="1" dirty="0">
                <a:solidFill>
                  <a:srgbClr val="00B050"/>
                </a:solidFill>
                <a:latin typeface="Calibri" panose="020F0502020204030204" pitchFamily="34" charset="0"/>
              </a:rPr>
              <a:t>two genes are known that mediate this resistance.  Using precision techniques these genes have been transferred to banana and these modified bananas are now </a:t>
            </a:r>
            <a:r>
              <a:rPr lang="en-US" sz="2100" b="1" dirty="0" smtClean="0">
                <a:solidFill>
                  <a:srgbClr val="00B050"/>
                </a:solidFill>
                <a:latin typeface="Calibri" panose="020F0502020204030204" pitchFamily="34" charset="0"/>
              </a:rPr>
              <a:t>beginning </a:t>
            </a:r>
            <a:r>
              <a:rPr lang="en-US" sz="2100" b="1" dirty="0">
                <a:solidFill>
                  <a:srgbClr val="00B050"/>
                </a:solidFill>
                <a:latin typeface="Calibri" panose="020F0502020204030204" pitchFamily="34" charset="0"/>
              </a:rPr>
              <a:t>field trials.</a:t>
            </a:r>
          </a:p>
        </p:txBody>
      </p:sp>
      <p:sp>
        <p:nvSpPr>
          <p:cNvPr id="6" name="TextBox 5"/>
          <p:cNvSpPr txBox="1"/>
          <p:nvPr/>
        </p:nvSpPr>
        <p:spPr>
          <a:xfrm>
            <a:off x="2641600" y="222862"/>
            <a:ext cx="4978400" cy="584775"/>
          </a:xfrm>
          <a:prstGeom prst="rect">
            <a:avLst/>
          </a:prstGeom>
          <a:noFill/>
        </p:spPr>
        <p:txBody>
          <a:bodyPr wrap="square" rtlCol="0">
            <a:spAutoFit/>
          </a:bodyPr>
          <a:lstStyle/>
          <a:p>
            <a:r>
              <a:rPr lang="en-US" sz="3200" dirty="0">
                <a:solidFill>
                  <a:schemeClr val="bg1"/>
                </a:solidFill>
              </a:rPr>
              <a:t>T</a:t>
            </a:r>
            <a:r>
              <a:rPr lang="en-US" sz="3200" dirty="0" smtClean="0">
                <a:solidFill>
                  <a:schemeClr val="bg1"/>
                </a:solidFill>
              </a:rPr>
              <a:t>he Banana Problem</a:t>
            </a:r>
            <a:endParaRPr lang="en-US" sz="3200" dirty="0">
              <a:solidFill>
                <a:schemeClr val="bg1"/>
              </a:solidFill>
            </a:endParaRPr>
          </a:p>
        </p:txBody>
      </p:sp>
    </p:spTree>
    <p:extLst>
      <p:ext uri="{BB962C8B-B14F-4D97-AF65-F5344CB8AC3E}">
        <p14:creationId xmlns:p14="http://schemas.microsoft.com/office/powerpoint/2010/main" val="2706884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290" y="742181"/>
            <a:ext cx="8433639" cy="5422645"/>
          </a:xfrm>
          <a:prstGeom prst="rect">
            <a:avLst/>
          </a:prstGeom>
        </p:spPr>
      </p:pic>
    </p:spTree>
    <p:extLst>
      <p:ext uri="{BB962C8B-B14F-4D97-AF65-F5344CB8AC3E}">
        <p14:creationId xmlns:p14="http://schemas.microsoft.com/office/powerpoint/2010/main" val="2871311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Bangladesh: </a:t>
            </a:r>
            <a:r>
              <a:rPr lang="en-US" dirty="0" err="1" smtClean="0"/>
              <a:t>Bt</a:t>
            </a:r>
            <a:r>
              <a:rPr lang="en-US" dirty="0" smtClean="0"/>
              <a:t> eggplant</a:t>
            </a:r>
            <a:endParaRPr lang="en-US"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
        <p:nvSpPr>
          <p:cNvPr id="3" name="TextBox 2"/>
          <p:cNvSpPr txBox="1"/>
          <p:nvPr/>
        </p:nvSpPr>
        <p:spPr>
          <a:xfrm>
            <a:off x="6626942" y="6603227"/>
            <a:ext cx="2654709"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Calibri"/>
                <a:ea typeface="+mn-ea"/>
                <a:cs typeface="+mn-cs"/>
              </a:rPr>
              <a:t>Slide courtesy of </a:t>
            </a:r>
            <a:r>
              <a:rPr kumimoji="0" lang="en-US" sz="800" b="0" i="0" u="none" strike="noStrike" kern="1200" cap="none" spc="0" normalizeH="0" baseline="0" noProof="0" dirty="0" err="1">
                <a:ln>
                  <a:noFill/>
                </a:ln>
                <a:solidFill>
                  <a:prstClr val="black"/>
                </a:solidFill>
                <a:effectLst/>
                <a:uLnTx/>
                <a:uFillTx/>
                <a:latin typeface="Calibri"/>
                <a:ea typeface="+mn-ea"/>
                <a:cs typeface="+mn-cs"/>
              </a:rPr>
              <a:t>Arif</a:t>
            </a:r>
            <a:r>
              <a:rPr kumimoji="0" lang="en-US" sz="800" b="0" i="0" u="none" strike="noStrike" kern="1200" cap="none" spc="0" normalizeH="0" baseline="0" noProof="0" dirty="0">
                <a:ln>
                  <a:noFill/>
                </a:ln>
                <a:solidFill>
                  <a:prstClr val="black"/>
                </a:solidFill>
                <a:effectLst/>
                <a:uLnTx/>
                <a:uFillTx/>
                <a:latin typeface="Calibri"/>
                <a:ea typeface="+mn-ea"/>
                <a:cs typeface="+mn-cs"/>
              </a:rPr>
              <a:t> Hossain/Cornell Alliance for Science</a:t>
            </a:r>
          </a:p>
        </p:txBody>
      </p:sp>
    </p:spTree>
    <p:extLst>
      <p:ext uri="{BB962C8B-B14F-4D97-AF65-F5344CB8AC3E}">
        <p14:creationId xmlns:p14="http://schemas.microsoft.com/office/powerpoint/2010/main" val="195353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775" y="1589339"/>
            <a:ext cx="6225761" cy="3693319"/>
          </a:xfrm>
          <a:prstGeom prst="rect">
            <a:avLst/>
          </a:prstGeom>
          <a:noFill/>
        </p:spPr>
        <p:txBody>
          <a:bodyPr wrap="square" rtlCol="0">
            <a:spAutoFit/>
          </a:bodyPr>
          <a:lstStyle/>
          <a:p>
            <a:pPr algn="ctr" defTabSz="342900"/>
            <a:r>
              <a:rPr lang="en-US" sz="2100" dirty="0">
                <a:solidFill>
                  <a:srgbClr val="FF0000"/>
                </a:solidFill>
                <a:latin typeface="Arial"/>
              </a:rPr>
              <a:t>If you don’t want to eat foods derived by GM techniques, then don’t. It’s your choice</a:t>
            </a:r>
          </a:p>
          <a:p>
            <a:pPr algn="ctr" defTabSz="342900"/>
            <a:endParaRPr lang="en-US" sz="2100" dirty="0">
              <a:solidFill>
                <a:srgbClr val="3B3D3C"/>
              </a:solidFill>
              <a:latin typeface="Arial"/>
            </a:endParaRPr>
          </a:p>
          <a:p>
            <a:pPr algn="ctr" defTabSz="342900"/>
            <a:r>
              <a:rPr lang="en-US" sz="2100" dirty="0">
                <a:solidFill>
                  <a:srgbClr val="FF0000"/>
                </a:solidFill>
                <a:latin typeface="Arial"/>
              </a:rPr>
              <a:t>But don’t </a:t>
            </a:r>
            <a:r>
              <a:rPr lang="en-US" sz="2100" u="sng" dirty="0">
                <a:solidFill>
                  <a:srgbClr val="FF0000"/>
                </a:solidFill>
                <a:latin typeface="Arial"/>
              </a:rPr>
              <a:t>pretend</a:t>
            </a:r>
            <a:r>
              <a:rPr lang="en-US" sz="2100" dirty="0">
                <a:solidFill>
                  <a:srgbClr val="FF0000"/>
                </a:solidFill>
                <a:latin typeface="Arial"/>
              </a:rPr>
              <a:t> such foods </a:t>
            </a:r>
            <a:r>
              <a:rPr lang="en-US" sz="2100" u="sng" dirty="0" smtClean="0">
                <a:solidFill>
                  <a:srgbClr val="FF0000"/>
                </a:solidFill>
                <a:latin typeface="Arial"/>
              </a:rPr>
              <a:t>are</a:t>
            </a:r>
            <a:r>
              <a:rPr lang="en-US" sz="2100" dirty="0" smtClean="0">
                <a:solidFill>
                  <a:srgbClr val="FF0000"/>
                </a:solidFill>
                <a:latin typeface="Arial"/>
              </a:rPr>
              <a:t> </a:t>
            </a:r>
            <a:r>
              <a:rPr lang="en-US" sz="2100" dirty="0">
                <a:solidFill>
                  <a:srgbClr val="FF0000"/>
                </a:solidFill>
                <a:latin typeface="Arial"/>
              </a:rPr>
              <a:t>dangerous</a:t>
            </a:r>
          </a:p>
          <a:p>
            <a:pPr algn="ctr" defTabSz="342900"/>
            <a:endParaRPr lang="en-US" sz="2100" dirty="0">
              <a:solidFill>
                <a:srgbClr val="FF0000"/>
              </a:solidFill>
              <a:latin typeface="Arial"/>
            </a:endParaRPr>
          </a:p>
          <a:p>
            <a:pPr algn="ctr" defTabSz="342900"/>
            <a:endParaRPr lang="en-US" sz="2100" dirty="0">
              <a:solidFill>
                <a:srgbClr val="3B3D3C"/>
              </a:solidFill>
              <a:latin typeface="Arial"/>
            </a:endParaRPr>
          </a:p>
          <a:p>
            <a:pPr algn="ctr" defTabSz="342900"/>
            <a:r>
              <a:rPr lang="en-US" sz="2700" b="1" dirty="0">
                <a:solidFill>
                  <a:srgbClr val="00B050"/>
                </a:solidFill>
                <a:latin typeface="Arial"/>
              </a:rPr>
              <a:t>If anything</a:t>
            </a:r>
          </a:p>
          <a:p>
            <a:pPr algn="ctr" defTabSz="342900"/>
            <a:endParaRPr lang="en-US" sz="2700" dirty="0">
              <a:solidFill>
                <a:srgbClr val="3B3D3C"/>
              </a:solidFill>
              <a:latin typeface="Arial"/>
            </a:endParaRPr>
          </a:p>
          <a:p>
            <a:pPr algn="ctr" defTabSz="342900"/>
            <a:r>
              <a:rPr lang="en-US" sz="2700" b="1" dirty="0">
                <a:solidFill>
                  <a:srgbClr val="00B050"/>
                </a:solidFill>
                <a:latin typeface="Arial"/>
              </a:rPr>
              <a:t>They are probably safer than traditional foods</a:t>
            </a:r>
          </a:p>
        </p:txBody>
      </p:sp>
      <p:sp>
        <p:nvSpPr>
          <p:cNvPr id="3" name="TextBox 2"/>
          <p:cNvSpPr txBox="1"/>
          <p:nvPr/>
        </p:nvSpPr>
        <p:spPr>
          <a:xfrm>
            <a:off x="318499" y="246580"/>
            <a:ext cx="8352890" cy="523220"/>
          </a:xfrm>
          <a:prstGeom prst="rect">
            <a:avLst/>
          </a:prstGeom>
          <a:noFill/>
        </p:spPr>
        <p:txBody>
          <a:bodyPr wrap="square" rtlCol="0">
            <a:spAutoFit/>
          </a:bodyPr>
          <a:lstStyle/>
          <a:p>
            <a:r>
              <a:rPr lang="en-US" sz="2800" dirty="0">
                <a:solidFill>
                  <a:schemeClr val="bg1"/>
                </a:solidFill>
              </a:rPr>
              <a:t>F</a:t>
            </a:r>
            <a:r>
              <a:rPr lang="en-US" sz="2800" dirty="0" smtClean="0">
                <a:solidFill>
                  <a:schemeClr val="bg1"/>
                </a:solidFill>
              </a:rPr>
              <a:t>ood choice is a luxury of  the developed world</a:t>
            </a:r>
            <a:endParaRPr lang="en-US" sz="2800" dirty="0">
              <a:solidFill>
                <a:schemeClr val="bg1"/>
              </a:solidFill>
            </a:endParaRPr>
          </a:p>
        </p:txBody>
      </p:sp>
    </p:spTree>
    <p:extLst>
      <p:ext uri="{BB962C8B-B14F-4D97-AF65-F5344CB8AC3E}">
        <p14:creationId xmlns:p14="http://schemas.microsoft.com/office/powerpoint/2010/main" val="296843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9704" y="1317522"/>
            <a:ext cx="6508955" cy="3046988"/>
          </a:xfrm>
          <a:prstGeom prst="rect">
            <a:avLst/>
          </a:prstGeom>
          <a:noFill/>
        </p:spPr>
        <p:txBody>
          <a:bodyPr wrap="square" rtlCol="0">
            <a:spAutoFit/>
          </a:bodyPr>
          <a:lstStyle/>
          <a:p>
            <a:pPr algn="ctr"/>
            <a:r>
              <a:rPr lang="en-US" sz="3200" b="1" dirty="0" smtClean="0"/>
              <a:t>Remember that for </a:t>
            </a:r>
            <a:r>
              <a:rPr lang="en-US" sz="3200" b="1" dirty="0"/>
              <a:t>the 800 million who </a:t>
            </a:r>
            <a:r>
              <a:rPr lang="en-US" sz="3200" b="1" dirty="0" smtClean="0"/>
              <a:t>go to bed hungry at night</a:t>
            </a:r>
            <a:endParaRPr lang="en-US" sz="3200" b="1" dirty="0"/>
          </a:p>
          <a:p>
            <a:pPr algn="ctr"/>
            <a:endParaRPr lang="en-US" sz="3200" b="1" dirty="0" smtClean="0"/>
          </a:p>
          <a:p>
            <a:endParaRPr lang="en-US" dirty="0"/>
          </a:p>
          <a:p>
            <a:endParaRPr lang="en-US" dirty="0" smtClean="0"/>
          </a:p>
          <a:p>
            <a:pPr algn="ctr"/>
            <a:r>
              <a:rPr lang="en-US" dirty="0" smtClean="0"/>
              <a:t> </a:t>
            </a:r>
            <a:r>
              <a:rPr lang="en-US" sz="6000" b="1" dirty="0" smtClean="0">
                <a:solidFill>
                  <a:schemeClr val="accent1">
                    <a:lumMod val="75000"/>
                  </a:schemeClr>
                </a:solidFill>
              </a:rPr>
              <a:t>FOOD is MEDICINE</a:t>
            </a:r>
            <a:endParaRPr lang="en-US" sz="6000" b="1" dirty="0">
              <a:solidFill>
                <a:schemeClr val="accent1">
                  <a:lumMod val="75000"/>
                </a:schemeClr>
              </a:solidFill>
            </a:endParaRPr>
          </a:p>
        </p:txBody>
      </p:sp>
    </p:spTree>
    <p:extLst>
      <p:ext uri="{BB962C8B-B14F-4D97-AF65-F5344CB8AC3E}">
        <p14:creationId xmlns:p14="http://schemas.microsoft.com/office/powerpoint/2010/main" val="4016346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46767" y="228600"/>
            <a:ext cx="3868838" cy="576072"/>
          </a:xfrm>
        </p:spPr>
        <p:txBody>
          <a:bodyPr>
            <a:normAutofit fontScale="90000"/>
          </a:bodyPr>
          <a:lstStyle/>
          <a:p>
            <a:pPr algn="ctr"/>
            <a:r>
              <a:rPr lang="en-US" dirty="0" smtClean="0">
                <a:solidFill>
                  <a:schemeClr val="bg1">
                    <a:lumMod val="95000"/>
                  </a:schemeClr>
                </a:solidFill>
              </a:rPr>
              <a:t>Science Facts</a:t>
            </a:r>
            <a:endParaRPr lang="en-US" dirty="0">
              <a:solidFill>
                <a:schemeClr val="bg1">
                  <a:lumMod val="95000"/>
                </a:schemeClr>
              </a:solidFill>
            </a:endParaRPr>
          </a:p>
        </p:txBody>
      </p:sp>
      <p:sp>
        <p:nvSpPr>
          <p:cNvPr id="4" name="Content Placeholder 3"/>
          <p:cNvSpPr>
            <a:spLocks noGrp="1"/>
          </p:cNvSpPr>
          <p:nvPr>
            <p:ph idx="10"/>
          </p:nvPr>
        </p:nvSpPr>
        <p:spPr>
          <a:xfrm>
            <a:off x="850900" y="1676400"/>
            <a:ext cx="7365999" cy="4610099"/>
          </a:xfrm>
        </p:spPr>
        <p:txBody>
          <a:bodyPr>
            <a:normAutofit lnSpcReduction="10000"/>
          </a:bodyPr>
          <a:lstStyle/>
          <a:p>
            <a:endParaRPr lang="en-US" sz="2100" dirty="0">
              <a:latin typeface="Calibri" panose="020F0502020204030204" pitchFamily="34" charset="0"/>
            </a:endParaRPr>
          </a:p>
          <a:p>
            <a:pPr marL="0" indent="0" algn="ctr">
              <a:buClr>
                <a:schemeClr val="tx1"/>
              </a:buClr>
              <a:buNone/>
            </a:pPr>
            <a:r>
              <a:rPr lang="en-US" sz="2800" b="1" dirty="0">
                <a:solidFill>
                  <a:srgbClr val="FF0000"/>
                </a:solidFill>
                <a:latin typeface="Calibri" panose="020F0502020204030204" pitchFamily="34" charset="0"/>
              </a:rPr>
              <a:t>For </a:t>
            </a:r>
            <a:r>
              <a:rPr lang="en-US" sz="2800" b="1" u="sng" dirty="0">
                <a:solidFill>
                  <a:srgbClr val="FF0000"/>
                </a:solidFill>
                <a:latin typeface="Calibri" panose="020F0502020204030204" pitchFamily="34" charset="0"/>
              </a:rPr>
              <a:t>developed</a:t>
            </a:r>
            <a:r>
              <a:rPr lang="en-US" sz="2800" b="1" dirty="0">
                <a:solidFill>
                  <a:srgbClr val="FF0000"/>
                </a:solidFill>
                <a:latin typeface="Calibri" panose="020F0502020204030204" pitchFamily="34" charset="0"/>
              </a:rPr>
              <a:t> countries food is not a problem.</a:t>
            </a:r>
          </a:p>
          <a:p>
            <a:pPr marL="0" indent="0" algn="ctr">
              <a:buClr>
                <a:schemeClr val="tx1"/>
              </a:buClr>
              <a:buNone/>
            </a:pPr>
            <a:endParaRPr lang="en-US" sz="2100" b="1" dirty="0" smtClean="0">
              <a:solidFill>
                <a:srgbClr val="FF0000"/>
              </a:solidFill>
              <a:latin typeface="Calibri" panose="020F0502020204030204" pitchFamily="34" charset="0"/>
            </a:endParaRPr>
          </a:p>
          <a:p>
            <a:pPr marL="0" indent="0" algn="ctr">
              <a:buClr>
                <a:schemeClr val="tx1"/>
              </a:buClr>
              <a:buNone/>
            </a:pPr>
            <a:endParaRPr lang="en-US" sz="2100" b="1" dirty="0">
              <a:solidFill>
                <a:srgbClr val="FF0000"/>
              </a:solidFill>
              <a:latin typeface="Calibri" panose="020F0502020204030204" pitchFamily="34" charset="0"/>
            </a:endParaRPr>
          </a:p>
          <a:p>
            <a:pPr marL="0" indent="0" algn="ctr">
              <a:buClr>
                <a:schemeClr val="tx1"/>
              </a:buClr>
              <a:buNone/>
            </a:pPr>
            <a:r>
              <a:rPr lang="en-US" sz="2800" b="1" dirty="0">
                <a:solidFill>
                  <a:schemeClr val="accent1">
                    <a:lumMod val="75000"/>
                    <a:lumOff val="25000"/>
                  </a:schemeClr>
                </a:solidFill>
                <a:latin typeface="Calibri" panose="020F0502020204030204" pitchFamily="34" charset="0"/>
              </a:rPr>
              <a:t>We must never forget the consequences of our actions for the </a:t>
            </a:r>
            <a:r>
              <a:rPr lang="en-US" sz="2800" b="1" u="sng" dirty="0">
                <a:solidFill>
                  <a:schemeClr val="accent1">
                    <a:lumMod val="75000"/>
                    <a:lumOff val="25000"/>
                  </a:schemeClr>
                </a:solidFill>
                <a:latin typeface="Calibri" panose="020F0502020204030204" pitchFamily="34" charset="0"/>
              </a:rPr>
              <a:t>developing</a:t>
            </a:r>
            <a:r>
              <a:rPr lang="en-US" sz="2800" b="1" dirty="0">
                <a:solidFill>
                  <a:schemeClr val="accent1">
                    <a:lumMod val="75000"/>
                    <a:lumOff val="25000"/>
                  </a:schemeClr>
                </a:solidFill>
                <a:latin typeface="Calibri" panose="020F0502020204030204" pitchFamily="34" charset="0"/>
              </a:rPr>
              <a:t> </a:t>
            </a:r>
            <a:r>
              <a:rPr lang="en-US" sz="2800" b="1" dirty="0" smtClean="0">
                <a:solidFill>
                  <a:schemeClr val="accent1">
                    <a:lumMod val="75000"/>
                    <a:lumOff val="25000"/>
                  </a:schemeClr>
                </a:solidFill>
                <a:latin typeface="Calibri" panose="020F0502020204030204" pitchFamily="34" charset="0"/>
              </a:rPr>
              <a:t>countries</a:t>
            </a:r>
          </a:p>
          <a:p>
            <a:pPr marL="0" indent="0" algn="ctr">
              <a:buClr>
                <a:schemeClr val="tx1"/>
              </a:buClr>
              <a:buNone/>
            </a:pPr>
            <a:endParaRPr lang="en-US" sz="2800" b="1" dirty="0">
              <a:solidFill>
                <a:schemeClr val="accent1">
                  <a:lumMod val="75000"/>
                  <a:lumOff val="25000"/>
                </a:schemeClr>
              </a:solidFill>
              <a:latin typeface="Calibri" panose="020F0502020204030204" pitchFamily="34" charset="0"/>
            </a:endParaRPr>
          </a:p>
          <a:p>
            <a:pPr marL="0" indent="0" algn="ctr">
              <a:buClr>
                <a:schemeClr val="tx1"/>
              </a:buClr>
              <a:buNone/>
            </a:pPr>
            <a:endParaRPr lang="en-US" sz="2100" b="1" dirty="0">
              <a:latin typeface="Calibri" panose="020F0502020204030204" pitchFamily="34" charset="0"/>
            </a:endParaRPr>
          </a:p>
          <a:p>
            <a:pPr marL="0" indent="0" algn="ctr">
              <a:buClr>
                <a:schemeClr val="tx1"/>
              </a:buClr>
              <a:buNone/>
            </a:pPr>
            <a:r>
              <a:rPr lang="en-US" sz="3000" b="1" dirty="0">
                <a:solidFill>
                  <a:srgbClr val="00B050"/>
                </a:solidFill>
                <a:latin typeface="Calibri" panose="020F0502020204030204" pitchFamily="34" charset="0"/>
              </a:rPr>
              <a:t>We need more science in </a:t>
            </a:r>
            <a:r>
              <a:rPr lang="en-US" sz="3000" b="1" dirty="0" smtClean="0">
                <a:solidFill>
                  <a:srgbClr val="00B050"/>
                </a:solidFill>
                <a:latin typeface="Calibri" panose="020F0502020204030204" pitchFamily="34" charset="0"/>
              </a:rPr>
              <a:t>politics</a:t>
            </a:r>
          </a:p>
          <a:p>
            <a:pPr marL="0" indent="0" algn="ctr">
              <a:buClr>
                <a:schemeClr val="tx1"/>
              </a:buClr>
              <a:buNone/>
            </a:pPr>
            <a:r>
              <a:rPr lang="en-US" sz="3000" b="1" dirty="0" smtClean="0">
                <a:solidFill>
                  <a:srgbClr val="00B050"/>
                </a:solidFill>
                <a:latin typeface="Calibri" panose="020F0502020204030204" pitchFamily="34" charset="0"/>
              </a:rPr>
              <a:t>And less politics in science</a:t>
            </a:r>
            <a:endParaRPr lang="en-US" sz="3000" b="1" dirty="0">
              <a:solidFill>
                <a:srgbClr val="00B050"/>
              </a:solidFill>
              <a:latin typeface="Calibri" panose="020F0502020204030204" pitchFamily="34" charset="0"/>
            </a:endParaRPr>
          </a:p>
        </p:txBody>
      </p:sp>
    </p:spTree>
    <p:extLst>
      <p:ext uri="{BB962C8B-B14F-4D97-AF65-F5344CB8AC3E}">
        <p14:creationId xmlns:p14="http://schemas.microsoft.com/office/powerpoint/2010/main" val="1865189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96950" y="228600"/>
            <a:ext cx="7315200" cy="576072"/>
          </a:xfrm>
        </p:spPr>
        <p:txBody>
          <a:bodyPr>
            <a:normAutofit fontScale="90000"/>
          </a:bodyPr>
          <a:lstStyle/>
          <a:p>
            <a:r>
              <a:rPr lang="en-US" dirty="0" smtClean="0"/>
              <a:t>Actions needed around the world</a:t>
            </a:r>
            <a:endParaRPr lang="en-US" dirty="0"/>
          </a:p>
        </p:txBody>
      </p:sp>
      <p:sp>
        <p:nvSpPr>
          <p:cNvPr id="4" name="Content Placeholder 3"/>
          <p:cNvSpPr>
            <a:spLocks noGrp="1"/>
          </p:cNvSpPr>
          <p:nvPr>
            <p:ph idx="10"/>
          </p:nvPr>
        </p:nvSpPr>
        <p:spPr>
          <a:xfrm>
            <a:off x="444500" y="1885950"/>
            <a:ext cx="8420100" cy="3448049"/>
          </a:xfrm>
        </p:spPr>
        <p:txBody>
          <a:bodyPr>
            <a:normAutofit fontScale="55000" lnSpcReduction="20000"/>
          </a:bodyPr>
          <a:lstStyle/>
          <a:p>
            <a:pPr marL="0" indent="0" algn="ctr">
              <a:buNone/>
            </a:pPr>
            <a:r>
              <a:rPr lang="en-US" sz="5100" b="1" dirty="0">
                <a:solidFill>
                  <a:srgbClr val="0070C0"/>
                </a:solidFill>
                <a:latin typeface="Calibri" panose="020F0502020204030204" pitchFamily="34" charset="0"/>
              </a:rPr>
              <a:t>Politicians </a:t>
            </a:r>
            <a:r>
              <a:rPr lang="en-US" sz="5100" b="1" dirty="0" smtClean="0">
                <a:solidFill>
                  <a:srgbClr val="0070C0"/>
                </a:solidFill>
                <a:latin typeface="Calibri" panose="020F0502020204030204" pitchFamily="34" charset="0"/>
              </a:rPr>
              <a:t>should </a:t>
            </a:r>
            <a:r>
              <a:rPr lang="en-US" sz="5100" b="1" dirty="0">
                <a:solidFill>
                  <a:srgbClr val="0070C0"/>
                </a:solidFill>
                <a:latin typeface="Calibri" panose="020F0502020204030204" pitchFamily="34" charset="0"/>
              </a:rPr>
              <a:t>listen to the scientists they fund</a:t>
            </a:r>
          </a:p>
          <a:p>
            <a:pPr marL="0" indent="0" algn="ctr">
              <a:buNone/>
            </a:pPr>
            <a:endParaRPr lang="en-US" sz="3825" b="1" dirty="0">
              <a:latin typeface="Calibri" panose="020F0502020204030204" pitchFamily="34" charset="0"/>
            </a:endParaRPr>
          </a:p>
          <a:p>
            <a:pPr marL="0" indent="0" algn="ctr">
              <a:buNone/>
            </a:pPr>
            <a:r>
              <a:rPr lang="en-US" sz="5100" b="1" dirty="0">
                <a:solidFill>
                  <a:srgbClr val="0070C0"/>
                </a:solidFill>
                <a:latin typeface="Calibri" panose="020F0502020204030204" pitchFamily="34" charset="0"/>
              </a:rPr>
              <a:t>Stop supporting the idea that foods produced by GMO methods must be inherently </a:t>
            </a:r>
            <a:r>
              <a:rPr lang="en-US" sz="5100" b="1" dirty="0" smtClean="0">
                <a:solidFill>
                  <a:srgbClr val="0070C0"/>
                </a:solidFill>
                <a:latin typeface="Calibri" panose="020F0502020204030204" pitchFamily="34" charset="0"/>
              </a:rPr>
              <a:t>dangerous when science </a:t>
            </a:r>
            <a:r>
              <a:rPr lang="en-US" sz="5100" b="1" dirty="0">
                <a:solidFill>
                  <a:srgbClr val="0070C0"/>
                </a:solidFill>
                <a:latin typeface="Calibri" panose="020F0502020204030204" pitchFamily="34" charset="0"/>
              </a:rPr>
              <a:t>shows that they are not</a:t>
            </a:r>
          </a:p>
          <a:p>
            <a:pPr marL="0" indent="0" algn="ctr">
              <a:buNone/>
            </a:pPr>
            <a:endParaRPr lang="en-US" sz="3825" b="1" dirty="0">
              <a:latin typeface="Calibri" panose="020F0502020204030204" pitchFamily="34" charset="0"/>
            </a:endParaRPr>
          </a:p>
          <a:p>
            <a:pPr marL="0" indent="0" algn="ctr">
              <a:buNone/>
            </a:pPr>
            <a:r>
              <a:rPr lang="en-US" sz="4400" b="1" dirty="0">
                <a:solidFill>
                  <a:srgbClr val="FF0000"/>
                </a:solidFill>
                <a:latin typeface="Calibri" panose="020F0502020204030204" pitchFamily="34" charset="0"/>
              </a:rPr>
              <a:t>Remove paragraph 72 from the EU report that </a:t>
            </a:r>
          </a:p>
          <a:p>
            <a:pPr marL="0" indent="0" algn="ctr">
              <a:buNone/>
            </a:pPr>
            <a:r>
              <a:rPr lang="en-US" sz="4400" b="1" dirty="0">
                <a:solidFill>
                  <a:srgbClr val="FF0000"/>
                </a:solidFill>
                <a:latin typeface="Calibri" panose="020F0502020204030204" pitchFamily="34" charset="0"/>
              </a:rPr>
              <a:t>“</a:t>
            </a:r>
            <a:r>
              <a:rPr lang="en-US" sz="4400" b="1" i="1" dirty="0">
                <a:solidFill>
                  <a:srgbClr val="FF0000"/>
                </a:solidFill>
                <a:latin typeface="Calibri" panose="020F0502020204030204" pitchFamily="34" charset="0"/>
              </a:rPr>
              <a:t>Urges the G8 member states not to support GMO crops in Africa</a:t>
            </a:r>
            <a:r>
              <a:rPr lang="en-US" sz="4400" b="1" dirty="0">
                <a:solidFill>
                  <a:srgbClr val="FF0000"/>
                </a:solidFill>
                <a:latin typeface="Calibri" panose="020F0502020204030204" pitchFamily="34" charset="0"/>
              </a:rPr>
              <a:t>”</a:t>
            </a:r>
          </a:p>
          <a:p>
            <a:endParaRPr lang="en-US" sz="1800" dirty="0"/>
          </a:p>
        </p:txBody>
      </p:sp>
    </p:spTree>
    <p:extLst>
      <p:ext uri="{BB962C8B-B14F-4D97-AF65-F5344CB8AC3E}">
        <p14:creationId xmlns:p14="http://schemas.microsoft.com/office/powerpoint/2010/main" val="181870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646" y="1222408"/>
            <a:ext cx="7161195" cy="4462760"/>
          </a:xfrm>
          <a:prstGeom prst="rect">
            <a:avLst/>
          </a:prstGeom>
          <a:noFill/>
        </p:spPr>
        <p:txBody>
          <a:bodyPr wrap="square" rtlCol="0">
            <a:spAutoFit/>
          </a:bodyPr>
          <a:lstStyle/>
          <a:p>
            <a:pPr algn="ctr"/>
            <a:r>
              <a:rPr lang="en-US" dirty="0"/>
              <a:t>CONGREGATION FOR DIVINE WORSHIP </a:t>
            </a:r>
            <a:br>
              <a:rPr lang="en-US" dirty="0"/>
            </a:br>
            <a:r>
              <a:rPr lang="en-US" dirty="0"/>
              <a:t>AND THE DISCIPLINE OF THE SACRAMENTS</a:t>
            </a:r>
          </a:p>
          <a:p>
            <a:pPr algn="ctr"/>
            <a:r>
              <a:rPr lang="en-US" dirty="0"/>
              <a:t> </a:t>
            </a:r>
          </a:p>
          <a:p>
            <a:r>
              <a:rPr lang="en-US" sz="1400" dirty="0"/>
              <a:t>Prot. N. 320/17</a:t>
            </a:r>
          </a:p>
          <a:p>
            <a:pPr algn="ctr"/>
            <a:r>
              <a:rPr lang="en-US" b="1" dirty="0"/>
              <a:t>Circular letter to Bishops</a:t>
            </a:r>
            <a:br>
              <a:rPr lang="en-US" b="1" dirty="0"/>
            </a:br>
            <a:r>
              <a:rPr lang="en-US" b="1" dirty="0"/>
              <a:t>on the bread and wine for the </a:t>
            </a:r>
            <a:r>
              <a:rPr lang="en-US" b="1" dirty="0" smtClean="0"/>
              <a:t>Eucharist</a:t>
            </a:r>
          </a:p>
          <a:p>
            <a:r>
              <a:rPr lang="en-US" b="1" dirty="0" smtClean="0"/>
              <a:t>.</a:t>
            </a:r>
          </a:p>
          <a:p>
            <a:r>
              <a:rPr lang="en-US" b="1" dirty="0"/>
              <a:t>.</a:t>
            </a:r>
            <a:endParaRPr lang="en-US" b="1" dirty="0" smtClean="0"/>
          </a:p>
          <a:p>
            <a:r>
              <a:rPr lang="en-US" b="1" dirty="0" smtClean="0"/>
              <a:t>.</a:t>
            </a:r>
          </a:p>
          <a:p>
            <a:r>
              <a:rPr lang="en-US" b="1" dirty="0" smtClean="0"/>
              <a:t>.</a:t>
            </a:r>
          </a:p>
          <a:p>
            <a:pPr algn="ctr"/>
            <a:r>
              <a:rPr lang="en-US" dirty="0" smtClean="0"/>
              <a:t>5.  </a:t>
            </a:r>
            <a:r>
              <a:rPr lang="en-US" dirty="0"/>
              <a:t>The same Congregation also decided that Eucharistic matter made with </a:t>
            </a:r>
            <a:r>
              <a:rPr lang="en-US" dirty="0">
                <a:solidFill>
                  <a:srgbClr val="00B0F0"/>
                </a:solidFill>
              </a:rPr>
              <a:t>genetically modified organisms </a:t>
            </a:r>
            <a:r>
              <a:rPr lang="en-US" dirty="0"/>
              <a:t>can be considered valid matter (cf. Letter to the Prefect of the Congregation for Divine Worship and the Discipline of the Sacraments, 9 December 2013, Prot. N. 89/78 – 44897).</a:t>
            </a:r>
          </a:p>
          <a:p>
            <a:pPr algn="ctr"/>
            <a:endParaRPr lang="en-US" dirty="0" smtClean="0"/>
          </a:p>
          <a:p>
            <a:pPr algn="ctr"/>
            <a:endParaRPr lang="en-US" dirty="0"/>
          </a:p>
        </p:txBody>
      </p:sp>
    </p:spTree>
    <p:extLst>
      <p:ext uri="{BB962C8B-B14F-4D97-AF65-F5344CB8AC3E}">
        <p14:creationId xmlns:p14="http://schemas.microsoft.com/office/powerpoint/2010/main" val="699752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arving children photo: Starving Children Starving_Childr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164" y="1419056"/>
            <a:ext cx="318574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armer's market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388" y="1476604"/>
            <a:ext cx="4615430" cy="33139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5506" y="4958746"/>
            <a:ext cx="8407400" cy="954107"/>
          </a:xfrm>
          <a:prstGeom prst="rect">
            <a:avLst/>
          </a:prstGeom>
          <a:noFill/>
        </p:spPr>
        <p:txBody>
          <a:bodyPr wrap="square" rtlCol="0">
            <a:spAutoFit/>
          </a:bodyPr>
          <a:lstStyle/>
          <a:p>
            <a:pPr algn="ctr" defTabSz="685800"/>
            <a:r>
              <a:rPr lang="en-US" sz="2800" dirty="0">
                <a:solidFill>
                  <a:prstClr val="black"/>
                </a:solidFill>
                <a:latin typeface="Calibri" panose="020F0502020204030204"/>
              </a:rPr>
              <a:t>Non-GMO is a Western </a:t>
            </a:r>
            <a:r>
              <a:rPr lang="en-US" sz="2800" dirty="0" smtClean="0">
                <a:solidFill>
                  <a:prstClr val="black"/>
                </a:solidFill>
                <a:latin typeface="Calibri" panose="020F0502020204030204"/>
              </a:rPr>
              <a:t>indulgence of the rich</a:t>
            </a:r>
          </a:p>
          <a:p>
            <a:pPr algn="ctr" defTabSz="685800"/>
            <a:r>
              <a:rPr lang="en-US" sz="2800" dirty="0" smtClean="0">
                <a:solidFill>
                  <a:prstClr val="black"/>
                </a:solidFill>
                <a:latin typeface="Calibri" panose="020F0502020204030204"/>
              </a:rPr>
              <a:t>It doesn’t work for the poor in Africa</a:t>
            </a:r>
            <a:endParaRPr lang="en-US" sz="2800" dirty="0">
              <a:solidFill>
                <a:prstClr val="black"/>
              </a:solidFill>
              <a:latin typeface="Calibri" panose="020F0502020204030204"/>
            </a:endParaRPr>
          </a:p>
        </p:txBody>
      </p:sp>
      <p:sp>
        <p:nvSpPr>
          <p:cNvPr id="2" name="TextBox 1"/>
          <p:cNvSpPr txBox="1"/>
          <p:nvPr/>
        </p:nvSpPr>
        <p:spPr>
          <a:xfrm>
            <a:off x="3457970" y="649659"/>
            <a:ext cx="2468880" cy="600164"/>
          </a:xfrm>
          <a:prstGeom prst="rect">
            <a:avLst/>
          </a:prstGeom>
          <a:noFill/>
        </p:spPr>
        <p:txBody>
          <a:bodyPr wrap="square" rtlCol="0">
            <a:spAutoFit/>
          </a:bodyPr>
          <a:lstStyle/>
          <a:p>
            <a:pPr defTabSz="685800"/>
            <a:r>
              <a:rPr lang="en-US" sz="3300" dirty="0">
                <a:solidFill>
                  <a:prstClr val="black"/>
                </a:solidFill>
                <a:latin typeface="Calibri" panose="020F0502020204030204"/>
              </a:rPr>
              <a:t>Have a heart</a:t>
            </a:r>
          </a:p>
        </p:txBody>
      </p:sp>
      <p:pic>
        <p:nvPicPr>
          <p:cNvPr id="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2826" y="618082"/>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6850" y="602769"/>
            <a:ext cx="762000" cy="76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35854" y="6081090"/>
            <a:ext cx="8082619" cy="584775"/>
          </a:xfrm>
          <a:prstGeom prst="rect">
            <a:avLst/>
          </a:prstGeom>
          <a:noFill/>
        </p:spPr>
        <p:txBody>
          <a:bodyPr wrap="square" rtlCol="0">
            <a:spAutoFit/>
          </a:bodyPr>
          <a:lstStyle/>
          <a:p>
            <a:pPr defTabSz="685800">
              <a:defRPr/>
            </a:pPr>
            <a:r>
              <a:rPr lang="en-US" sz="3200" u="sng" dirty="0">
                <a:solidFill>
                  <a:srgbClr val="00B050"/>
                </a:solidFill>
                <a:latin typeface="Times New Roman"/>
                <a:cs typeface="Times New Roman"/>
                <a:hlinkClick r:id="rId5"/>
              </a:rPr>
              <a:t>http://supportprecisionagriculture.org/</a:t>
            </a:r>
            <a:endParaRPr lang="en-US" sz="3200" dirty="0">
              <a:solidFill>
                <a:srgbClr val="00B050"/>
              </a:solidFill>
              <a:latin typeface="Times New Roman"/>
              <a:cs typeface="Times New Roman"/>
            </a:endParaRPr>
          </a:p>
        </p:txBody>
      </p:sp>
    </p:spTree>
    <p:extLst>
      <p:ext uri="{BB962C8B-B14F-4D97-AF65-F5344CB8AC3E}">
        <p14:creationId xmlns:p14="http://schemas.microsoft.com/office/powerpoint/2010/main" val="46693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 name="Picture 2" descr="GMO Cartoon 3"/>
          <p:cNvPicPr/>
          <p:nvPr/>
        </p:nvPicPr>
        <p:blipFill>
          <a:blip r:embed="rId3">
            <a:extLst>
              <a:ext uri="{28A0092B-C50C-407E-A947-70E740481C1C}">
                <a14:useLocalDpi xmlns:a14="http://schemas.microsoft.com/office/drawing/2010/main" val="0"/>
              </a:ext>
            </a:extLst>
          </a:blip>
          <a:srcRect/>
          <a:stretch>
            <a:fillRect/>
          </a:stretch>
        </p:blipFill>
        <p:spPr bwMode="auto">
          <a:xfrm>
            <a:off x="3829378" y="774807"/>
            <a:ext cx="4821702" cy="3840480"/>
          </a:xfrm>
          <a:prstGeom prst="rect">
            <a:avLst/>
          </a:prstGeom>
          <a:noFill/>
          <a:ln w="57150">
            <a:solidFill>
              <a:schemeClr val="bg2"/>
            </a:solidFill>
          </a:ln>
        </p:spPr>
      </p:pic>
      <p:sp>
        <p:nvSpPr>
          <p:cNvPr id="5" name="TextBox 4"/>
          <p:cNvSpPr txBox="1"/>
          <p:nvPr/>
        </p:nvSpPr>
        <p:spPr>
          <a:xfrm>
            <a:off x="351040" y="774807"/>
            <a:ext cx="2669345" cy="4939814"/>
          </a:xfrm>
          <a:prstGeom prst="rect">
            <a:avLst/>
          </a:prstGeom>
          <a:solidFill>
            <a:schemeClr val="tx1"/>
          </a:solidFill>
          <a:ln w="38100">
            <a:solidFill>
              <a:schemeClr val="bg2"/>
            </a:solidFill>
          </a:ln>
        </p:spPr>
        <p:txBody>
          <a:bodyPr wrap="square" rtlCol="0">
            <a:spAutoFit/>
          </a:bodyPr>
          <a:lstStyle/>
          <a:p>
            <a:pPr defTabSz="685800">
              <a:defRPr/>
            </a:pPr>
            <a:r>
              <a:rPr lang="en-US" sz="2100" smtClean="0">
                <a:solidFill>
                  <a:srgbClr val="000000"/>
                </a:solidFill>
                <a:latin typeface="Times New Roman"/>
                <a:cs typeface="Times New Roman"/>
              </a:rPr>
              <a:t>133 </a:t>
            </a:r>
            <a:r>
              <a:rPr lang="en-US" sz="2100" dirty="0">
                <a:solidFill>
                  <a:srgbClr val="000000"/>
                </a:solidFill>
                <a:latin typeface="Times New Roman"/>
                <a:cs typeface="Times New Roman"/>
              </a:rPr>
              <a:t>Nobel Laureates have written an open letter to Greenpeace and every UN Ambassador urging an acknowledgment that GMO technology is basically safe and should be supported for the sake of the developing world, who desperately need better yielding crops with added nutritional value.</a:t>
            </a:r>
          </a:p>
        </p:txBody>
      </p:sp>
      <p:sp>
        <p:nvSpPr>
          <p:cNvPr id="6" name="TextBox 5"/>
          <p:cNvSpPr txBox="1"/>
          <p:nvPr/>
        </p:nvSpPr>
        <p:spPr>
          <a:xfrm>
            <a:off x="3352801" y="5209475"/>
            <a:ext cx="5674658" cy="523220"/>
          </a:xfrm>
          <a:prstGeom prst="rect">
            <a:avLst/>
          </a:prstGeom>
          <a:solidFill>
            <a:schemeClr val="tx1"/>
          </a:solidFill>
        </p:spPr>
        <p:txBody>
          <a:bodyPr wrap="square" rtlCol="0">
            <a:spAutoFit/>
          </a:bodyPr>
          <a:lstStyle/>
          <a:p>
            <a:pPr defTabSz="685800">
              <a:defRPr/>
            </a:pPr>
            <a:r>
              <a:rPr lang="en-US" sz="2800" u="sng" dirty="0">
                <a:solidFill>
                  <a:srgbClr val="FFFFFF"/>
                </a:solidFill>
                <a:latin typeface="Times New Roman"/>
                <a:cs typeface="Times New Roman"/>
                <a:hlinkClick r:id="rId4"/>
              </a:rPr>
              <a:t>http://supportprecisionagriculture.org/</a:t>
            </a:r>
            <a:endParaRPr lang="en-US" sz="2800" dirty="0">
              <a:solidFill>
                <a:srgbClr val="FFFFFF"/>
              </a:solidFill>
              <a:latin typeface="Times New Roman"/>
              <a:cs typeface="Times New Roman"/>
            </a:endParaRPr>
          </a:p>
        </p:txBody>
      </p:sp>
    </p:spTree>
    <p:extLst>
      <p:ext uri="{BB962C8B-B14F-4D97-AF65-F5344CB8AC3E}">
        <p14:creationId xmlns:p14="http://schemas.microsoft.com/office/powerpoint/2010/main" val="351080072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nvPr>
        </p:nvSpPr>
        <p:spPr>
          <a:xfrm>
            <a:off x="1034622" y="1371601"/>
            <a:ext cx="6706456" cy="1351051"/>
          </a:xfrm>
        </p:spPr>
        <p:txBody>
          <a:bodyPr/>
          <a:lstStyle/>
          <a:p>
            <a:pPr marL="0" indent="0" algn="ctr">
              <a:buNone/>
            </a:pPr>
            <a:r>
              <a:rPr lang="en-US" dirty="0" smtClean="0">
                <a:solidFill>
                  <a:srgbClr val="FF0000"/>
                </a:solidFill>
              </a:rPr>
              <a:t>For </a:t>
            </a:r>
            <a:r>
              <a:rPr lang="en-US" dirty="0">
                <a:solidFill>
                  <a:srgbClr val="FF0000"/>
                </a:solidFill>
              </a:rPr>
              <a:t>10-12,000 years we </a:t>
            </a:r>
            <a:r>
              <a:rPr lang="en-US" dirty="0" smtClean="0">
                <a:solidFill>
                  <a:srgbClr val="FF0000"/>
                </a:solidFill>
              </a:rPr>
              <a:t>had </a:t>
            </a:r>
            <a:r>
              <a:rPr lang="en-US" dirty="0">
                <a:solidFill>
                  <a:srgbClr val="FF0000"/>
                </a:solidFill>
              </a:rPr>
              <a:t>been </a:t>
            </a:r>
            <a:r>
              <a:rPr lang="en-US" dirty="0" smtClean="0">
                <a:solidFill>
                  <a:srgbClr val="FF0000"/>
                </a:solidFill>
              </a:rPr>
              <a:t>using </a:t>
            </a:r>
            <a:r>
              <a:rPr lang="en-US" dirty="0">
                <a:solidFill>
                  <a:srgbClr val="FF0000"/>
                </a:solidFill>
              </a:rPr>
              <a:t>crude genetics</a:t>
            </a:r>
            <a:endParaRPr lang="en-US" sz="1800" dirty="0"/>
          </a:p>
          <a:p>
            <a:pPr algn="ctr"/>
            <a:endParaRPr lang="en-US" sz="1800" dirty="0"/>
          </a:p>
          <a:p>
            <a:pPr marL="0" indent="0" algn="ctr">
              <a:buNone/>
            </a:pPr>
            <a:r>
              <a:rPr lang="en-US" dirty="0" smtClean="0">
                <a:solidFill>
                  <a:srgbClr val="00B050"/>
                </a:solidFill>
              </a:rPr>
              <a:t>But </a:t>
            </a:r>
            <a:r>
              <a:rPr lang="en-US" dirty="0">
                <a:solidFill>
                  <a:srgbClr val="00B050"/>
                </a:solidFill>
              </a:rPr>
              <a:t>in the 1980’s we learned how to be precise</a:t>
            </a:r>
          </a:p>
          <a:p>
            <a:pPr marL="0" indent="0">
              <a:buNone/>
            </a:pPr>
            <a:endParaRPr lang="en-US" dirty="0"/>
          </a:p>
        </p:txBody>
      </p:sp>
      <p:pic>
        <p:nvPicPr>
          <p:cNvPr id="5" name="Picture 4" descr="banner_agricul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0" y="3122084"/>
            <a:ext cx="7239000" cy="2857500"/>
          </a:xfrm>
          <a:prstGeom prst="rect">
            <a:avLst/>
          </a:prstGeom>
        </p:spPr>
      </p:pic>
      <p:sp>
        <p:nvSpPr>
          <p:cNvPr id="2" name="Title 1"/>
          <p:cNvSpPr>
            <a:spLocks noGrp="1"/>
          </p:cNvSpPr>
          <p:nvPr>
            <p:ph type="ctrTitle"/>
          </p:nvPr>
        </p:nvSpPr>
        <p:spPr>
          <a:xfrm>
            <a:off x="1959296" y="208324"/>
            <a:ext cx="4857108" cy="576072"/>
          </a:xfrm>
        </p:spPr>
        <p:txBody>
          <a:bodyPr>
            <a:normAutofit fontScale="90000"/>
          </a:bodyPr>
          <a:lstStyle/>
          <a:p>
            <a:r>
              <a:rPr lang="en-US" dirty="0" smtClean="0"/>
              <a:t>Food means Agriculture</a:t>
            </a:r>
            <a:endParaRPr lang="en-US" dirty="0"/>
          </a:p>
        </p:txBody>
      </p:sp>
    </p:spTree>
    <p:extLst>
      <p:ext uri="{BB962C8B-B14F-4D97-AF65-F5344CB8AC3E}">
        <p14:creationId xmlns:p14="http://schemas.microsoft.com/office/powerpoint/2010/main" val="2037944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2564" y="971828"/>
            <a:ext cx="7605862" cy="4865140"/>
          </a:xfrm>
          <a:prstGeom prst="rect">
            <a:avLst/>
          </a:prstGeom>
        </p:spPr>
      </p:pic>
    </p:spTree>
    <p:extLst>
      <p:ext uri="{BB962C8B-B14F-4D97-AF65-F5344CB8AC3E}">
        <p14:creationId xmlns:p14="http://schemas.microsoft.com/office/powerpoint/2010/main" val="3468033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39789" y="1493358"/>
            <a:ext cx="4386531" cy="2665687"/>
          </a:xfrm>
          <a:prstGeom prst="rect">
            <a:avLst/>
          </a:prstGeom>
          <a:ln w="28575">
            <a:solidFill>
              <a:schemeClr val="tx1"/>
            </a:solidFill>
          </a:ln>
        </p:spPr>
      </p:pic>
      <p:pic>
        <p:nvPicPr>
          <p:cNvPr id="4" name="Picture 3"/>
          <p:cNvPicPr>
            <a:picLocks noChangeAspect="1"/>
          </p:cNvPicPr>
          <p:nvPr/>
        </p:nvPicPr>
        <p:blipFill>
          <a:blip r:embed="rId3"/>
          <a:stretch>
            <a:fillRect/>
          </a:stretch>
        </p:blipFill>
        <p:spPr>
          <a:xfrm>
            <a:off x="4738374" y="1493358"/>
            <a:ext cx="4297471" cy="2665687"/>
          </a:xfrm>
          <a:prstGeom prst="rect">
            <a:avLst/>
          </a:prstGeom>
          <a:ln w="28575">
            <a:solidFill>
              <a:schemeClr val="tx1"/>
            </a:solidFill>
          </a:ln>
        </p:spPr>
      </p:pic>
      <p:sp>
        <p:nvSpPr>
          <p:cNvPr id="2" name="TextBox 1"/>
          <p:cNvSpPr txBox="1"/>
          <p:nvPr/>
        </p:nvSpPr>
        <p:spPr>
          <a:xfrm>
            <a:off x="336434" y="4896464"/>
            <a:ext cx="232917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B050"/>
                </a:solidFill>
                <a:effectLst/>
                <a:uLnTx/>
                <a:uFillTx/>
                <a:latin typeface="Calibri" panose="020F0502020204030204"/>
                <a:ea typeface="+mn-ea"/>
                <a:cs typeface="+mn-cs"/>
              </a:rPr>
              <a:t>‘</a:t>
            </a: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Helvetica"/>
              </a:rPr>
              <a:t>This is safe</a:t>
            </a:r>
            <a:r>
              <a:rPr kumimoji="0" lang="en-US" sz="2800" b="0" i="0" u="none" strike="noStrike" kern="1200" cap="none" spc="0" normalizeH="0" baseline="0" noProof="0" dirty="0" smtClean="0">
                <a:ln>
                  <a:noFill/>
                </a:ln>
                <a:solidFill>
                  <a:srgbClr val="00B050"/>
                </a:solidFill>
                <a:effectLst/>
                <a:uLnTx/>
                <a:uFillTx/>
                <a:latin typeface="Calibri" panose="020F0502020204030204"/>
                <a:ea typeface="+mn-ea"/>
                <a:cs typeface="Helvetica"/>
              </a:rPr>
              <a:t>!’</a:t>
            </a:r>
            <a:endPar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Helvetica"/>
            </a:endParaRPr>
          </a:p>
        </p:txBody>
      </p:sp>
      <p:sp>
        <p:nvSpPr>
          <p:cNvPr id="3" name="TextBox 2"/>
          <p:cNvSpPr txBox="1"/>
          <p:nvPr/>
        </p:nvSpPr>
        <p:spPr>
          <a:xfrm>
            <a:off x="2694039" y="4958019"/>
            <a:ext cx="347078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B3D3C"/>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3B3D3C"/>
                </a:solidFill>
                <a:effectLst/>
                <a:uLnTx/>
                <a:uFillTx/>
                <a:latin typeface="Calibri" panose="020F0502020204030204"/>
                <a:ea typeface="+mn-ea"/>
                <a:cs typeface="+mn-cs"/>
              </a:rPr>
              <a:t>Greenpeace says </a:t>
            </a:r>
            <a:r>
              <a:rPr kumimoji="0" lang="en-US" sz="2400" b="0" i="0" u="none" strike="noStrike" kern="1200" cap="none" spc="0" normalizeH="0" baseline="0" noProof="0" dirty="0">
                <a:ln>
                  <a:noFill/>
                </a:ln>
                <a:solidFill>
                  <a:srgbClr val="3B3D3C"/>
                </a:solidFill>
                <a:effectLst/>
                <a:uLnTx/>
                <a:uFillTx/>
                <a:latin typeface="Calibri" panose="020F0502020204030204"/>
                <a:ea typeface="+mn-ea"/>
                <a:cs typeface="+mn-cs"/>
              </a:rPr>
              <a:t>→</a:t>
            </a:r>
          </a:p>
        </p:txBody>
      </p:sp>
      <p:sp>
        <p:nvSpPr>
          <p:cNvPr id="5" name="TextBox 4"/>
          <p:cNvSpPr txBox="1"/>
          <p:nvPr/>
        </p:nvSpPr>
        <p:spPr>
          <a:xfrm>
            <a:off x="5879690" y="4896464"/>
            <a:ext cx="3028335"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Helvetica"/>
              </a:rPr>
              <a:t>‘This is dangerous!’</a:t>
            </a:r>
          </a:p>
        </p:txBody>
      </p:sp>
    </p:spTree>
    <p:extLst>
      <p:ext uri="{BB962C8B-B14F-4D97-AF65-F5344CB8AC3E}">
        <p14:creationId xmlns:p14="http://schemas.microsoft.com/office/powerpoint/2010/main" val="2357878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16791" y="321347"/>
            <a:ext cx="8050960" cy="576072"/>
          </a:xfrm>
        </p:spPr>
        <p:txBody>
          <a:bodyPr>
            <a:normAutofit fontScale="90000"/>
          </a:bodyPr>
          <a:lstStyle/>
          <a:p>
            <a:pPr algn="ctr"/>
            <a:r>
              <a:rPr lang="en-US" dirty="0"/>
              <a:t>Traditional versus precision methods</a:t>
            </a:r>
          </a:p>
        </p:txBody>
      </p:sp>
      <p:sp>
        <p:nvSpPr>
          <p:cNvPr id="4" name="Content Placeholder 3"/>
          <p:cNvSpPr>
            <a:spLocks noGrp="1"/>
          </p:cNvSpPr>
          <p:nvPr>
            <p:ph idx="10"/>
          </p:nvPr>
        </p:nvSpPr>
        <p:spPr>
          <a:xfrm>
            <a:off x="601133" y="1371601"/>
            <a:ext cx="7941733" cy="4189186"/>
          </a:xfrm>
        </p:spPr>
        <p:txBody>
          <a:bodyPr>
            <a:normAutofit lnSpcReduction="10000"/>
          </a:bodyPr>
          <a:lstStyle/>
          <a:p>
            <a:pPr marL="0" indent="0" algn="ctr">
              <a:buNone/>
            </a:pPr>
            <a:r>
              <a:rPr lang="en-US" sz="2800" dirty="0" smtClean="0">
                <a:solidFill>
                  <a:schemeClr val="accent6"/>
                </a:solidFill>
              </a:rPr>
              <a:t>I </a:t>
            </a:r>
            <a:r>
              <a:rPr lang="en-US" sz="2800" dirty="0">
                <a:solidFill>
                  <a:schemeClr val="accent6"/>
                </a:solidFill>
              </a:rPr>
              <a:t>want to move a GPS system from my old car into my new one</a:t>
            </a:r>
          </a:p>
          <a:p>
            <a:pPr algn="ctr"/>
            <a:endParaRPr lang="en-US" sz="2800" dirty="0">
              <a:solidFill>
                <a:schemeClr val="accent2"/>
              </a:solidFill>
            </a:endParaRPr>
          </a:p>
          <a:p>
            <a:pPr marL="0" indent="0" algn="ctr">
              <a:buNone/>
            </a:pPr>
            <a:r>
              <a:rPr lang="en-US" sz="2800" dirty="0">
                <a:solidFill>
                  <a:srgbClr val="FF0000"/>
                </a:solidFill>
              </a:rPr>
              <a:t>Should I disassemble two cars, mix up the parts and then “select” for the one with the GPS, ignoring what else it might have picked up?</a:t>
            </a:r>
          </a:p>
          <a:p>
            <a:pPr algn="ctr"/>
            <a:endParaRPr lang="en-US" sz="2200" dirty="0" smtClean="0">
              <a:solidFill>
                <a:schemeClr val="accent6"/>
              </a:solidFill>
            </a:endParaRPr>
          </a:p>
          <a:p>
            <a:pPr algn="ctr"/>
            <a:endParaRPr lang="en-US" sz="2200" dirty="0">
              <a:solidFill>
                <a:schemeClr val="accent6"/>
              </a:solidFill>
            </a:endParaRPr>
          </a:p>
          <a:p>
            <a:pPr marL="0" indent="0" algn="ctr">
              <a:buNone/>
            </a:pPr>
            <a:r>
              <a:rPr lang="en-US" sz="2800" dirty="0">
                <a:solidFill>
                  <a:schemeClr val="accent6"/>
                </a:solidFill>
              </a:rPr>
              <a:t>Or should I take </a:t>
            </a:r>
            <a:r>
              <a:rPr lang="en-US" sz="2800" dirty="0" smtClean="0">
                <a:solidFill>
                  <a:schemeClr val="accent6"/>
                </a:solidFill>
              </a:rPr>
              <a:t>the </a:t>
            </a:r>
            <a:r>
              <a:rPr lang="en-US" sz="2800" dirty="0">
                <a:solidFill>
                  <a:schemeClr val="accent6"/>
                </a:solidFill>
              </a:rPr>
              <a:t>GPS from one car and move it to the other?</a:t>
            </a:r>
          </a:p>
          <a:p>
            <a:pPr algn="ctr"/>
            <a:endParaRPr lang="en-US" sz="2200" dirty="0">
              <a:solidFill>
                <a:schemeClr val="accent6"/>
              </a:solidFill>
            </a:endParaRPr>
          </a:p>
        </p:txBody>
      </p:sp>
      <p:sp>
        <p:nvSpPr>
          <p:cNvPr id="5" name="Rectangle 4"/>
          <p:cNvSpPr/>
          <p:nvPr/>
        </p:nvSpPr>
        <p:spPr>
          <a:xfrm>
            <a:off x="601133" y="1199213"/>
            <a:ext cx="8066618" cy="2914078"/>
          </a:xfrm>
          <a:prstGeom prst="rect">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Arial"/>
              <a:ea typeface="+mn-ea"/>
              <a:cs typeface="+mn-cs"/>
            </a:endParaRPr>
          </a:p>
        </p:txBody>
      </p:sp>
      <p:sp>
        <p:nvSpPr>
          <p:cNvPr id="6" name="Rectangle 5"/>
          <p:cNvSpPr/>
          <p:nvPr/>
        </p:nvSpPr>
        <p:spPr>
          <a:xfrm>
            <a:off x="601133" y="4218100"/>
            <a:ext cx="8066618" cy="1932517"/>
          </a:xfrm>
          <a:prstGeom prst="rect">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Arial"/>
              <a:ea typeface="+mn-ea"/>
              <a:cs typeface="+mn-cs"/>
            </a:endParaRPr>
          </a:p>
        </p:txBody>
      </p:sp>
    </p:spTree>
    <p:extLst>
      <p:ext uri="{BB962C8B-B14F-4D97-AF65-F5344CB8AC3E}">
        <p14:creationId xmlns:p14="http://schemas.microsoft.com/office/powerpoint/2010/main" val="338855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8135" y="228600"/>
            <a:ext cx="7941732" cy="576072"/>
          </a:xfrm>
        </p:spPr>
        <p:txBody>
          <a:bodyPr>
            <a:normAutofit fontScale="90000"/>
          </a:bodyPr>
          <a:lstStyle/>
          <a:p>
            <a:pPr algn="ctr"/>
            <a:r>
              <a:rPr lang="en-US" dirty="0"/>
              <a:t>Traditional versus precision methods</a:t>
            </a:r>
          </a:p>
        </p:txBody>
      </p:sp>
      <p:sp>
        <p:nvSpPr>
          <p:cNvPr id="4" name="Content Placeholder 3"/>
          <p:cNvSpPr>
            <a:spLocks noGrp="1"/>
          </p:cNvSpPr>
          <p:nvPr>
            <p:ph idx="10"/>
          </p:nvPr>
        </p:nvSpPr>
        <p:spPr>
          <a:xfrm>
            <a:off x="688135" y="2957754"/>
            <a:ext cx="7941733" cy="4189186"/>
          </a:xfrm>
        </p:spPr>
        <p:txBody>
          <a:bodyPr>
            <a:normAutofit/>
          </a:bodyPr>
          <a:lstStyle/>
          <a:p>
            <a:pPr algn="ctr"/>
            <a:endParaRPr lang="en-US" sz="2200" dirty="0" smtClean="0">
              <a:solidFill>
                <a:schemeClr val="accent6"/>
              </a:solidFill>
            </a:endParaRPr>
          </a:p>
          <a:p>
            <a:pPr algn="ctr"/>
            <a:endParaRPr lang="en-US" sz="2200" dirty="0">
              <a:solidFill>
                <a:schemeClr val="accent6"/>
              </a:solidFill>
            </a:endParaRPr>
          </a:p>
          <a:p>
            <a:pPr algn="ctr"/>
            <a:endParaRPr lang="en-US" sz="2200" dirty="0">
              <a:solidFill>
                <a:schemeClr val="accent6"/>
              </a:solidFill>
            </a:endParaRPr>
          </a:p>
          <a:p>
            <a:pPr marL="0" indent="0" algn="ctr">
              <a:buNone/>
            </a:pPr>
            <a:r>
              <a:rPr lang="en-US" sz="3600" b="1" dirty="0">
                <a:solidFill>
                  <a:srgbClr val="FF0000"/>
                </a:solidFill>
              </a:rPr>
              <a:t>If I take a GPS from an </a:t>
            </a:r>
            <a:r>
              <a:rPr lang="en-US" sz="3600" b="1" dirty="0" smtClean="0">
                <a:solidFill>
                  <a:srgbClr val="FF0000"/>
                </a:solidFill>
              </a:rPr>
              <a:t>airplane</a:t>
            </a:r>
          </a:p>
          <a:p>
            <a:pPr marL="0" indent="0" algn="ctr">
              <a:buNone/>
            </a:pPr>
            <a:r>
              <a:rPr lang="en-US" sz="3600" b="1" dirty="0" smtClean="0">
                <a:solidFill>
                  <a:srgbClr val="FF0000"/>
                </a:solidFill>
              </a:rPr>
              <a:t> </a:t>
            </a:r>
            <a:r>
              <a:rPr lang="en-US" sz="3600" b="1" dirty="0">
                <a:solidFill>
                  <a:srgbClr val="FF0000"/>
                </a:solidFill>
              </a:rPr>
              <a:t>will the new car fly</a:t>
            </a:r>
            <a:r>
              <a:rPr lang="en-US" sz="3600" b="1" dirty="0" smtClean="0">
                <a:solidFill>
                  <a:srgbClr val="FF0000"/>
                </a:solidFill>
              </a:rPr>
              <a:t>?</a:t>
            </a:r>
            <a:endParaRPr lang="en-US" sz="3600" b="1" dirty="0">
              <a:solidFill>
                <a:srgbClr val="FF0000"/>
              </a:solidFill>
            </a:endParaRPr>
          </a:p>
        </p:txBody>
      </p:sp>
      <p:sp>
        <p:nvSpPr>
          <p:cNvPr id="5" name="Rectangle 4"/>
          <p:cNvSpPr/>
          <p:nvPr/>
        </p:nvSpPr>
        <p:spPr>
          <a:xfrm>
            <a:off x="663575" y="4006517"/>
            <a:ext cx="8066618" cy="2286001"/>
          </a:xfrm>
          <a:prstGeom prst="rect">
            <a:avLst/>
          </a:prstGeom>
          <a:no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Arial"/>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135" y="964503"/>
            <a:ext cx="7941733" cy="2467629"/>
          </a:xfrm>
          <a:prstGeom prst="rect">
            <a:avLst/>
          </a:prstGeom>
        </p:spPr>
      </p:pic>
    </p:spTree>
    <p:extLst>
      <p:ext uri="{BB962C8B-B14F-4D97-AF65-F5344CB8AC3E}">
        <p14:creationId xmlns:p14="http://schemas.microsoft.com/office/powerpoint/2010/main" val="40144240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765088" cy="576072"/>
          </a:xfrm>
        </p:spPr>
        <p:txBody>
          <a:bodyPr>
            <a:normAutofit fontScale="90000"/>
          </a:bodyPr>
          <a:lstStyle/>
          <a:p>
            <a:pPr algn="ctr"/>
            <a:r>
              <a:rPr lang="en-US" dirty="0" smtClean="0"/>
              <a:t>GMO refers to a method</a:t>
            </a:r>
            <a:endParaRPr lang="en-US" dirty="0"/>
          </a:p>
        </p:txBody>
      </p:sp>
      <p:sp>
        <p:nvSpPr>
          <p:cNvPr id="3" name="Content Placeholder 2"/>
          <p:cNvSpPr>
            <a:spLocks noGrp="1"/>
          </p:cNvSpPr>
          <p:nvPr>
            <p:ph idx="10"/>
          </p:nvPr>
        </p:nvSpPr>
        <p:spPr>
          <a:xfrm>
            <a:off x="228600" y="1371600"/>
            <a:ext cx="8765088" cy="4916183"/>
          </a:xfrm>
        </p:spPr>
        <p:txBody>
          <a:bodyPr>
            <a:noAutofit/>
          </a:bodyPr>
          <a:lstStyle/>
          <a:p>
            <a:pPr marL="0" indent="0" algn="ctr">
              <a:buNone/>
            </a:pPr>
            <a:r>
              <a:rPr lang="en-US" sz="4000" dirty="0" smtClean="0"/>
              <a:t>But what is important is the </a:t>
            </a:r>
          </a:p>
          <a:p>
            <a:pPr marL="0" indent="0" algn="ctr">
              <a:buNone/>
            </a:pPr>
            <a:endParaRPr lang="en-US" sz="4000" dirty="0">
              <a:solidFill>
                <a:srgbClr val="FF0000"/>
              </a:solidFill>
            </a:endParaRPr>
          </a:p>
          <a:p>
            <a:pPr marL="0" indent="0" algn="ctr">
              <a:buNone/>
            </a:pPr>
            <a:r>
              <a:rPr lang="en-US" sz="4800" dirty="0" smtClean="0">
                <a:solidFill>
                  <a:srgbClr val="0070C0"/>
                </a:solidFill>
              </a:rPr>
              <a:t>PRODUCT </a:t>
            </a:r>
            <a:endParaRPr lang="en-US" sz="2800" dirty="0">
              <a:solidFill>
                <a:srgbClr val="0070C0"/>
              </a:solidFill>
            </a:endParaRPr>
          </a:p>
          <a:p>
            <a:pPr marL="0" indent="0" algn="ctr">
              <a:buNone/>
            </a:pPr>
            <a:r>
              <a:rPr lang="en-US" sz="2400" dirty="0" smtClean="0"/>
              <a:t>not the</a:t>
            </a:r>
            <a:endParaRPr lang="en-US" sz="2400" dirty="0"/>
          </a:p>
          <a:p>
            <a:pPr marL="0" indent="0" algn="ctr">
              <a:buNone/>
            </a:pPr>
            <a:r>
              <a:rPr lang="en-US" sz="4800" dirty="0" smtClean="0">
                <a:solidFill>
                  <a:srgbClr val="FF0000"/>
                </a:solidFill>
              </a:rPr>
              <a:t>METHOD</a:t>
            </a:r>
            <a:r>
              <a:rPr lang="en-US" sz="2800" dirty="0" smtClean="0">
                <a:solidFill>
                  <a:srgbClr val="FF0000"/>
                </a:solidFill>
              </a:rPr>
              <a:t> </a:t>
            </a:r>
          </a:p>
          <a:p>
            <a:pPr marL="0" indent="0" algn="ctr">
              <a:buNone/>
            </a:pPr>
            <a:endParaRPr lang="en-US" sz="2800" dirty="0">
              <a:solidFill>
                <a:srgbClr val="FF0000"/>
              </a:solidFill>
            </a:endParaRPr>
          </a:p>
          <a:p>
            <a:pPr marL="0" indent="0" algn="ctr">
              <a:buNone/>
            </a:pPr>
            <a:r>
              <a:rPr lang="en-US" sz="2800" dirty="0" smtClean="0"/>
              <a:t>This is just as true for traditional breeding</a:t>
            </a:r>
            <a:endParaRPr lang="en-US" sz="2800" dirty="0"/>
          </a:p>
        </p:txBody>
      </p:sp>
    </p:spTree>
    <p:extLst>
      <p:ext uri="{BB962C8B-B14F-4D97-AF65-F5344CB8AC3E}">
        <p14:creationId xmlns:p14="http://schemas.microsoft.com/office/powerpoint/2010/main" val="3252883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o_Slide_Building">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3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_White Background w/Title">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_Blue">
  <a:themeElements>
    <a:clrScheme name="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fontScheme name="Blu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533400" marR="0" indent="-533400" algn="l" defTabSz="914400" rtl="0" eaLnBrk="0" fontAlgn="base" latinLnBrk="0" hangingPunct="0">
          <a:lnSpc>
            <a:spcPct val="100000"/>
          </a:lnSpc>
          <a:spcBef>
            <a:spcPct val="0"/>
          </a:spcBef>
          <a:spcAft>
            <a:spcPct val="0"/>
          </a:spcAft>
          <a:buClrTx/>
          <a:buSzTx/>
          <a:buFontTx/>
          <a:buAutoNum type="arabicPeriod"/>
          <a:tabLst/>
          <a:defRPr kumimoji="0" lang="th-TH" sz="24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533400" marR="0" indent="-533400" algn="l" defTabSz="914400" rtl="0" eaLnBrk="0" fontAlgn="base" latinLnBrk="0" hangingPunct="0">
          <a:lnSpc>
            <a:spcPct val="100000"/>
          </a:lnSpc>
          <a:spcBef>
            <a:spcPct val="0"/>
          </a:spcBef>
          <a:spcAft>
            <a:spcPct val="0"/>
          </a:spcAft>
          <a:buClrTx/>
          <a:buSzTx/>
          <a:buFontTx/>
          <a:buAutoNum type="arabicPeriod"/>
          <a:tabLst/>
          <a:defRPr kumimoji="0" lang="th-TH" sz="24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Blu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u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u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ro_Slide_HF_Ice">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Intro_Slide_NEBNext">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White Background w/Title">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inted Bkgd_no Footer">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ree_Image_to_Right">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etri_Image_to_Right">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NEB PP Color Theme 0515">
      <a:dk1>
        <a:srgbClr val="3B3D3C"/>
      </a:dk1>
      <a:lt1>
        <a:sysClr val="window" lastClr="FFFFFF"/>
      </a:lt1>
      <a:dk2>
        <a:srgbClr val="F58025"/>
      </a:dk2>
      <a:lt2>
        <a:srgbClr val="8C8E8E"/>
      </a:lt2>
      <a:accent1>
        <a:srgbClr val="0B1E2F"/>
      </a:accent1>
      <a:accent2>
        <a:srgbClr val="0F5A4A"/>
      </a:accent2>
      <a:accent3>
        <a:srgbClr val="3D4C22"/>
      </a:accent3>
      <a:accent4>
        <a:srgbClr val="CB521E"/>
      </a:accent4>
      <a:accent5>
        <a:srgbClr val="2A2F64"/>
      </a:accent5>
      <a:accent6>
        <a:srgbClr val="5F3844"/>
      </a:accent6>
      <a:hlink>
        <a:srgbClr val="F58025"/>
      </a:hlink>
      <a:folHlink>
        <a:srgbClr val="854F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5ACDD39AE9DB449527055136D20874" ma:contentTypeVersion="7" ma:contentTypeDescription="Create a new document." ma:contentTypeScope="" ma:versionID="b8c48fce7050fc4dded11328971b9a12">
  <xsd:schema xmlns:xsd="http://www.w3.org/2001/XMLSchema" xmlns:xs="http://www.w3.org/2001/XMLSchema" xmlns:p="http://schemas.microsoft.com/office/2006/metadata/properties" xmlns:ns2="f326c8d5-c302-4be2-b08c-80b3c4ffc93b" xmlns:ns3="808cda61-64c1-4cc2-8d52-d2ef7cb65ec5" xmlns:ns4="387d7afa-6ac9-4adf-a19b-74a3b0a2b762" targetNamespace="http://schemas.microsoft.com/office/2006/metadata/properties" ma:root="true" ma:fieldsID="8e98fd2b3fad5d213846a6f429af9e78" ns2:_="" ns3:_="" ns4:_="">
    <xsd:import namespace="f326c8d5-c302-4be2-b08c-80b3c4ffc93b"/>
    <xsd:import namespace="808cda61-64c1-4cc2-8d52-d2ef7cb65ec5"/>
    <xsd:import namespace="387d7afa-6ac9-4adf-a19b-74a3b0a2b762"/>
    <xsd:element name="properties">
      <xsd:complexType>
        <xsd:sequence>
          <xsd:element name="documentManagement">
            <xsd:complexType>
              <xsd:all>
                <xsd:element ref="ns2:SharedWithUsers" minOccurs="0"/>
                <xsd:element ref="ns2:SharingHintHash" minOccurs="0"/>
                <xsd:element ref="ns3:Product_x0020_Category" minOccurs="0"/>
                <xsd:element ref="ns3:Literature_x0020_Type" minOccurs="0"/>
                <xsd:element ref="ns4:_dlc_DocId" minOccurs="0"/>
                <xsd:element ref="ns4:_dlc_DocIdUrl" minOccurs="0"/>
                <xsd:element ref="ns4:_dlc_DocIdPersistId"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6c8d5-c302-4be2-b08c-80b3c4ffc93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cda61-64c1-4cc2-8d52-d2ef7cb65ec5" elementFormDefault="qualified">
    <xsd:import namespace="http://schemas.microsoft.com/office/2006/documentManagement/types"/>
    <xsd:import namespace="http://schemas.microsoft.com/office/infopath/2007/PartnerControls"/>
    <xsd:element name="Product_x0020_Category" ma:index="10" nillable="true" ma:displayName="Product Category" ma:default="Cellular Analysis" ma:format="Dropdown" ma:internalName="Product_x0020_Category">
      <xsd:simpleType>
        <xsd:restriction base="dms:Choice">
          <xsd:enumeration value="Cellular Analysis"/>
          <xsd:enumeration value="Cloning &amp; Mapping"/>
          <xsd:enumeration value="Competent Cells"/>
          <xsd:enumeration value="Epigenetics"/>
          <xsd:enumeration value="Glycobiology"/>
          <xsd:enumeration value="Markers &amp; Ladders"/>
          <xsd:enumeration value="OEM"/>
          <xsd:enumeration value="Corporate"/>
          <xsd:enumeration value="NEB Expressions"/>
          <xsd:enumeration value="NEBNext"/>
          <xsd:enumeration value="Polymerase PCR Reagents"/>
          <xsd:enumeration value="Protein Expression &amp; Purification"/>
          <xsd:enumeration value="Protein Tools"/>
          <xsd:enumeration value="Restriction Enzymes"/>
          <xsd:enumeration value="RNA &amp; Gene Analysis"/>
        </xsd:restriction>
      </xsd:simpleType>
    </xsd:element>
    <xsd:element name="Literature_x0020_Type" ma:index="11" nillable="true" ma:displayName="Literature Type" ma:default="Brochure" ma:format="Dropdown" ma:internalName="Literature_x0020_Type">
      <xsd:simpleType>
        <xsd:restriction base="dms:Choice">
          <xsd:enumeration value="Brochure"/>
          <xsd:enumeration value="Sales Sheet"/>
          <xsd:enumeration value="Marketing Sheet"/>
          <xsd:enumeration value="Application Notes"/>
          <xsd:enumeration value="Selection Chart"/>
          <xsd:enumeration value="Citation Sheets"/>
          <xsd:enumeration value="Price List"/>
          <xsd:enumeration value="Corporate"/>
        </xsd:restriction>
      </xsd:simpleType>
    </xsd:element>
  </xsd:schema>
  <xsd:schema xmlns:xsd="http://www.w3.org/2001/XMLSchema" xmlns:xs="http://www.w3.org/2001/XMLSchema" xmlns:dms="http://schemas.microsoft.com/office/2006/documentManagement/types" xmlns:pc="http://schemas.microsoft.com/office/infopath/2007/PartnerControls" targetNamespace="387d7afa-6ac9-4adf-a19b-74a3b0a2b762"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Literature_x0020_Type xmlns="808cda61-64c1-4cc2-8d52-d2ef7cb65ec5">Corporate</Literature_x0020_Type>
    <Product_x0020_Category xmlns="808cda61-64c1-4cc2-8d52-d2ef7cb65ec5">Corporate</Product_x0020_Category>
    <_dlc_DocId xmlns="387d7afa-6ac9-4adf-a19b-74a3b0a2b762">VCAEJRRJXW2R-314-552</_dlc_DocId>
    <_dlc_DocIdUrl xmlns="387d7afa-6ac9-4adf-a19b-74a3b0a2b762">
      <Url>https://nebiolabs.sharepoint.com/MarketingLiterature/_layouts/15/DocIdRedir.aspx?ID=VCAEJRRJXW2R-314-552</Url>
      <Description>VCAEJRRJXW2R-314-552</Description>
    </_dlc_DocIdUrl>
  </documentManagement>
</p:properties>
</file>

<file path=customXml/itemProps1.xml><?xml version="1.0" encoding="utf-8"?>
<ds:datastoreItem xmlns:ds="http://schemas.openxmlformats.org/officeDocument/2006/customXml" ds:itemID="{A088AC12-5531-4A99-A89B-62962BB1E599}">
  <ds:schemaRefs>
    <ds:schemaRef ds:uri="http://schemas.microsoft.com/sharepoint/v3/contenttype/forms"/>
  </ds:schemaRefs>
</ds:datastoreItem>
</file>

<file path=customXml/itemProps2.xml><?xml version="1.0" encoding="utf-8"?>
<ds:datastoreItem xmlns:ds="http://schemas.openxmlformats.org/officeDocument/2006/customXml" ds:itemID="{0153DDEE-B81A-4F02-BAD4-E51EEF1B1B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6c8d5-c302-4be2-b08c-80b3c4ffc93b"/>
    <ds:schemaRef ds:uri="808cda61-64c1-4cc2-8d52-d2ef7cb65ec5"/>
    <ds:schemaRef ds:uri="387d7afa-6ac9-4adf-a19b-74a3b0a2b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CB2AA7-208E-4483-B3DC-BA9DF07D617C}">
  <ds:schemaRefs>
    <ds:schemaRef ds:uri="http://schemas.microsoft.com/sharepoint/events"/>
  </ds:schemaRefs>
</ds:datastoreItem>
</file>

<file path=customXml/itemProps4.xml><?xml version="1.0" encoding="utf-8"?>
<ds:datastoreItem xmlns:ds="http://schemas.openxmlformats.org/officeDocument/2006/customXml" ds:itemID="{4414EF4A-4B6E-4B21-8251-36364C77EF38}">
  <ds:schemaRefs>
    <ds:schemaRef ds:uri="http://schemas.microsoft.com/office/2006/documentManagement/types"/>
    <ds:schemaRef ds:uri="http://www.w3.org/XML/1998/namespace"/>
    <ds:schemaRef ds:uri="http://purl.org/dc/terms/"/>
    <ds:schemaRef ds:uri="http://schemas.microsoft.com/office/infopath/2007/PartnerControls"/>
    <ds:schemaRef ds:uri="808cda61-64c1-4cc2-8d52-d2ef7cb65ec5"/>
    <ds:schemaRef ds:uri="http://purl.org/dc/dcmitype/"/>
    <ds:schemaRef ds:uri="http://schemas.openxmlformats.org/package/2006/metadata/core-properties"/>
    <ds:schemaRef ds:uri="http://purl.org/dc/elements/1.1/"/>
    <ds:schemaRef ds:uri="387d7afa-6ac9-4adf-a19b-74a3b0a2b762"/>
    <ds:schemaRef ds:uri="f326c8d5-c302-4be2-b08c-80b3c4ffc93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14666</TotalTime>
  <Words>622</Words>
  <Application>Microsoft Office PowerPoint</Application>
  <PresentationFormat>On-screen Show (4:3)</PresentationFormat>
  <Paragraphs>129</Paragraphs>
  <Slides>23</Slides>
  <Notes>1</Notes>
  <HiddenSlides>0</HiddenSlides>
  <MMClips>0</MMClips>
  <ScaleCrop>false</ScaleCrop>
  <HeadingPairs>
    <vt:vector size="6" baseType="variant">
      <vt:variant>
        <vt:lpstr>Fonts Used</vt:lpstr>
      </vt:variant>
      <vt:variant>
        <vt:i4>10</vt:i4>
      </vt:variant>
      <vt:variant>
        <vt:lpstr>Theme</vt:lpstr>
      </vt:variant>
      <vt:variant>
        <vt:i4>18</vt:i4>
      </vt:variant>
      <vt:variant>
        <vt:lpstr>Slide Titles</vt:lpstr>
      </vt:variant>
      <vt:variant>
        <vt:i4>23</vt:i4>
      </vt:variant>
    </vt:vector>
  </HeadingPairs>
  <TitlesOfParts>
    <vt:vector size="51" baseType="lpstr">
      <vt:lpstr>Arial</vt:lpstr>
      <vt:lpstr>Bookman Old Style</vt:lpstr>
      <vt:lpstr>Calibri</vt:lpstr>
      <vt:lpstr>Calibri Light</vt:lpstr>
      <vt:lpstr>Courier New</vt:lpstr>
      <vt:lpstr>Helvetica</vt:lpstr>
      <vt:lpstr>Lucida Grande</vt:lpstr>
      <vt:lpstr>Times New Roman</vt:lpstr>
      <vt:lpstr>Wingdings</vt:lpstr>
      <vt:lpstr>ヒラギノ角ゴ Pro W3</vt:lpstr>
      <vt:lpstr>Intro_Slide_Building</vt:lpstr>
      <vt:lpstr>Intro_Slide_HF_Ice</vt:lpstr>
      <vt:lpstr>Intro_Slide_NEBNext</vt:lpstr>
      <vt:lpstr>5_Custom Design</vt:lpstr>
      <vt:lpstr>White Background w/Title</vt:lpstr>
      <vt:lpstr>Tinted Bkgd_no Footer</vt:lpstr>
      <vt:lpstr>Tree_Image_to_Right</vt:lpstr>
      <vt:lpstr>Petri_Image_to_Right</vt:lpstr>
      <vt:lpstr>Custom Design</vt:lpstr>
      <vt:lpstr>1_Custom Design</vt:lpstr>
      <vt:lpstr>2_Custom Design</vt:lpstr>
      <vt:lpstr>3_Custom Design</vt:lpstr>
      <vt:lpstr>Office Theme</vt:lpstr>
      <vt:lpstr>1_Office Theme</vt:lpstr>
      <vt:lpstr>2_White Background w/Title</vt:lpstr>
      <vt:lpstr>1_Blue</vt:lpstr>
      <vt:lpstr>3_Office Theme</vt:lpstr>
      <vt:lpstr>2_Office Theme</vt:lpstr>
      <vt:lpstr>PowerPoint Presentation</vt:lpstr>
      <vt:lpstr>PowerPoint Presentation</vt:lpstr>
      <vt:lpstr>PowerPoint Presentation</vt:lpstr>
      <vt:lpstr>Food means Agriculture</vt:lpstr>
      <vt:lpstr>PowerPoint Presentation</vt:lpstr>
      <vt:lpstr>PowerPoint Presentation</vt:lpstr>
      <vt:lpstr>Traditional versus precision methods</vt:lpstr>
      <vt:lpstr>Traditional versus precision methods</vt:lpstr>
      <vt:lpstr>GMO refers to a method</vt:lpstr>
      <vt:lpstr>PowerPoint Presentation</vt:lpstr>
      <vt:lpstr>PowerPoint Presentation</vt:lpstr>
      <vt:lpstr>Golden Rice</vt:lpstr>
      <vt:lpstr>Golden Rice</vt:lpstr>
      <vt:lpstr>PowerPoint Presentation</vt:lpstr>
      <vt:lpstr>PowerPoint Presentation</vt:lpstr>
      <vt:lpstr>PowerPoint Presentation</vt:lpstr>
      <vt:lpstr>PowerPoint Presentation</vt:lpstr>
      <vt:lpstr>Bangladesh: Bt eggplant</vt:lpstr>
      <vt:lpstr>PowerPoint Presentation</vt:lpstr>
      <vt:lpstr>Science Facts</vt:lpstr>
      <vt:lpstr>Actions needed around the world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 Hall</dc:creator>
  <cp:lastModifiedBy>Roberts, Rich</cp:lastModifiedBy>
  <cp:revision>215</cp:revision>
  <cp:lastPrinted>2016-10-27T14:31:49Z</cp:lastPrinted>
  <dcterms:created xsi:type="dcterms:W3CDTF">2014-10-03T15:19:54Z</dcterms:created>
  <dcterms:modified xsi:type="dcterms:W3CDTF">2018-06-27T15:22:23Z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0x010100055ACDD39AE9DB449527055136D20874</vt:lpwstr>
  </property>
  <property fmtid="{D5CDD505-2E9C-101B-9397-08002B2CF9AE}" pid="3" name="_dlc_DocIdItemGuid">
    <vt:lpwstr>0b22c39e-e54e-40c2-b427-868703c71da5</vt:lpwstr>
  </property>
</Properties>
</file>