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3" autoAdjust="0"/>
    <p:restoredTop sz="86154" autoAdjust="0"/>
  </p:normalViewPr>
  <p:slideViewPr>
    <p:cSldViewPr snapToGrid="0" snapToObjects="1">
      <p:cViewPr varScale="1">
        <p:scale>
          <a:sx n="90" d="100"/>
          <a:sy n="90" d="100"/>
        </p:scale>
        <p:origin x="1446" y="78"/>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11/5/2019</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11/5/2019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pitt.edu/~super7/56011-57001/56201_fr.pptx" TargetMode="External"/><Relationship Id="rId13" Type="http://schemas.openxmlformats.org/officeDocument/2006/relationships/hyperlink" Target="http://www.pitt.edu/~super7/56011-57001/56201_es.pptx" TargetMode="External"/><Relationship Id="rId3" Type="http://schemas.openxmlformats.org/officeDocument/2006/relationships/hyperlink" Target="https://www.icgeb.org/news/rich-roberts-on-the-nobel-campaign-supporting-gmos-and-golden-rice/" TargetMode="External"/><Relationship Id="rId7" Type="http://schemas.openxmlformats.org/officeDocument/2006/relationships/hyperlink" Target="http://www.pitt.edu/~super7/56011-57001/56201_zh-Hans.pptx" TargetMode="External"/><Relationship Id="rId12" Type="http://schemas.openxmlformats.org/officeDocument/2006/relationships/hyperlink" Target="http://www.pitt.edu/~super7/56011-57001/56201_ru.pptx" TargetMode="External"/><Relationship Id="rId2" Type="http://schemas.openxmlformats.org/officeDocument/2006/relationships/slide" Target="../slides/slide1.xml"/><Relationship Id="rId16" Type="http://schemas.openxmlformats.org/officeDocument/2006/relationships/hyperlink" Target="https://play.google.com/store/apps/details?id=com.google.android.apps.translate&amp;hl=en" TargetMode="External"/><Relationship Id="rId1" Type="http://schemas.openxmlformats.org/officeDocument/2006/relationships/notesMaster" Target="../notesMasters/notesMaster1.xml"/><Relationship Id="rId6" Type="http://schemas.openxmlformats.org/officeDocument/2006/relationships/hyperlink" Target="http://www.pitt.edu/~super7/56011-57001/56201_ar.pptx" TargetMode="External"/><Relationship Id="rId11" Type="http://schemas.openxmlformats.org/officeDocument/2006/relationships/hyperlink" Target="http://www.pitt.edu/~super7/56011-57001/56201_ja.pptx" TargetMode="External"/><Relationship Id="rId5" Type="http://schemas.openxmlformats.org/officeDocument/2006/relationships/hyperlink" Target="http://www.pitt.edu/~super7/56011-57001/56201.ppt" TargetMode="External"/><Relationship Id="rId15" Type="http://schemas.openxmlformats.org/officeDocument/2006/relationships/hyperlink" Target="https://microsofttranslator.uservoice.com/knowledgebase/articles/1159792-presentation-translator-how-do-i-use-this-to-tra" TargetMode="External"/><Relationship Id="rId10" Type="http://schemas.openxmlformats.org/officeDocument/2006/relationships/hyperlink" Target="http://www.pitt.edu/~super7/56011-57001/56201_it.pptx" TargetMode="External"/><Relationship Id="rId4" Type="http://schemas.openxmlformats.org/officeDocument/2006/relationships/hyperlink" Target="http://supportprecisionagriculture.org/ICGEB_Nobel_Laureates_for_GMOs.pptx" TargetMode="External"/><Relationship Id="rId9" Type="http://schemas.openxmlformats.org/officeDocument/2006/relationships/hyperlink" Target="http://www.pitt.edu/~super7/56011-57001/56201_de.pptx" TargetMode="External"/><Relationship Id="rId14" Type="http://schemas.openxmlformats.org/officeDocument/2006/relationships/hyperlink" Target="http://www.pitt.edu/~super7/56011-57001/56201_es_en.pptx"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hangingPunct="1"/>
            <a:r>
              <a:rPr lang="en-US" sz="1200" kern="1200" dirty="0">
                <a:solidFill>
                  <a:schemeClr val="tx1"/>
                </a:solidFill>
                <a:effectLst/>
                <a:latin typeface="+mn-lt"/>
                <a:ea typeface="+mn-ea"/>
                <a:cs typeface="+mn-cs"/>
              </a:rPr>
              <a:t>Conférence « 142 lauréats du prix Nobel soutiennent les OGM » par Richard J. Roberts </a:t>
            </a:r>
            <a:endParaRPr lang="en-US" dirty="0">
              <a:effectLst/>
            </a:endParaRPr>
          </a:p>
          <a:p>
            <a:pPr rtl="0" latinLnBrk="0" hangingPunct="1"/>
            <a:r>
              <a:rPr lang="en-US" sz="1200" b="0" i="0" kern="1200" dirty="0">
                <a:solidFill>
                  <a:schemeClr val="tx1"/>
                </a:solidFill>
                <a:effectLst/>
                <a:latin typeface="+mn-lt"/>
                <a:ea typeface="+mn-ea"/>
                <a:cs typeface="+mn-cs"/>
              </a:rPr>
              <a:t>ICGEB, Trieste - 23 mai 2019 [ </a:t>
            </a:r>
            <a:r>
              <a:rPr lang="en-US" sz="1200" b="0" i="0" kern="1200" dirty="0">
                <a:solidFill>
                  <a:schemeClr val="tx1"/>
                </a:solidFill>
                <a:effectLst/>
                <a:latin typeface="+mn-lt"/>
                <a:ea typeface="+mn-ea"/>
                <a:cs typeface="+mn-cs"/>
                <a:hlinkClick r:id="rId3"/>
              </a:rPr>
              <a:t>vidéo</a:t>
            </a:r>
            <a:r>
              <a:rPr lang="en-US" sz="1200" b="0" i="0" kern="1200" dirty="0">
                <a:solidFill>
                  <a:schemeClr val="tx1"/>
                </a:solidFill>
                <a:effectLst/>
                <a:latin typeface="+mn-lt"/>
                <a:ea typeface="+mn-ea"/>
                <a:cs typeface="+mn-cs"/>
              </a:rPr>
              <a:t> ]    [ </a:t>
            </a:r>
            <a:r>
              <a:rPr lang="en-US" sz="1200" b="0" i="0" kern="1200" dirty="0">
                <a:solidFill>
                  <a:schemeClr val="tx1"/>
                </a:solidFill>
                <a:effectLst/>
                <a:latin typeface="+mn-lt"/>
                <a:ea typeface="+mn-ea"/>
                <a:cs typeface="+mn-cs"/>
                <a:hlinkClick r:id="rId4"/>
              </a:rPr>
              <a:t>Diapositives</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dirty="0">
                <a:effectLst/>
              </a:rPr>
              <a:t> </a:t>
            </a:r>
          </a:p>
          <a:p>
            <a:pPr rtl="0" latinLnBrk="0" hangingPunct="1"/>
            <a:r>
              <a:rPr lang="en-US" sz="1200" kern="1200" dirty="0">
                <a:solidFill>
                  <a:schemeClr val="tx1"/>
                </a:solidFill>
                <a:effectLst/>
                <a:latin typeface="+mn-lt"/>
                <a:ea typeface="+mn-ea"/>
                <a:cs typeface="+mn-cs"/>
              </a:rPr>
              <a:t>Fichier PowerPoint original chez Supercourse disponible à </a:t>
            </a:r>
            <a:r>
              <a:rPr lang="en-US" sz="1200" kern="1200" dirty="0">
                <a:solidFill>
                  <a:schemeClr val="tx1"/>
                </a:solidFill>
                <a:effectLst/>
                <a:latin typeface="+mn-lt"/>
                <a:ea typeface="+mn-ea"/>
                <a:cs typeface="+mn-cs"/>
                <a:hlinkClick r:id="rId5"/>
              </a:rPr>
              <a:t>http://www.pitt.edu/~super7/56011-57001/56201.ppt</a:t>
            </a:r>
            <a:r>
              <a:rPr lang="en-US" sz="1200" kern="1200" dirty="0">
                <a:solidFill>
                  <a:schemeClr val="tx1"/>
                </a:solidFill>
                <a:effectLst/>
                <a:latin typeface="+mn-lt"/>
                <a:ea typeface="+mn-ea"/>
                <a:cs typeface="+mn-cs"/>
              </a:rPr>
              <a:t> </a:t>
            </a:r>
            <a:endParaRPr lang="en-US" dirty="0">
              <a:effectLst/>
            </a:endParaRPr>
          </a:p>
          <a:p>
            <a:pPr rtl="0" latinLnBrk="0" hangingPunct="1"/>
            <a:r>
              <a:rPr lang="en-US" dirty="0">
                <a:effectLst/>
              </a:rPr>
              <a:t> </a:t>
            </a:r>
          </a:p>
          <a:p>
            <a:pPr rtl="0" latinLnBrk="0" hangingPunct="1"/>
            <a:r>
              <a:rPr lang="en-US" sz="1200" b="0" i="0" kern="1200" dirty="0">
                <a:solidFill>
                  <a:schemeClr val="tx1"/>
                </a:solidFill>
                <a:effectLst/>
                <a:latin typeface="+mn-lt"/>
                <a:ea typeface="+mn-ea"/>
                <a:cs typeface="+mn-cs"/>
              </a:rPr>
              <a:t>PowerPoint en Arabic - </a:t>
            </a:r>
            <a:r>
              <a:rPr lang="en-US" sz="1200" b="0" i="0" kern="1200" dirty="0">
                <a:solidFill>
                  <a:schemeClr val="tx1"/>
                </a:solidFill>
                <a:effectLst/>
                <a:latin typeface="+mn-lt"/>
                <a:ea typeface="+mn-ea"/>
                <a:cs typeface="+mn-cs"/>
                <a:hlinkClick r:id="rId6"/>
              </a:rPr>
              <a:t>http://www.pitt.edu/~super7/</a:t>
            </a:r>
            <a:r>
              <a:rPr lang="en-US" sz="1200" kern="1200" dirty="0">
                <a:solidFill>
                  <a:schemeClr val="tx1"/>
                </a:solidFill>
                <a:effectLst/>
                <a:latin typeface="+mn-lt"/>
                <a:ea typeface="+mn-ea"/>
                <a:cs typeface="+mn-cs"/>
                <a:hlinkClick r:id="rId6"/>
              </a:rPr>
              <a:t>56011-57001/56201</a:t>
            </a:r>
            <a:r>
              <a:rPr lang="en-US" sz="1200" b="0" i="0" kern="1200" dirty="0">
                <a:solidFill>
                  <a:schemeClr val="tx1"/>
                </a:solidFill>
                <a:effectLst/>
                <a:latin typeface="+mn-lt"/>
                <a:ea typeface="+mn-ea"/>
                <a:cs typeface="+mn-cs"/>
                <a:hlinkClick r:id="rId6"/>
              </a:rPr>
              <a:t>ar.pptx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 traduit avec </a:t>
            </a:r>
            <a:endParaRPr lang="en-US" dirty="0">
              <a:effectLst/>
            </a:endParaRPr>
          </a:p>
          <a:p>
            <a:pPr rtl="0" latinLnBrk="0" hangingPunct="1"/>
            <a:r>
              <a:rPr lang="en-US" sz="1200" b="0" i="0" kern="1200" dirty="0">
                <a:solidFill>
                  <a:schemeClr val="tx1"/>
                </a:solidFill>
                <a:effectLst/>
                <a:latin typeface="+mn-lt"/>
                <a:ea typeface="+mn-ea"/>
                <a:cs typeface="+mn-cs"/>
              </a:rPr>
              <a:t>Microsoft Presentation Translator (Power Point add-in) comme pour les autres langues</a:t>
            </a:r>
            <a:endParaRPr lang="en-US" dirty="0">
              <a:effectLst/>
            </a:endParaRPr>
          </a:p>
          <a:p>
            <a:pPr rtl="0" latinLnBrk="0" hangingPunct="1"/>
            <a:r>
              <a:rPr lang="en-US" sz="1200" b="0" i="0" kern="1200" dirty="0">
                <a:solidFill>
                  <a:schemeClr val="tx1"/>
                </a:solidFill>
                <a:effectLst/>
                <a:latin typeface="+mn-lt"/>
                <a:ea typeface="+mn-ea"/>
                <a:cs typeface="+mn-cs"/>
              </a:rPr>
              <a:t>PowerPoint en chinois simplifié - </a:t>
            </a:r>
            <a:r>
              <a:rPr lang="en-US" sz="1200" b="0" i="0" kern="1200" dirty="0">
                <a:solidFill>
                  <a:schemeClr val="tx1"/>
                </a:solidFill>
                <a:effectLst/>
                <a:latin typeface="+mn-lt"/>
                <a:ea typeface="+mn-ea"/>
                <a:cs typeface="+mn-cs"/>
                <a:hlinkClick r:id="rId7"/>
              </a:rPr>
              <a:t>http://www.pitt.edu/~super7/</a:t>
            </a:r>
            <a:r>
              <a:rPr lang="en-US" sz="1200" kern="1200" dirty="0">
                <a:solidFill>
                  <a:schemeClr val="tx1"/>
                </a:solidFill>
                <a:effectLst/>
                <a:latin typeface="+mn-lt"/>
                <a:ea typeface="+mn-ea"/>
                <a:cs typeface="+mn-cs"/>
                <a:hlinkClick r:id="rId7"/>
              </a:rPr>
              <a:t>56011-57001/56201</a:t>
            </a:r>
            <a:r>
              <a:rPr lang="en-US" sz="1200" b="0" i="0" kern="1200" dirty="0">
                <a:solidFill>
                  <a:schemeClr val="tx1"/>
                </a:solidFill>
                <a:effectLst/>
                <a:latin typeface="+mn-lt"/>
                <a:ea typeface="+mn-ea"/>
                <a:cs typeface="+mn-cs"/>
                <a:hlinkClick r:id="rId7"/>
              </a:rPr>
              <a:t>Zh-Hans.pptx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PowerPoint en Français - </a:t>
            </a:r>
            <a:r>
              <a:rPr lang="en-US" sz="1200" b="0" i="0" kern="1200" dirty="0">
                <a:solidFill>
                  <a:schemeClr val="tx1"/>
                </a:solidFill>
                <a:effectLst/>
                <a:latin typeface="+mn-lt"/>
                <a:ea typeface="+mn-ea"/>
                <a:cs typeface="+mn-cs"/>
                <a:hlinkClick r:id="rId8"/>
              </a:rPr>
              <a:t>http://www.pitt.edu/~super7/</a:t>
            </a:r>
            <a:r>
              <a:rPr lang="en-US" sz="1200" kern="1200" dirty="0">
                <a:solidFill>
                  <a:schemeClr val="tx1"/>
                </a:solidFill>
                <a:effectLst/>
                <a:latin typeface="+mn-lt"/>
                <a:ea typeface="+mn-ea"/>
                <a:cs typeface="+mn-cs"/>
                <a:hlinkClick r:id="rId8"/>
              </a:rPr>
              <a:t>56011-57001/56201</a:t>
            </a:r>
            <a:r>
              <a:rPr lang="en-US" sz="1200" b="0" i="0" kern="1200" dirty="0">
                <a:solidFill>
                  <a:schemeClr val="tx1"/>
                </a:solidFill>
                <a:effectLst/>
                <a:latin typeface="+mn-lt"/>
                <a:ea typeface="+mn-ea"/>
                <a:cs typeface="+mn-cs"/>
                <a:hlinkClick r:id="rId8"/>
              </a:rPr>
              <a:t>fr.pptx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PowerPoint en Allemand - </a:t>
            </a:r>
            <a:r>
              <a:rPr lang="en-US" sz="1200" b="0" i="0" kern="1200" dirty="0">
                <a:solidFill>
                  <a:schemeClr val="tx1"/>
                </a:solidFill>
                <a:effectLst/>
                <a:latin typeface="+mn-lt"/>
                <a:ea typeface="+mn-ea"/>
                <a:cs typeface="+mn-cs"/>
                <a:hlinkClick r:id="rId9"/>
              </a:rPr>
              <a:t>http://www.pitt.edu/~super7/</a:t>
            </a:r>
            <a:r>
              <a:rPr lang="en-US" sz="1200" kern="1200" dirty="0">
                <a:solidFill>
                  <a:schemeClr val="tx1"/>
                </a:solidFill>
                <a:effectLst/>
                <a:latin typeface="+mn-lt"/>
                <a:ea typeface="+mn-ea"/>
                <a:cs typeface="+mn-cs"/>
                <a:hlinkClick r:id="rId9"/>
              </a:rPr>
              <a:t>56011-57001/56201</a:t>
            </a:r>
            <a:r>
              <a:rPr lang="en-US" sz="1200" b="0" i="0" kern="1200" dirty="0">
                <a:solidFill>
                  <a:schemeClr val="tx1"/>
                </a:solidFill>
                <a:effectLst/>
                <a:latin typeface="+mn-lt"/>
                <a:ea typeface="+mn-ea"/>
                <a:cs typeface="+mn-cs"/>
                <a:hlinkClick r:id="rId9"/>
              </a:rPr>
              <a:t>de.pptx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PowerPoint en Italien - </a:t>
            </a:r>
            <a:r>
              <a:rPr lang="en-US" sz="1200" b="0" i="0" kern="1200" dirty="0">
                <a:solidFill>
                  <a:schemeClr val="tx1"/>
                </a:solidFill>
                <a:effectLst/>
                <a:latin typeface="+mn-lt"/>
                <a:ea typeface="+mn-ea"/>
                <a:cs typeface="+mn-cs"/>
                <a:hlinkClick r:id="rId10"/>
              </a:rPr>
              <a:t>http://www.pitt.edu/~super7/</a:t>
            </a:r>
            <a:r>
              <a:rPr lang="en-US" sz="1200" kern="1200" dirty="0">
                <a:solidFill>
                  <a:schemeClr val="tx1"/>
                </a:solidFill>
                <a:effectLst/>
                <a:latin typeface="+mn-lt"/>
                <a:ea typeface="+mn-ea"/>
                <a:cs typeface="+mn-cs"/>
                <a:hlinkClick r:id="rId10"/>
              </a:rPr>
              <a:t>56011-57001/56201</a:t>
            </a:r>
            <a:r>
              <a:rPr lang="en-US" sz="1200" b="0" i="0" kern="1200" dirty="0">
                <a:solidFill>
                  <a:schemeClr val="tx1"/>
                </a:solidFill>
                <a:effectLst/>
                <a:latin typeface="+mn-lt"/>
                <a:ea typeface="+mn-ea"/>
                <a:cs typeface="+mn-cs"/>
                <a:hlinkClick r:id="rId10"/>
              </a:rPr>
              <a:t>il.pptx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PowerPoint en Japonais - </a:t>
            </a:r>
            <a:r>
              <a:rPr lang="en-US" sz="1200" b="0" i="0" kern="1200" dirty="0">
                <a:solidFill>
                  <a:schemeClr val="tx1"/>
                </a:solidFill>
                <a:effectLst/>
                <a:latin typeface="+mn-lt"/>
                <a:ea typeface="+mn-ea"/>
                <a:cs typeface="+mn-cs"/>
                <a:hlinkClick r:id="rId11"/>
              </a:rPr>
              <a:t>http://www.pitt.edu/~super7/</a:t>
            </a:r>
            <a:r>
              <a:rPr lang="en-US" sz="1200" kern="1200" dirty="0">
                <a:solidFill>
                  <a:schemeClr val="tx1"/>
                </a:solidFill>
                <a:effectLst/>
                <a:latin typeface="+mn-lt"/>
                <a:ea typeface="+mn-ea"/>
                <a:cs typeface="+mn-cs"/>
                <a:hlinkClick r:id="rId11"/>
              </a:rPr>
              <a:t>56011-57001/56201</a:t>
            </a:r>
            <a:r>
              <a:rPr lang="en-US" sz="1200" b="0" i="0" kern="1200" dirty="0">
                <a:solidFill>
                  <a:schemeClr val="tx1"/>
                </a:solidFill>
                <a:effectLst/>
                <a:latin typeface="+mn-lt"/>
                <a:ea typeface="+mn-ea"/>
                <a:cs typeface="+mn-cs"/>
                <a:hlinkClick r:id="rId11"/>
              </a:rPr>
              <a:t>ja.pptx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PowerPoint en Russe - </a:t>
            </a:r>
            <a:r>
              <a:rPr lang="en-US" sz="1200" b="0" i="0" kern="1200" dirty="0">
                <a:solidFill>
                  <a:schemeClr val="tx1"/>
                </a:solidFill>
                <a:effectLst/>
                <a:latin typeface="+mn-lt"/>
                <a:ea typeface="+mn-ea"/>
                <a:cs typeface="+mn-cs"/>
                <a:hlinkClick r:id="rId12"/>
              </a:rPr>
              <a:t>http://www.pitt.edu/~super7/</a:t>
            </a:r>
            <a:r>
              <a:rPr lang="en-US" sz="1200" kern="1200" dirty="0">
                <a:solidFill>
                  <a:schemeClr val="tx1"/>
                </a:solidFill>
                <a:effectLst/>
                <a:latin typeface="+mn-lt"/>
                <a:ea typeface="+mn-ea"/>
                <a:cs typeface="+mn-cs"/>
                <a:hlinkClick r:id="rId12"/>
              </a:rPr>
              <a:t>56011-57001/56201</a:t>
            </a:r>
            <a:r>
              <a:rPr lang="en-US" sz="1200" b="0" i="0" kern="1200" dirty="0">
                <a:solidFill>
                  <a:schemeClr val="tx1"/>
                </a:solidFill>
                <a:effectLst/>
                <a:latin typeface="+mn-lt"/>
                <a:ea typeface="+mn-ea"/>
                <a:cs typeface="+mn-cs"/>
                <a:hlinkClick r:id="rId12"/>
              </a:rPr>
              <a:t>Ru.pptx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PowerPoint en Espagnol - </a:t>
            </a:r>
            <a:r>
              <a:rPr lang="en-US" sz="1200" b="0" i="0" kern="1200" dirty="0">
                <a:solidFill>
                  <a:schemeClr val="tx1"/>
                </a:solidFill>
                <a:effectLst/>
                <a:latin typeface="+mn-lt"/>
                <a:ea typeface="+mn-ea"/>
                <a:cs typeface="+mn-cs"/>
                <a:hlinkClick r:id="rId13"/>
              </a:rPr>
              <a:t>http://www.pitt.edu/~super7/</a:t>
            </a:r>
            <a:r>
              <a:rPr lang="en-US" sz="1200" kern="1200" dirty="0">
                <a:solidFill>
                  <a:schemeClr val="tx1"/>
                </a:solidFill>
                <a:effectLst/>
                <a:latin typeface="+mn-lt"/>
                <a:ea typeface="+mn-ea"/>
                <a:cs typeface="+mn-cs"/>
                <a:hlinkClick r:id="rId13"/>
              </a:rPr>
              <a:t>56011-57001/56201</a:t>
            </a:r>
            <a:r>
              <a:rPr lang="en-US" sz="1200" b="0" i="0" kern="1200" dirty="0">
                <a:solidFill>
                  <a:schemeClr val="tx1"/>
                </a:solidFill>
                <a:effectLst/>
                <a:latin typeface="+mn-lt"/>
                <a:ea typeface="+mn-ea"/>
                <a:cs typeface="+mn-cs"/>
                <a:hlinkClick r:id="rId13"/>
              </a:rPr>
              <a:t>les es.pptx</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Traduction de retour de l'espagnol vers l'anglais - </a:t>
            </a:r>
            <a:r>
              <a:rPr lang="en-US" sz="1200" kern="1200" dirty="0">
                <a:solidFill>
                  <a:schemeClr val="tx1"/>
                </a:solidFill>
                <a:effectLst/>
                <a:latin typeface="+mn-lt"/>
                <a:ea typeface="+mn-ea"/>
                <a:cs typeface="+mn-cs"/>
                <a:hlinkClick r:id="rId14"/>
              </a:rPr>
              <a:t>http://www.pitt.edu/~super7/56011-57001/56201_es_en.pptx</a:t>
            </a:r>
            <a:r>
              <a:rPr lang="en-US" sz="1200" kern="1200" dirty="0">
                <a:solidFill>
                  <a:schemeClr val="tx1"/>
                </a:solidFill>
                <a:effectLst/>
                <a:latin typeface="+mn-lt"/>
                <a:ea typeface="+mn-ea"/>
                <a:cs typeface="+mn-cs"/>
              </a:rPr>
              <a:t>  </a:t>
            </a:r>
            <a:endParaRPr lang="en-US" dirty="0">
              <a:effectLst/>
            </a:endParaRPr>
          </a:p>
          <a:p>
            <a:pPr rtl="0" latinLnBrk="0" hangingPunct="1"/>
            <a:r>
              <a:rPr lang="en-US" dirty="0">
                <a:effectLst/>
              </a:rPr>
              <a:t> </a:t>
            </a:r>
          </a:p>
          <a:p>
            <a:pPr rtl="0" latinLnBrk="0" hangingPunct="1"/>
            <a:r>
              <a:rPr lang="en-US" sz="1200" b="0" i="0" kern="1200" dirty="0">
                <a:solidFill>
                  <a:schemeClr val="tx1"/>
                </a:solidFill>
                <a:effectLst/>
                <a:latin typeface="+mn-lt"/>
                <a:ea typeface="+mn-ea"/>
                <a:cs typeface="+mn-cs"/>
              </a:rPr>
              <a:t>Pour obtenir la traduction de cette conférence dans d'autres 50 langues, s'il vous plaît télécharger</a:t>
            </a:r>
            <a:endParaRPr lang="en-US" dirty="0">
              <a:effectLst/>
            </a:endParaRPr>
          </a:p>
          <a:p>
            <a:pPr rtl="0" latinLnBrk="0" hangingPunct="1"/>
            <a:r>
              <a:rPr lang="en-US" sz="1200" b="0" i="0" kern="1200" dirty="0">
                <a:solidFill>
                  <a:schemeClr val="tx1"/>
                </a:solidFill>
                <a:effectLst/>
                <a:latin typeface="+mn-lt"/>
                <a:ea typeface="+mn-ea"/>
                <a:cs typeface="+mn-cs"/>
              </a:rPr>
              <a:t>Microsoft Presentation Translator (Power Point add-in) qui traduisent la présentation entière dans plus de 60 langues et peuvent être téléchargés à l'échelle suivante :</a:t>
            </a:r>
            <a:endParaRPr lang="en-US" dirty="0">
              <a:effectLst/>
            </a:endParaRPr>
          </a:p>
          <a:p>
            <a:pPr rtl="0" latinLnBrk="0" hangingPunct="1"/>
            <a:r>
              <a:rPr lang="en-US" sz="1200" b="0" i="0" u="sng" kern="1200" dirty="0">
                <a:solidFill>
                  <a:schemeClr val="tx1"/>
                </a:solidFill>
                <a:effectLst/>
                <a:latin typeface="+mn-lt"/>
                <a:ea typeface="+mn-ea"/>
                <a:cs typeface="+mn-cs"/>
                <a:hlinkClick r:id="rId15"/>
              </a:rPr>
              <a:t>https://microsofttranslator.uservoice.com/knowledgebase/articles/1159792-presentation-translator-how-do-i-use-this-to-tra</a:t>
            </a:r>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kern="1200" dirty="0">
                <a:solidFill>
                  <a:schemeClr val="tx1"/>
                </a:solidFill>
                <a:effectLst/>
                <a:latin typeface="+mn-lt"/>
                <a:ea typeface="+mn-ea"/>
                <a:cs typeface="+mn-cs"/>
              </a:rPr>
              <a:t>Texte en images incorporés dans la présentation non traduite, mais vous pouvez les traduire par d'autres applications de traducteur comme</a:t>
            </a:r>
            <a:endParaRPr lang="en-US" dirty="0">
              <a:effectLst/>
            </a:endParaRPr>
          </a:p>
          <a:p>
            <a:pPr rtl="0" latinLnBrk="0" hangingPunct="1"/>
            <a:r>
              <a:rPr lang="en-US" sz="1200" b="1" i="0" kern="1200" dirty="0">
                <a:solidFill>
                  <a:schemeClr val="tx1"/>
                </a:solidFill>
                <a:effectLst/>
                <a:latin typeface="+mn-lt"/>
                <a:ea typeface="+mn-ea"/>
                <a:cs typeface="+mn-cs"/>
              </a:rPr>
              <a:t>Application Google Translator:</a:t>
            </a:r>
            <a:endParaRPr lang="en-US" dirty="0">
              <a:effectLst/>
            </a:endParaRPr>
          </a:p>
          <a:p>
            <a:pPr rtl="0" latinLnBrk="0" hangingPunct="1"/>
            <a:r>
              <a:rPr lang="en-US" sz="1200" b="0" i="0" kern="1200" dirty="0">
                <a:solidFill>
                  <a:schemeClr val="tx1"/>
                </a:solidFill>
                <a:effectLst/>
                <a:latin typeface="+mn-lt"/>
                <a:ea typeface="+mn-ea"/>
                <a:cs typeface="+mn-cs"/>
              </a:rPr>
              <a:t> </a:t>
            </a:r>
            <a:endParaRPr lang="en-US" dirty="0">
              <a:effectLst/>
            </a:endParaRPr>
          </a:p>
          <a:p>
            <a:pPr rtl="0" latinLnBrk="0" hangingPunct="1"/>
            <a:r>
              <a:rPr lang="en-US" sz="1200" b="0" i="0" u="sng" kern="1200" dirty="0">
                <a:solidFill>
                  <a:schemeClr val="tx1"/>
                </a:solidFill>
                <a:effectLst/>
                <a:latin typeface="+mn-lt"/>
                <a:ea typeface="+mn-ea"/>
                <a:cs typeface="+mn-cs"/>
                <a:hlinkClick r:id="rId16"/>
              </a:rPr>
              <a:t>https://play.google.com/store/apps/details?id=com.google.android.apps.translate&amp;hl=en</a:t>
            </a:r>
            <a:endParaRPr lang="en-US" dirty="0">
              <a:effectLst/>
            </a:endParaRPr>
          </a:p>
        </p:txBody>
      </p:sp>
      <p:sp>
        <p:nvSpPr>
          <p:cNvPr id="4" name="Slide Number Placeholder 3"/>
          <p:cNvSpPr>
            <a:spLocks noGrp="1"/>
          </p:cNvSpPr>
          <p:nvPr>
            <p:ph type="sldNum" sz="quarter" idx="10"/>
          </p:nvPr>
        </p:nvSpPr>
        <p:spPr/>
        <p:txBody>
          <a:bodyPr/>
          <a:lstStyle/>
          <a:p>
            <a:fld id="{CFFD8107-F089-0E49-831A-D7E8FF3A1CD3}" type="slidenum">
              <a:rPr lang="en-US" smtClean="0"/>
              <a:t>1</a:t>
            </a:fld>
            <a:endParaRPr lang="en-US"/>
          </a:p>
        </p:txBody>
      </p:sp>
    </p:spTree>
    <p:extLst>
      <p:ext uri="{BB962C8B-B14F-4D97-AF65-F5344CB8AC3E}">
        <p14:creationId xmlns:p14="http://schemas.microsoft.com/office/powerpoint/2010/main" val="338569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a:solidFill>
                  <a:srgbClr val="FFFFFF"/>
                </a:solidFill>
                <a:latin typeface="Times New Roman"/>
                <a:cs typeface="Times New Roman"/>
                <a:hlinkClick r:id="rId3"/>
              </a:rPr>
              <a:t>http://supportprecisionagriculture.org/</a:t>
            </a:r>
            <a:endParaRPr lang="en-US" sz="1200" dirty="0">
              <a:solidFill>
                <a:srgbClr val="FFFFFF"/>
              </a:solidFill>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CFFD8107-F089-0E49-831A-D7E8FF3A1CD3}" type="slidenum">
              <a:rPr lang="en-US" smtClean="0"/>
              <a:t>5</a:t>
            </a:fld>
            <a:endParaRPr lang="en-US"/>
          </a:p>
        </p:txBody>
      </p:sp>
    </p:spTree>
    <p:extLst>
      <p:ext uri="{BB962C8B-B14F-4D97-AF65-F5344CB8AC3E}">
        <p14:creationId xmlns:p14="http://schemas.microsoft.com/office/powerpoint/2010/main" val="67901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dirty="0">
                <a:latin typeface="Times New Roman" panose="02020603050405020304" pitchFamily="18" charset="0"/>
              </a:rPr>
              <a:t>Golden Rice and Beyond - défis d'un projet humanitaire d'OGM.</a:t>
            </a:r>
          </a:p>
        </p:txBody>
      </p:sp>
    </p:spTree>
    <p:extLst>
      <p:ext uri="{BB962C8B-B14F-4D97-AF65-F5344CB8AC3E}">
        <p14:creationId xmlns:p14="http://schemas.microsoft.com/office/powerpoint/2010/main" val="133196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dirty="0">
                <a:latin typeface="Times New Roman" panose="02020603050405020304" pitchFamily="18" charset="0"/>
              </a:rPr>
              <a:t>Golden Rice and Beyond - défis d'un projet humanitaire d'OGM.</a:t>
            </a:r>
          </a:p>
        </p:txBody>
      </p:sp>
    </p:spTree>
    <p:extLst>
      <p:ext uri="{BB962C8B-B14F-4D97-AF65-F5344CB8AC3E}">
        <p14:creationId xmlns:p14="http://schemas.microsoft.com/office/powerpoint/2010/main" val="151518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US" sz="1200" u="sng" dirty="0">
                <a:solidFill>
                  <a:srgbClr val="00B050"/>
                </a:solidFill>
                <a:latin typeface="Times New Roman"/>
                <a:cs typeface="Times New Roman"/>
                <a:hlinkClick r:id="rId3"/>
              </a:rPr>
              <a:t>http://supportprecisionagriculture.org</a:t>
            </a:r>
            <a:r>
              <a:rPr lang="en-US" sz="1100" u="sng" dirty="0">
                <a:solidFill>
                  <a:srgbClr val="00B050"/>
                </a:solidFill>
                <a:latin typeface="Times New Roman"/>
                <a:cs typeface="Times New Roman"/>
                <a:hlinkClick r:id="rId3"/>
              </a:rPr>
              <a:t>/</a:t>
            </a:r>
            <a:endParaRPr lang="en-US" sz="1100" dirty="0">
              <a:solidFill>
                <a:srgbClr val="00B050"/>
              </a:solidFill>
              <a:latin typeface="Times New Roman"/>
              <a:cs typeface="Times New Roman"/>
            </a:endParaRPr>
          </a:p>
        </p:txBody>
      </p:sp>
      <p:sp>
        <p:nvSpPr>
          <p:cNvPr id="4" name="Slide Number Placeholder 3"/>
          <p:cNvSpPr>
            <a:spLocks noGrp="1"/>
          </p:cNvSpPr>
          <p:nvPr>
            <p:ph type="sldNum" sz="quarter" idx="10"/>
          </p:nvPr>
        </p:nvSpPr>
        <p:spPr/>
        <p:txBody>
          <a:bodyPr/>
          <a:lstStyle/>
          <a:p>
            <a:fld id="{CFFD8107-F089-0E49-831A-D7E8FF3A1CD3}" type="slidenum">
              <a:rPr lang="en-US" smtClean="0"/>
              <a:t>34</a:t>
            </a:fld>
            <a:endParaRPr lang="en-US"/>
          </a:p>
        </p:txBody>
      </p:sp>
    </p:spTree>
    <p:extLst>
      <p:ext uri="{BB962C8B-B14F-4D97-AF65-F5344CB8AC3E}">
        <p14:creationId xmlns:p14="http://schemas.microsoft.com/office/powerpoint/2010/main" val="25421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Tuesday, November 5,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11/5/2019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11/5/2019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image" Target="../media/image46.png"/><Relationship Id="rId5" Type="http://schemas.openxmlformats.org/officeDocument/2006/relationships/hyperlink" Target="http://supportprecisionagriculture.org/"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hyperlink" Target="http://supportprecisionagriculture.org/"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499950"/>
            <a:ext cx="5627594" cy="6150402"/>
          </a:xfrm>
          <a:prstGeom prst="rect">
            <a:avLst/>
          </a:prstGeom>
          <a:noFill/>
        </p:spPr>
        <p:txBody>
          <a:bodyPr wrap="square" rtlCol="0">
            <a:spAutoFit/>
          </a:bodyPr>
          <a:lstStyle/>
          <a:p>
            <a:pPr algn="ctr" defTabSz="685800"/>
            <a:r>
              <a:rPr lang="en-US" sz="3300" b="1" dirty="0">
                <a:solidFill>
                  <a:srgbClr val="FF0000"/>
                </a:solidFill>
                <a:latin typeface="Calibri" panose="020F0502020204030204"/>
              </a:rPr>
              <a:t>142 lauréats du prix Nobel soutiennent les OGM</a:t>
            </a:r>
          </a:p>
          <a:p>
            <a:pPr algn="ctr" defTabSz="685800"/>
            <a:endParaRPr lang="en-US" sz="3300" b="1" dirty="0">
              <a:solidFill>
                <a:srgbClr val="FF0000"/>
              </a:solidFill>
              <a:latin typeface="Calibri" panose="020F0502020204030204"/>
            </a:endParaRPr>
          </a:p>
          <a:p>
            <a:pP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 (en)</a:t>
            </a: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a:solidFill>
                  <a:prstClr val="black"/>
                </a:solidFill>
                <a:latin typeface="Calibri" panose="020F0502020204030204"/>
              </a:rPr>
              <a:t>ICGEB Governors, 22 Mai 2019</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3"/>
          <a:stretch>
            <a:fillRect/>
          </a:stretch>
        </p:blipFill>
        <p:spPr>
          <a:xfrm>
            <a:off x="3762104" y="4283365"/>
            <a:ext cx="1505495" cy="583571"/>
          </a:xfrm>
          <a:prstGeom prst="rect">
            <a:avLst/>
          </a:prstGeom>
        </p:spPr>
      </p:pic>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Les </a:t>
            </a:r>
            <a:r>
              <a:rPr lang="en-US" dirty="0" err="1"/>
              <a:t>méthodes</a:t>
            </a:r>
            <a:r>
              <a:rPr lang="en-US" dirty="0"/>
              <a:t> </a:t>
            </a:r>
            <a:r>
              <a:rPr lang="en-US" dirty="0" err="1"/>
              <a:t>traditionnelles</a:t>
            </a:r>
            <a:r>
              <a:rPr lang="en-US" dirty="0"/>
              <a:t> </a:t>
            </a:r>
            <a:r>
              <a:rPr lang="en-US" dirty="0" err="1"/>
              <a:t>comparées</a:t>
            </a:r>
            <a:r>
              <a:rPr lang="en-US" dirty="0"/>
              <a:t> aux méthodes de précision</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Si je </a:t>
            </a:r>
            <a:r>
              <a:rPr lang="en-US" sz="3600" b="1" dirty="0" err="1">
                <a:solidFill>
                  <a:srgbClr val="FF0000"/>
                </a:solidFill>
              </a:rPr>
              <a:t>prends</a:t>
            </a:r>
            <a:r>
              <a:rPr lang="en-US" sz="3600" b="1" dirty="0">
                <a:solidFill>
                  <a:srgbClr val="FF0000"/>
                </a:solidFill>
              </a:rPr>
              <a:t> le GPS d'un avion</a:t>
            </a:r>
          </a:p>
          <a:p>
            <a:pPr marL="0" indent="0" algn="ctr">
              <a:buNone/>
            </a:pPr>
            <a:r>
              <a:rPr lang="en-US" sz="3600" b="1" dirty="0">
                <a:solidFill>
                  <a:srgbClr val="FF0000"/>
                </a:solidFill>
              </a:rPr>
              <a:t> la nouvelle voiture volera-t-elle ?</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La modification génétique se </a:t>
            </a:r>
            <a:r>
              <a:rPr lang="en-US" dirty="0" err="1"/>
              <a:t>reporte</a:t>
            </a:r>
            <a:r>
              <a:rPr lang="en-US" dirty="0"/>
              <a:t> à une méthode</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Mais ce qui est important, c'est </a:t>
            </a:r>
          </a:p>
          <a:p>
            <a:pPr marL="0" indent="0" algn="ctr">
              <a:buNone/>
            </a:pPr>
            <a:endParaRPr lang="en-US" sz="4000" dirty="0">
              <a:solidFill>
                <a:srgbClr val="FF0000"/>
              </a:solidFill>
            </a:endParaRPr>
          </a:p>
          <a:p>
            <a:pPr marL="0" indent="0" algn="ctr">
              <a:buNone/>
            </a:pPr>
            <a:r>
              <a:rPr lang="en-US" sz="4800" dirty="0">
                <a:solidFill>
                  <a:srgbClr val="0070C0"/>
                </a:solidFill>
              </a:rPr>
              <a:t>le </a:t>
            </a:r>
            <a:r>
              <a:rPr lang="en-US" sz="4800" dirty="0" err="1">
                <a:solidFill>
                  <a:srgbClr val="0070C0"/>
                </a:solidFill>
              </a:rPr>
              <a:t>produit</a:t>
            </a:r>
            <a:r>
              <a:rPr lang="en-US" sz="4800" dirty="0">
                <a:solidFill>
                  <a:srgbClr val="0070C0"/>
                </a:solidFill>
              </a:rPr>
              <a:t> </a:t>
            </a:r>
            <a:endParaRPr lang="en-US" sz="2800" dirty="0">
              <a:solidFill>
                <a:srgbClr val="0070C0"/>
              </a:solidFill>
            </a:endParaRPr>
          </a:p>
          <a:p>
            <a:pPr marL="0" indent="0" algn="ctr">
              <a:buNone/>
            </a:pPr>
            <a:r>
              <a:rPr lang="en-US" sz="2400" dirty="0"/>
              <a:t>et non la</a:t>
            </a:r>
          </a:p>
          <a:p>
            <a:pPr marL="0" indent="0" algn="ctr">
              <a:buNone/>
            </a:pPr>
            <a:r>
              <a:rPr lang="en-US" sz="4800" dirty="0">
                <a:solidFill>
                  <a:srgbClr val="FF0000"/>
                </a:solidFill>
              </a:rPr>
              <a:t>méthode</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err="1"/>
              <a:t>C'est</a:t>
            </a:r>
            <a:r>
              <a:rPr lang="en-US" sz="2800" dirty="0"/>
              <a:t> tout </a:t>
            </a:r>
            <a:r>
              <a:rPr lang="en-US" sz="2800" dirty="0" err="1"/>
              <a:t>aussi</a:t>
            </a:r>
            <a:r>
              <a:rPr lang="en-US" sz="2800" dirty="0"/>
              <a:t> vrai pour les </a:t>
            </a:r>
            <a:r>
              <a:rPr lang="en-US" sz="2800" dirty="0" err="1"/>
              <a:t>méthodes</a:t>
            </a:r>
            <a:r>
              <a:rPr lang="en-US" sz="2800" dirty="0"/>
              <a:t> </a:t>
            </a:r>
            <a:r>
              <a:rPr lang="en-US" sz="2800" dirty="0" err="1"/>
              <a:t>traditionnelles</a:t>
            </a:r>
            <a:r>
              <a:rPr lang="en-US" sz="2800" dirty="0"/>
              <a:t> de modification </a:t>
            </a:r>
            <a:r>
              <a:rPr lang="en-US" sz="2800" dirty="0" err="1"/>
              <a:t>génétique</a:t>
            </a:r>
            <a:endParaRPr lang="en-US" sz="2800" dirty="0"/>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Les plantes ne peuvent pas fuir les prédateurs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Alors, comment se </a:t>
            </a:r>
            <a:r>
              <a:rPr kumimoji="0" lang="en-US" sz="3600" b="0" i="0" u="none" strike="noStrike" kern="1200" cap="none" spc="0" normalizeH="0" baseline="0" noProof="0" dirty="0" err="1">
                <a:ln>
                  <a:noFill/>
                </a:ln>
                <a:solidFill>
                  <a:srgbClr val="0070C0"/>
                </a:solidFill>
                <a:effectLst/>
                <a:uLnTx/>
                <a:uFillTx/>
                <a:latin typeface="Calibri" panose="020F0502020204030204"/>
                <a:ea typeface="+mn-ea"/>
                <a:cs typeface="+mn-cs"/>
              </a:rPr>
              <a:t>protègent-elles</a:t>
            </a: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Avec des pesticides !</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11 de plus</a:t>
            </a:r>
          </a:p>
        </p:txBody>
      </p:sp>
      <p:sp>
        <p:nvSpPr>
          <p:cNvPr id="2" name="TextBox 1"/>
          <p:cNvSpPr txBox="1"/>
          <p:nvPr/>
        </p:nvSpPr>
        <p:spPr>
          <a:xfrm>
            <a:off x="5867715" y="827992"/>
            <a:ext cx="3318789" cy="923330"/>
          </a:xfrm>
          <a:prstGeom prst="rect">
            <a:avLst/>
          </a:prstGeom>
          <a:noFill/>
        </p:spPr>
        <p:txBody>
          <a:bodyPr wrap="square" rtlCol="0">
            <a:spAutoFit/>
          </a:bodyPr>
          <a:lstStyle/>
          <a:p>
            <a:r>
              <a:rPr lang="en-US" b="1" dirty="0">
                <a:solidFill>
                  <a:srgbClr val="FF0000"/>
                </a:solidFill>
              </a:rPr>
              <a:t>Beaucoup de </a:t>
            </a:r>
            <a:r>
              <a:rPr lang="en-US" b="1" dirty="0" err="1">
                <a:solidFill>
                  <a:srgbClr val="FF0000"/>
                </a:solidFill>
              </a:rPr>
              <a:t>légumes</a:t>
            </a:r>
            <a:r>
              <a:rPr lang="en-US" b="1" dirty="0">
                <a:solidFill>
                  <a:srgbClr val="FF0000"/>
                </a:solidFill>
              </a:rPr>
              <a:t> courants </a:t>
            </a:r>
            <a:r>
              <a:rPr lang="en-US" b="1" dirty="0" err="1">
                <a:solidFill>
                  <a:srgbClr val="FF0000"/>
                </a:solidFill>
              </a:rPr>
              <a:t>contiennent</a:t>
            </a:r>
            <a:r>
              <a:rPr lang="en-US" b="1" dirty="0">
                <a:solidFill>
                  <a:srgbClr val="FF0000"/>
                </a:solidFill>
              </a:rPr>
              <a:t> des niveaux élevés de pesticides naturels.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152488"/>
            <a:ext cx="9550400" cy="576072"/>
          </a:xfrm>
        </p:spPr>
        <p:txBody>
          <a:bodyPr>
            <a:normAutofit/>
          </a:bodyPr>
          <a:lstStyle/>
          <a:p>
            <a:r>
              <a:rPr lang="en-US" sz="2800" dirty="0" err="1">
                <a:solidFill>
                  <a:srgbClr val="FFFFFF"/>
                </a:solidFill>
              </a:rPr>
              <a:t>L’alimentation</a:t>
            </a:r>
            <a:r>
              <a:rPr lang="en-US" sz="2800" dirty="0">
                <a:solidFill>
                  <a:srgbClr val="FFFFFF"/>
                </a:solidFill>
              </a:rPr>
              <a:t> dans les pays en développement</a:t>
            </a:r>
          </a:p>
        </p:txBody>
      </p:sp>
      <p:sp>
        <p:nvSpPr>
          <p:cNvPr id="5" name="Content Placeholder 4"/>
          <p:cNvSpPr>
            <a:spLocks noGrp="1"/>
          </p:cNvSpPr>
          <p:nvPr>
            <p:ph idx="10"/>
          </p:nvPr>
        </p:nvSpPr>
        <p:spPr>
          <a:xfrm>
            <a:off x="228600" y="1249680"/>
            <a:ext cx="8971280" cy="4831365"/>
          </a:xfrm>
        </p:spPr>
        <p:txBody>
          <a:bodyPr>
            <a:normAutofit fontScale="85000" lnSpcReduction="20000"/>
          </a:bodyPr>
          <a:lstStyle/>
          <a:p>
            <a:pPr marL="0" indent="0">
              <a:buNone/>
            </a:pPr>
            <a:r>
              <a:rPr lang="en-US" sz="2200" dirty="0">
                <a:solidFill>
                  <a:schemeClr val="accent5">
                    <a:lumMod val="75000"/>
                  </a:schemeClr>
                </a:solidFill>
              </a:rPr>
              <a:t>L'Afrique, l'Amérique du Sud et l'Asie ont besoin de meilleures cultures avec des rendements plus élevés.</a:t>
            </a:r>
          </a:p>
          <a:p>
            <a:pPr marL="0" indent="0">
              <a:buNone/>
            </a:pPr>
            <a:r>
              <a:rPr lang="en-US" sz="2200" dirty="0">
                <a:solidFill>
                  <a:schemeClr val="accent5">
                    <a:lumMod val="75000"/>
                  </a:schemeClr>
                </a:solidFill>
              </a:rPr>
              <a:t>           Ils ont </a:t>
            </a:r>
            <a:r>
              <a:rPr lang="en-US" sz="2200" dirty="0" err="1">
                <a:solidFill>
                  <a:schemeClr val="accent5">
                    <a:lumMod val="75000"/>
                  </a:schemeClr>
                </a:solidFill>
              </a:rPr>
              <a:t>besoin</a:t>
            </a:r>
            <a:r>
              <a:rPr lang="en-US" sz="2200" dirty="0">
                <a:solidFill>
                  <a:schemeClr val="accent5">
                    <a:lumMod val="75000"/>
                  </a:schemeClr>
                </a:solidFill>
              </a:rPr>
              <a:t> de </a:t>
            </a:r>
            <a:r>
              <a:rPr lang="en-US" sz="2200" dirty="0" err="1">
                <a:solidFill>
                  <a:schemeClr val="accent5">
                    <a:lumMod val="75000"/>
                  </a:schemeClr>
                </a:solidFill>
              </a:rPr>
              <a:t>produits</a:t>
            </a:r>
            <a:r>
              <a:rPr lang="en-US" sz="2200" dirty="0">
                <a:solidFill>
                  <a:schemeClr val="accent5">
                    <a:lumMod val="75000"/>
                  </a:schemeClr>
                </a:solidFill>
              </a:rPr>
              <a:t> </a:t>
            </a:r>
            <a:r>
              <a:rPr lang="en-US" sz="2200" dirty="0" err="1">
                <a:solidFill>
                  <a:schemeClr val="accent5">
                    <a:lumMod val="75000"/>
                  </a:schemeClr>
                </a:solidFill>
              </a:rPr>
              <a:t>issuent</a:t>
            </a:r>
            <a:r>
              <a:rPr lang="en-US" sz="2200" dirty="0">
                <a:solidFill>
                  <a:schemeClr val="accent5">
                    <a:lumMod val="75000"/>
                  </a:schemeClr>
                </a:solidFill>
              </a:rPr>
              <a:t> de modification </a:t>
            </a:r>
            <a:r>
              <a:rPr lang="en-US" sz="2200" dirty="0" err="1">
                <a:solidFill>
                  <a:schemeClr val="accent5">
                    <a:lumMod val="75000"/>
                  </a:schemeClr>
                </a:solidFill>
              </a:rPr>
              <a:t>génétique</a:t>
            </a:r>
            <a:r>
              <a:rPr lang="en-US" sz="2200" dirty="0">
                <a:solidFill>
                  <a:schemeClr val="accent5">
                    <a:lumMod val="75000"/>
                  </a:schemeClr>
                </a:solidFill>
              </a:rPr>
              <a:t> de précision</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err="1">
                <a:solidFill>
                  <a:srgbClr val="FF0000"/>
                </a:solidFill>
              </a:rPr>
              <a:t>L'Europe</a:t>
            </a:r>
            <a:r>
              <a:rPr lang="en-US" sz="3200" dirty="0">
                <a:solidFill>
                  <a:srgbClr val="FF0000"/>
                </a:solidFill>
              </a:rPr>
              <a:t> </a:t>
            </a:r>
            <a:r>
              <a:rPr lang="en-US" sz="3200" dirty="0" err="1">
                <a:solidFill>
                  <a:srgbClr val="FF0000"/>
                </a:solidFill>
              </a:rPr>
              <a:t>n’en</a:t>
            </a:r>
            <a:r>
              <a:rPr lang="en-US" sz="3200" dirty="0">
                <a:solidFill>
                  <a:srgbClr val="FF0000"/>
                </a:solidFill>
              </a:rPr>
              <a:t> a pas </a:t>
            </a:r>
            <a:r>
              <a:rPr lang="en-US" sz="3200" dirty="0" err="1">
                <a:solidFill>
                  <a:srgbClr val="FF0000"/>
                </a:solidFill>
              </a:rPr>
              <a:t>besoin</a:t>
            </a:r>
            <a:endParaRPr lang="en-US" sz="3200" dirty="0">
              <a:solidFill>
                <a:srgbClr val="FF0000"/>
              </a:solidFill>
            </a:endParaRPr>
          </a:p>
          <a:p>
            <a:endParaRPr lang="en-US" sz="2200" dirty="0"/>
          </a:p>
          <a:p>
            <a:pPr marL="0" indent="0">
              <a:buNone/>
            </a:pPr>
            <a:endParaRPr lang="en-US" sz="2200" dirty="0"/>
          </a:p>
          <a:p>
            <a:pPr marL="0" indent="0">
              <a:buNone/>
            </a:pPr>
            <a:r>
              <a:rPr lang="en-US" sz="2200" dirty="0"/>
              <a:t>Alors pourquoi l'Europe n'approuve-t-elle pas cela ?</a:t>
            </a:r>
          </a:p>
          <a:p>
            <a:endParaRPr lang="en-US" sz="2200" dirty="0"/>
          </a:p>
          <a:p>
            <a:pPr marL="0" indent="0">
              <a:buNone/>
            </a:pPr>
            <a:r>
              <a:rPr lang="en-US" sz="2200" dirty="0">
                <a:solidFill>
                  <a:srgbClr val="FF0000"/>
                </a:solidFill>
              </a:rPr>
              <a:t> </a:t>
            </a:r>
          </a:p>
          <a:p>
            <a:pPr marL="0" indent="0">
              <a:buNone/>
            </a:pPr>
            <a:endParaRPr lang="en-US" sz="2200" dirty="0">
              <a:solidFill>
                <a:srgbClr val="FF0000"/>
              </a:solidFill>
            </a:endParaRPr>
          </a:p>
          <a:p>
            <a:pPr marL="0" indent="0">
              <a:buNone/>
            </a:pPr>
            <a:endParaRPr lang="en-US" sz="2200" dirty="0">
              <a:solidFill>
                <a:srgbClr val="FF0000"/>
              </a:solidFill>
            </a:endParaRPr>
          </a:p>
          <a:p>
            <a:pPr marL="0" indent="0">
              <a:buNone/>
            </a:pPr>
            <a:endParaRPr lang="en-US" sz="2200" dirty="0">
              <a:solidFill>
                <a:srgbClr val="FF0000"/>
              </a:solidFill>
            </a:endParaRPr>
          </a:p>
          <a:p>
            <a:pPr marL="0" indent="0">
              <a:buNone/>
            </a:pPr>
            <a:r>
              <a:rPr lang="en-US" sz="3200" dirty="0">
                <a:solidFill>
                  <a:srgbClr val="FF0000"/>
                </a:solidFill>
              </a:rPr>
              <a:t>Est-</a:t>
            </a:r>
            <a:r>
              <a:rPr lang="en-US" sz="3200" dirty="0" err="1">
                <a:solidFill>
                  <a:srgbClr val="FF0000"/>
                </a:solidFill>
              </a:rPr>
              <a:t>ce</a:t>
            </a:r>
            <a:r>
              <a:rPr lang="en-US" sz="3200" dirty="0">
                <a:solidFill>
                  <a:srgbClr val="FF0000"/>
                </a:solidFill>
              </a:rPr>
              <a:t> pour des raisons </a:t>
            </a:r>
            <a:r>
              <a:rPr lang="en-US" sz="3200" dirty="0" err="1">
                <a:solidFill>
                  <a:srgbClr val="FF0000"/>
                </a:solidFill>
              </a:rPr>
              <a:t>politiques</a:t>
            </a:r>
            <a:r>
              <a:rPr lang="en-US" sz="3200" dirty="0">
                <a:solidFill>
                  <a:srgbClr val="FF0000"/>
                </a:solidFill>
              </a:rPr>
              <a:t>, </a:t>
            </a:r>
            <a:r>
              <a:rPr lang="en-US" sz="3200" dirty="0" err="1">
                <a:solidFill>
                  <a:srgbClr val="FF0000"/>
                </a:solidFill>
              </a:rPr>
              <a:t>d’argent</a:t>
            </a:r>
            <a:r>
              <a:rPr lang="en-US" sz="3200" dirty="0">
                <a:solidFill>
                  <a:srgbClr val="FF0000"/>
                </a:solidFill>
              </a:rPr>
              <a:t> </a:t>
            </a:r>
            <a:r>
              <a:rPr lang="en-US" sz="3200" dirty="0" err="1">
                <a:solidFill>
                  <a:srgbClr val="FF0000"/>
                </a:solidFill>
              </a:rPr>
              <a:t>ou</a:t>
            </a:r>
            <a:r>
              <a:rPr lang="en-US" sz="3200" dirty="0">
                <a:solidFill>
                  <a:srgbClr val="FF0000"/>
                </a:solidFill>
              </a:rPr>
              <a:t> </a:t>
            </a:r>
            <a:r>
              <a:rPr lang="en-US" sz="3200" dirty="0" err="1">
                <a:solidFill>
                  <a:srgbClr val="FF0000"/>
                </a:solidFill>
              </a:rPr>
              <a:t>bien</a:t>
            </a:r>
            <a:r>
              <a:rPr lang="en-US" sz="3200" dirty="0">
                <a:solidFill>
                  <a:srgbClr val="FF0000"/>
                </a:solidFill>
              </a:rPr>
              <a:t> les deux?</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708" y="2123439"/>
            <a:ext cx="2944292" cy="2814743"/>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Le vrai problème</a:t>
            </a:r>
          </a:p>
        </p:txBody>
      </p:sp>
      <p:sp>
        <p:nvSpPr>
          <p:cNvPr id="4" name="Content Placeholder 3"/>
          <p:cNvSpPr>
            <a:spLocks noGrp="1"/>
          </p:cNvSpPr>
          <p:nvPr>
            <p:ph idx="10"/>
          </p:nvPr>
        </p:nvSpPr>
        <p:spPr>
          <a:xfrm>
            <a:off x="380393" y="1546262"/>
            <a:ext cx="7973483" cy="4189186"/>
          </a:xfrm>
        </p:spPr>
        <p:txBody>
          <a:bodyPr>
            <a:normAutofit fontScale="92500" lnSpcReduction="10000"/>
          </a:bodyPr>
          <a:lstStyle/>
          <a:p>
            <a:pPr marL="0" indent="0" algn="ctr">
              <a:buNone/>
            </a:pPr>
            <a:r>
              <a:rPr lang="en-US" sz="2200" dirty="0">
                <a:solidFill>
                  <a:prstClr val="black"/>
                </a:solidFill>
              </a:rPr>
              <a:t>Les Européens ne voulaient pas que des entreprises américaines </a:t>
            </a:r>
            <a:r>
              <a:rPr lang="en-US" sz="2200" dirty="0" err="1">
                <a:solidFill>
                  <a:prstClr val="black"/>
                </a:solidFill>
              </a:rPr>
              <a:t>contrôlent</a:t>
            </a:r>
            <a:r>
              <a:rPr lang="en-US" sz="2200" dirty="0">
                <a:solidFill>
                  <a:prstClr val="black"/>
                </a:solidFill>
              </a:rPr>
              <a:t> </a:t>
            </a:r>
            <a:r>
              <a:rPr lang="en-US" sz="2200" dirty="0" err="1">
                <a:solidFill>
                  <a:prstClr val="black"/>
                </a:solidFill>
              </a:rPr>
              <a:t>leur</a:t>
            </a:r>
            <a:r>
              <a:rPr lang="en-US" sz="2200" dirty="0">
                <a:solidFill>
                  <a:prstClr val="black"/>
                </a:solidFill>
              </a:rPr>
              <a:t> </a:t>
            </a:r>
            <a:r>
              <a:rPr lang="en-US" sz="2200" dirty="0" err="1">
                <a:solidFill>
                  <a:prstClr val="black"/>
                </a:solidFill>
              </a:rPr>
              <a:t>nourriture</a:t>
            </a:r>
            <a:endParaRPr lang="en-US" sz="2200" dirty="0">
              <a:solidFill>
                <a:prstClr val="black"/>
              </a:solidFill>
            </a:endParaRP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Comment peut-on prévenir cela?</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Interdire Monsanto et les autres grandes entreprises agroalimentaires américaines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Pas si vite - les </a:t>
            </a:r>
            <a:r>
              <a:rPr lang="en-US" sz="2400" dirty="0" err="1">
                <a:solidFill>
                  <a:schemeClr val="accent5">
                    <a:lumMod val="75000"/>
                  </a:schemeClr>
                </a:solidFill>
              </a:rPr>
              <a:t>agriculteurs</a:t>
            </a:r>
            <a:r>
              <a:rPr lang="en-US" sz="2400" dirty="0">
                <a:solidFill>
                  <a:schemeClr val="accent5">
                    <a:lumMod val="75000"/>
                  </a:schemeClr>
                </a:solidFill>
              </a:rPr>
              <a:t> </a:t>
            </a:r>
            <a:r>
              <a:rPr lang="en-US" sz="2400" dirty="0" err="1">
                <a:solidFill>
                  <a:schemeClr val="accent5">
                    <a:lumMod val="75000"/>
                  </a:schemeClr>
                </a:solidFill>
              </a:rPr>
              <a:t>achètent</a:t>
            </a:r>
            <a:r>
              <a:rPr lang="en-US" sz="2400" dirty="0">
                <a:solidFill>
                  <a:schemeClr val="accent5">
                    <a:lumMod val="75000"/>
                  </a:schemeClr>
                </a:solidFill>
              </a:rPr>
              <a:t> </a:t>
            </a:r>
            <a:r>
              <a:rPr lang="en-US" sz="2400" dirty="0" err="1">
                <a:solidFill>
                  <a:schemeClr val="accent5">
                    <a:lumMod val="75000"/>
                  </a:schemeClr>
                </a:solidFill>
              </a:rPr>
              <a:t>leurs</a:t>
            </a:r>
            <a:r>
              <a:rPr lang="en-US" sz="2400" dirty="0">
                <a:solidFill>
                  <a:schemeClr val="accent5">
                    <a:lumMod val="75000"/>
                  </a:schemeClr>
                </a:solidFill>
              </a:rPr>
              <a:t> </a:t>
            </a:r>
            <a:r>
              <a:rPr lang="en-US" sz="2400" dirty="0" err="1">
                <a:solidFill>
                  <a:schemeClr val="accent5">
                    <a:lumMod val="75000"/>
                  </a:schemeClr>
                </a:solidFill>
              </a:rPr>
              <a:t>semences</a:t>
            </a:r>
            <a:r>
              <a:rPr lang="en-US" sz="2400" dirty="0">
                <a:solidFill>
                  <a:schemeClr val="accent5">
                    <a:lumMod val="75000"/>
                  </a:schemeClr>
                </a:solidFill>
              </a:rPr>
              <a:t> chez </a:t>
            </a:r>
            <a:r>
              <a:rPr lang="en-US" sz="2400" dirty="0" err="1">
                <a:solidFill>
                  <a:schemeClr val="accent5">
                    <a:lumMod val="75000"/>
                  </a:schemeClr>
                </a:solidFill>
              </a:rPr>
              <a:t>eux</a:t>
            </a:r>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70560" y="228600"/>
            <a:ext cx="7589520" cy="576072"/>
          </a:xfrm>
        </p:spPr>
        <p:txBody>
          <a:bodyPr>
            <a:normAutofit fontScale="90000"/>
          </a:bodyPr>
          <a:lstStyle/>
          <a:p>
            <a:r>
              <a:rPr lang="en-US" dirty="0"/>
              <a:t>La solution des </a:t>
            </a:r>
            <a:r>
              <a:rPr lang="en-US" dirty="0" err="1"/>
              <a:t>partis</a:t>
            </a:r>
            <a:r>
              <a:rPr lang="en-US" dirty="0"/>
              <a:t> </a:t>
            </a:r>
            <a:r>
              <a:rPr lang="en-US" dirty="0" err="1"/>
              <a:t>écologistes</a:t>
            </a:r>
            <a:endParaRPr lang="en-US" dirty="0"/>
          </a:p>
        </p:txBody>
      </p:sp>
      <p:sp>
        <p:nvSpPr>
          <p:cNvPr id="4" name="Content Placeholder 3"/>
          <p:cNvSpPr>
            <a:spLocks noGrp="1"/>
          </p:cNvSpPr>
          <p:nvPr>
            <p:ph idx="10"/>
          </p:nvPr>
        </p:nvSpPr>
        <p:spPr>
          <a:xfrm>
            <a:off x="578734" y="1840376"/>
            <a:ext cx="8240145" cy="4134369"/>
          </a:xfrm>
        </p:spPr>
        <p:txBody>
          <a:bodyPr>
            <a:normAutofit/>
          </a:bodyPr>
          <a:lstStyle/>
          <a:p>
            <a:pPr marL="0" indent="0">
              <a:buNone/>
            </a:pPr>
            <a:r>
              <a:rPr lang="en-US" sz="2400" dirty="0">
                <a:solidFill>
                  <a:prstClr val="black"/>
                </a:solidFill>
              </a:rPr>
              <a:t>Affirmer que les techniques de </a:t>
            </a:r>
            <a:r>
              <a:rPr lang="en-US" sz="2400" dirty="0" err="1">
                <a:solidFill>
                  <a:prstClr val="black"/>
                </a:solidFill>
              </a:rPr>
              <a:t>précision</a:t>
            </a:r>
            <a:r>
              <a:rPr lang="en-US" sz="2400" dirty="0">
                <a:solidFill>
                  <a:prstClr val="black"/>
                </a:solidFill>
              </a:rPr>
              <a:t> </a:t>
            </a:r>
            <a:r>
              <a:rPr lang="en-US" sz="2400" i="1" dirty="0" err="1">
                <a:solidFill>
                  <a:srgbClr val="FF0000"/>
                </a:solidFill>
              </a:rPr>
              <a:t>peuvent</a:t>
            </a:r>
            <a:r>
              <a:rPr lang="en-US" sz="2400" dirty="0">
                <a:solidFill>
                  <a:prstClr val="black"/>
                </a:solidFill>
              </a:rPr>
              <a:t> </a:t>
            </a:r>
            <a:r>
              <a:rPr lang="en-US" sz="2400" dirty="0" err="1">
                <a:solidFill>
                  <a:prstClr val="black"/>
                </a:solidFill>
              </a:rPr>
              <a:t>être</a:t>
            </a:r>
            <a:r>
              <a:rPr lang="en-US" sz="2400" dirty="0">
                <a:solidFill>
                  <a:prstClr val="black"/>
                </a:solidFill>
              </a:rPr>
              <a:t> </a:t>
            </a:r>
            <a:r>
              <a:rPr lang="en-US" sz="2400" dirty="0" err="1">
                <a:solidFill>
                  <a:prstClr val="black"/>
                </a:solidFill>
              </a:rPr>
              <a:t>dangereuses</a:t>
            </a:r>
            <a:r>
              <a:rPr lang="en-US" sz="2400" dirty="0">
                <a:solidFill>
                  <a:prstClr val="black"/>
                </a:solidFill>
              </a:rPr>
              <a:t>!</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Les politiciens et les </a:t>
            </a:r>
            <a:r>
              <a:rPr lang="en-US" sz="2400" dirty="0" err="1">
                <a:solidFill>
                  <a:prstClr val="black"/>
                </a:solidFill>
              </a:rPr>
              <a:t>partis</a:t>
            </a:r>
            <a:r>
              <a:rPr lang="en-US" sz="2400" dirty="0">
                <a:solidFill>
                  <a:prstClr val="black"/>
                </a:solidFill>
              </a:rPr>
              <a:t> </a:t>
            </a:r>
            <a:r>
              <a:rPr lang="en-US" sz="2400" dirty="0" err="1">
                <a:solidFill>
                  <a:prstClr val="black"/>
                </a:solidFill>
              </a:rPr>
              <a:t>écologistes</a:t>
            </a:r>
            <a:r>
              <a:rPr lang="en-US" sz="2400" dirty="0">
                <a:solidFill>
                  <a:prstClr val="black"/>
                </a:solidFill>
              </a:rPr>
              <a:t> </a:t>
            </a:r>
            <a:r>
              <a:rPr lang="en-US" sz="2400" dirty="0" err="1">
                <a:solidFill>
                  <a:prstClr val="black"/>
                </a:solidFill>
              </a:rPr>
              <a:t>vont</a:t>
            </a:r>
            <a:r>
              <a:rPr lang="en-US" sz="2400" dirty="0">
                <a:solidFill>
                  <a:prstClr val="black"/>
                </a:solidFill>
              </a:rPr>
              <a:t> </a:t>
            </a:r>
            <a:r>
              <a:rPr lang="en-US" sz="2400" dirty="0" err="1">
                <a:solidFill>
                  <a:prstClr val="black"/>
                </a:solidFill>
              </a:rPr>
              <a:t>vous</a:t>
            </a:r>
            <a:r>
              <a:rPr lang="en-US" sz="2400" dirty="0">
                <a:solidFill>
                  <a:prstClr val="black"/>
                </a:solidFill>
              </a:rPr>
              <a:t> </a:t>
            </a:r>
            <a:r>
              <a:rPr lang="en-US" sz="2400" dirty="0" err="1">
                <a:solidFill>
                  <a:prstClr val="black"/>
                </a:solidFill>
              </a:rPr>
              <a:t>protéger</a:t>
            </a:r>
            <a:endParaRPr lang="en-US" sz="2400" dirty="0">
              <a:solidFill>
                <a:prstClr val="black"/>
              </a:solidFill>
            </a:endParaRPr>
          </a:p>
          <a:p>
            <a:pPr marL="0" indent="0">
              <a:buNone/>
            </a:pPr>
            <a:r>
              <a:rPr lang="en-US" sz="2400" dirty="0">
                <a:solidFill>
                  <a:prstClr val="black"/>
                </a:solidFill>
              </a:rPr>
              <a:t>     de ce risque en </a:t>
            </a:r>
            <a:r>
              <a:rPr lang="en-US" sz="2400" dirty="0" err="1">
                <a:solidFill>
                  <a:prstClr val="black"/>
                </a:solidFill>
              </a:rPr>
              <a:t>interdisant</a:t>
            </a:r>
            <a:r>
              <a:rPr lang="en-US" sz="2400" dirty="0">
                <a:solidFill>
                  <a:prstClr val="black"/>
                </a:solidFill>
              </a:rPr>
              <a:t> </a:t>
            </a:r>
            <a:r>
              <a:rPr lang="en-US" sz="2400" dirty="0">
                <a:solidFill>
                  <a:srgbClr val="FF0000"/>
                </a:solidFill>
              </a:rPr>
              <a:t>la culture </a:t>
            </a:r>
            <a:r>
              <a:rPr lang="en-US" sz="2400" dirty="0" err="1">
                <a:solidFill>
                  <a:prstClr val="black"/>
                </a:solidFill>
              </a:rPr>
              <a:t>d’OGM</a:t>
            </a:r>
            <a:endParaRPr lang="en-US" sz="2400" dirty="0">
              <a:solidFill>
                <a:prstClr val="black"/>
              </a:solidFill>
            </a:endParaRPr>
          </a:p>
          <a:p>
            <a:endParaRPr lang="en-US" sz="2400" dirty="0">
              <a:solidFill>
                <a:prstClr val="black"/>
              </a:solidFill>
            </a:endParaRPr>
          </a:p>
          <a:p>
            <a:pPr marL="0" indent="0">
              <a:buNone/>
            </a:pPr>
            <a:r>
              <a:rPr lang="en-US" sz="2400" dirty="0">
                <a:solidFill>
                  <a:srgbClr val="00B050"/>
                </a:solidFill>
              </a:rPr>
              <a:t>                           et surtout</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Cela n'a pas de conséquence économique pour l'Europe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6691416" cy="576072"/>
          </a:xfrm>
        </p:spPr>
        <p:txBody>
          <a:bodyPr>
            <a:normAutofit fontScale="90000"/>
          </a:bodyPr>
          <a:lstStyle/>
          <a:p>
            <a:r>
              <a:rPr lang="en-US" dirty="0">
                <a:solidFill>
                  <a:srgbClr val="FFFFFF"/>
                </a:solidFill>
              </a:rPr>
              <a:t>Les conséquences tragiques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Non contents de bloquer l'agriculture de précision en Europe, de nombreux hommes politiques et ONG comme "Greenpeace" et "Les Amis de la Terre" diffusent désormais leur message aux pays en développement</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p14="http://schemas.microsoft.com/office/powerpoint/2010/main" xmlns:a16="http://schemas.microsoft.com/office/drawing/2014/main" xmlns:a14="http://schemas.microsoft.com/office/drawing/2010/main">
                <a:solidFill>
                  <a:srgbClr val="FFFFFF"/>
                </a:solidFill>
              </a14:hiddenFill>
            </a:ext>
            <a:ext uri="{91240B29-F687-4f45-9708-019B960494DF}">
              <a14:hiddenLine xmlns="" xmlns:p14="http://schemas.microsoft.com/office/powerpoint/2010/main" xmlns:a16="http://schemas.microsoft.com/office/drawing/2014/main"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p14="http://schemas.microsoft.com/office/powerpoint/2010/main" xmlns:a16="http://schemas.microsoft.com/office/drawing/2014/main" xmlns:a14="http://schemas.microsoft.com/office/drawing/2010/main">
                <a:solidFill>
                  <a:srgbClr val="FFFFFF"/>
                </a:solidFill>
              </a14:hiddenFill>
            </a:ext>
            <a:ext uri="{91240B29-F687-4f45-9708-019B960494DF}">
              <a14:hiddenLine xmlns="" xmlns:p14="http://schemas.microsoft.com/office/powerpoint/2010/main" xmlns:a16="http://schemas.microsoft.com/office/drawing/2014/main"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p14="http://schemas.microsoft.com/office/powerpoint/2010/main" xmlns:a16="http://schemas.microsoft.com/office/drawing/2014/main" xmlns:a14="http://schemas.microsoft.com/office/drawing/2010/main">
                <a:solidFill>
                  <a:srgbClr val="FFFFFF"/>
                </a:solidFill>
              </a14:hiddenFill>
            </a:ext>
            <a:ext uri="{91240B29-F687-4f45-9708-019B960494DF}">
              <a14:hiddenLine xmlns="" xmlns:p14="http://schemas.microsoft.com/office/powerpoint/2010/main" xmlns:a16="http://schemas.microsoft.com/office/drawing/2014/main"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162116"/>
            <a:ext cx="2700199" cy="307777"/>
          </a:xfrm>
          <a:prstGeom prst="rect">
            <a:avLst/>
          </a:prstGeom>
          <a:noFill/>
        </p:spPr>
        <p:txBody>
          <a:bodyPr wrap="square" rtlCol="0">
            <a:spAutoFit/>
          </a:bodyPr>
          <a:lstStyle/>
          <a:p>
            <a:r>
              <a:rPr lang="en-US" sz="1400" dirty="0"/>
              <a:t>Avec l'aimable autorisation d'Ingo Potrykus</a:t>
            </a:r>
          </a:p>
        </p:txBody>
      </p:sp>
      <p:sp>
        <p:nvSpPr>
          <p:cNvPr id="4" name="Title 3"/>
          <p:cNvSpPr>
            <a:spLocks noGrp="1"/>
          </p:cNvSpPr>
          <p:nvPr>
            <p:ph type="ctrTitle"/>
          </p:nvPr>
        </p:nvSpPr>
        <p:spPr>
          <a:xfrm>
            <a:off x="2885914" y="245366"/>
            <a:ext cx="4104166" cy="576072"/>
          </a:xfrm>
        </p:spPr>
        <p:txBody>
          <a:bodyPr>
            <a:normAutofit fontScale="90000"/>
          </a:bodyPr>
          <a:lstStyle/>
          <a:p>
            <a:r>
              <a:rPr lang="en-US" dirty="0"/>
              <a:t>Une étude de cas</a:t>
            </a:r>
          </a:p>
        </p:txBody>
      </p:sp>
      <p:graphicFrame>
        <p:nvGraphicFramePr>
          <p:cNvPr id="7" name="Table 6"/>
          <p:cNvGraphicFramePr>
            <a:graphicFrameLocks noGrp="1"/>
          </p:cNvGraphicFramePr>
          <p:nvPr>
            <p:extLst>
              <p:ext uri="{D42A27DB-BD31-4B8C-83A1-F6EECF244321}">
                <p14:modId xmlns:p14="http://schemas.microsoft.com/office/powerpoint/2010/main" val="2207041620"/>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Carence en vitamine A</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Mortalité de la population mondiale (en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Carence en vitamine A</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VIH/sida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tuberculose</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paludisme</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618" y="1857992"/>
            <a:ext cx="4507283" cy="4253942"/>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5518331" y="6128275"/>
            <a:ext cx="3737430" cy="307777"/>
          </a:xfrm>
          <a:prstGeom prst="rect">
            <a:avLst/>
          </a:prstGeom>
          <a:noFill/>
        </p:spPr>
        <p:txBody>
          <a:bodyPr wrap="square" rtlCol="0">
            <a:spAutoFit/>
          </a:bodyPr>
          <a:lstStyle/>
          <a:p>
            <a:r>
              <a:rPr lang="en-US" sz="1400" dirty="0"/>
              <a:t>Avec </a:t>
            </a:r>
            <a:r>
              <a:rPr lang="en-US" sz="1400" dirty="0" err="1"/>
              <a:t>l‘aimable</a:t>
            </a:r>
            <a:r>
              <a:rPr lang="en-US" sz="1400" dirty="0"/>
              <a:t> </a:t>
            </a:r>
            <a:r>
              <a:rPr lang="en-US" sz="1400" dirty="0" err="1"/>
              <a:t>autorisation</a:t>
            </a:r>
            <a:r>
              <a:rPr lang="en-US" sz="1400" dirty="0"/>
              <a:t> d'Ingo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Le </a:t>
            </a:r>
            <a:r>
              <a:rPr lang="en-US" dirty="0" err="1"/>
              <a:t>Riz</a:t>
            </a:r>
            <a:r>
              <a:rPr lang="en-US" dirty="0"/>
              <a:t> </a:t>
            </a:r>
            <a:r>
              <a:rPr lang="en-US" dirty="0" err="1"/>
              <a:t>doré</a:t>
            </a:r>
            <a:endParaRPr lang="en-US" dirty="0"/>
          </a:p>
        </p:txBody>
      </p:sp>
      <p:sp>
        <p:nvSpPr>
          <p:cNvPr id="6" name="Content Placeholder 5"/>
          <p:cNvSpPr>
            <a:spLocks noGrp="1"/>
          </p:cNvSpPr>
          <p:nvPr>
            <p:ph idx="10"/>
          </p:nvPr>
        </p:nvSpPr>
        <p:spPr/>
        <p:txBody>
          <a:bodyPr/>
          <a:lstStyle/>
          <a:p>
            <a:pPr marL="0" indent="0">
              <a:buNone/>
            </a:pPr>
            <a:r>
              <a:rPr lang="en-US" sz="2400" dirty="0">
                <a:solidFill>
                  <a:srgbClr val="3B3D3C"/>
                </a:solidFill>
              </a:rPr>
              <a:t>Une nouvelle source de vitamine A</a:t>
            </a:r>
          </a:p>
          <a:p>
            <a:r>
              <a:rPr lang="en-US" sz="2400" dirty="0"/>
              <a:t>Ingo Potrykus, ETH Zurich</a:t>
            </a:r>
          </a:p>
          <a:p>
            <a:r>
              <a:rPr lang="en-US" sz="2400" dirty="0"/>
              <a:t>Peter Beyer, U. Fribourg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7698" y="4227878"/>
            <a:ext cx="8653377"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et Jeff Schell</a:t>
            </a:r>
          </a:p>
          <a:p>
            <a:endParaRPr lang="en-US" sz="2800" dirty="0"/>
          </a:p>
          <a:p>
            <a:r>
              <a:rPr lang="en-US" sz="2800" dirty="0" err="1"/>
              <a:t>Ont</a:t>
            </a:r>
            <a:r>
              <a:rPr lang="en-US" sz="2800" dirty="0"/>
              <a:t> </a:t>
            </a:r>
            <a:r>
              <a:rPr lang="en-US" sz="2800" dirty="0" err="1"/>
              <a:t>découvert</a:t>
            </a:r>
            <a:r>
              <a:rPr lang="en-US" sz="2800" dirty="0"/>
              <a:t> la transformation du </a:t>
            </a:r>
            <a:r>
              <a:rPr lang="en-US" sz="2800" dirty="0" err="1"/>
              <a:t>plasmide</a:t>
            </a:r>
            <a:r>
              <a:rPr lang="en-US" sz="2800" dirty="0"/>
              <a:t> </a:t>
            </a:r>
            <a:r>
              <a:rPr lang="en-US" sz="2800" dirty="0" err="1"/>
              <a:t>Ti</a:t>
            </a:r>
            <a:r>
              <a:rPr lang="en-US" sz="2800" dirty="0"/>
              <a:t> </a:t>
            </a:r>
          </a:p>
          <a:p>
            <a:r>
              <a:rPr lang="en-US" sz="2800" dirty="0"/>
              <a:t>      avec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240" y="4213257"/>
            <a:ext cx="2590799" cy="1951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685281" y="6116320"/>
            <a:ext cx="2458720" cy="523220"/>
          </a:xfrm>
          <a:prstGeom prst="rect">
            <a:avLst/>
          </a:prstGeom>
          <a:noFill/>
        </p:spPr>
        <p:txBody>
          <a:bodyPr wrap="square" rtlCol="0">
            <a:spAutoFit/>
          </a:bodyPr>
          <a:lstStyle/>
          <a:p>
            <a:r>
              <a:rPr lang="en-US" sz="1400" dirty="0"/>
              <a:t>Avec </a:t>
            </a:r>
            <a:r>
              <a:rPr lang="en-US" sz="1400" dirty="0" err="1"/>
              <a:t>l'aimable</a:t>
            </a:r>
            <a:r>
              <a:rPr lang="en-US" sz="1400" dirty="0"/>
              <a:t> </a:t>
            </a:r>
            <a:r>
              <a:rPr lang="en-US" sz="1400" dirty="0" err="1"/>
              <a:t>autorisation</a:t>
            </a:r>
            <a:r>
              <a:rPr lang="en-US" sz="1400" dirty="0"/>
              <a:t> d'Ingo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Le </a:t>
            </a:r>
            <a:r>
              <a:rPr lang="en-US" dirty="0" err="1"/>
              <a:t>Riz</a:t>
            </a:r>
            <a:r>
              <a:rPr lang="en-US" dirty="0"/>
              <a:t> </a:t>
            </a:r>
            <a:r>
              <a:rPr lang="en-US" dirty="0" err="1"/>
              <a:t>doré</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Est devenu une réalité en Février 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Aurait pu être sur le terrain en 2-5 ans, et commencé à sauver des enfants de la cécité et de la mort.</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Mais c'est un «</a:t>
            </a:r>
            <a:r>
              <a:rPr lang="de-CH" sz="2200" dirty="0">
                <a:solidFill>
                  <a:srgbClr val="3B3D3C"/>
                </a:solidFill>
                <a:latin typeface="Calibri" panose="020F0502020204030204" pitchFamily="34" charset="0"/>
                <a:cs typeface="Calibri" panose="020F0502020204030204" pitchFamily="34" charset="0"/>
              </a:rPr>
              <a:t>OGM »</a:t>
            </a:r>
            <a:r>
              <a:rPr lang="de-CH" sz="1000" dirty="0">
                <a:solidFill>
                  <a:srgbClr val="3B3D3C"/>
                </a:solidFill>
                <a:latin typeface="Calibri" panose="020F0502020204030204" pitchFamily="34" charset="0"/>
                <a:cs typeface="Calibri" panose="020F0502020204030204" pitchFamily="34" charset="0"/>
              </a:rPr>
              <a:t>  </a:t>
            </a:r>
            <a:r>
              <a:rPr lang="de-CH" sz="2200" dirty="0">
                <a:solidFill>
                  <a:srgbClr val="3B3D3C"/>
                </a:solidFill>
              </a:rPr>
              <a:t>et c’est seulement maintenant qu'il sera bientôt disponible au Bangladesh.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Pourquoi? </a:t>
            </a: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Plusieurs années de retard ont été prises en raison des réglementations et de l'opposition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Science-fiction</a:t>
            </a:r>
          </a:p>
        </p:txBody>
      </p:sp>
      <p:sp>
        <p:nvSpPr>
          <p:cNvPr id="7" name="TextBox 6"/>
          <p:cNvSpPr txBox="1"/>
          <p:nvPr/>
        </p:nvSpPr>
        <p:spPr>
          <a:xfrm>
            <a:off x="4595149" y="2095017"/>
            <a:ext cx="4467828" cy="2585323"/>
          </a:xfrm>
          <a:prstGeom prst="rect">
            <a:avLst/>
          </a:prstGeom>
          <a:noFill/>
        </p:spPr>
        <p:txBody>
          <a:bodyPr wrap="square" rtlCol="0">
            <a:spAutoFit/>
          </a:bodyPr>
          <a:lstStyle/>
          <a:p>
            <a:r>
              <a:rPr lang="en-US" dirty="0">
                <a:solidFill>
                  <a:srgbClr val="FF0000"/>
                </a:solidFill>
              </a:rPr>
              <a:t>Greenpeace bloque le développement</a:t>
            </a:r>
          </a:p>
          <a:p>
            <a:endParaRPr lang="en-US" dirty="0"/>
          </a:p>
          <a:p>
            <a:endParaRPr lang="en-US" dirty="0">
              <a:solidFill>
                <a:srgbClr val="FF0000"/>
              </a:solidFill>
            </a:endParaRPr>
          </a:p>
          <a:p>
            <a:r>
              <a:rPr lang="en-US" dirty="0">
                <a:solidFill>
                  <a:srgbClr val="FF0000"/>
                </a:solidFill>
              </a:rPr>
              <a:t>Et </a:t>
            </a:r>
            <a:r>
              <a:rPr lang="en-US" dirty="0" err="1">
                <a:solidFill>
                  <a:srgbClr val="FF0000"/>
                </a:solidFill>
              </a:rPr>
              <a:t>ensuite</a:t>
            </a:r>
            <a:r>
              <a:rPr lang="en-US" dirty="0">
                <a:solidFill>
                  <a:srgbClr val="FF0000"/>
                </a:solidFill>
              </a:rPr>
              <a:t> </a:t>
            </a:r>
            <a:r>
              <a:rPr lang="en-US" dirty="0" err="1">
                <a:solidFill>
                  <a:srgbClr val="FF0000"/>
                </a:solidFill>
              </a:rPr>
              <a:t>affirme</a:t>
            </a:r>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Que </a:t>
            </a:r>
            <a:r>
              <a:rPr lang="en-US" dirty="0" err="1">
                <a:solidFill>
                  <a:srgbClr val="FF0000"/>
                </a:solidFill>
              </a:rPr>
              <a:t>si</a:t>
            </a:r>
            <a:r>
              <a:rPr lang="en-US" dirty="0">
                <a:solidFill>
                  <a:srgbClr val="FF0000"/>
                </a:solidFill>
              </a:rPr>
              <a:t> </a:t>
            </a:r>
            <a:r>
              <a:rPr lang="en-US" dirty="0" err="1">
                <a:solidFill>
                  <a:srgbClr val="FF0000"/>
                </a:solidFill>
              </a:rPr>
              <a:t>cela</a:t>
            </a:r>
            <a:r>
              <a:rPr lang="en-US" dirty="0">
                <a:solidFill>
                  <a:srgbClr val="FF0000"/>
                </a:solidFill>
              </a:rPr>
              <a:t> a </a:t>
            </a:r>
            <a:r>
              <a:rPr lang="en-US" dirty="0" err="1">
                <a:solidFill>
                  <a:srgbClr val="FF0000"/>
                </a:solidFill>
              </a:rPr>
              <a:t>pris</a:t>
            </a:r>
            <a:r>
              <a:rPr lang="en-US" dirty="0">
                <a:solidFill>
                  <a:srgbClr val="FF0000"/>
                </a:solidFill>
              </a:rPr>
              <a:t> </a:t>
            </a:r>
            <a:r>
              <a:rPr lang="en-US" dirty="0" err="1">
                <a:solidFill>
                  <a:srgbClr val="FF0000"/>
                </a:solidFill>
              </a:rPr>
              <a:t>autant</a:t>
            </a:r>
            <a:r>
              <a:rPr lang="en-US" dirty="0">
                <a:solidFill>
                  <a:srgbClr val="FF0000"/>
                </a:solidFill>
              </a:rPr>
              <a:t> de </a:t>
            </a:r>
            <a:r>
              <a:rPr lang="en-US" dirty="0" err="1">
                <a:solidFill>
                  <a:srgbClr val="FF0000"/>
                </a:solidFill>
              </a:rPr>
              <a:t>tant</a:t>
            </a:r>
            <a:r>
              <a:rPr lang="en-US" dirty="0">
                <a:solidFill>
                  <a:srgbClr val="FF0000"/>
                </a:solidFill>
              </a:rPr>
              <a:t> à </a:t>
            </a:r>
            <a:r>
              <a:rPr lang="en-US" dirty="0" err="1">
                <a:solidFill>
                  <a:srgbClr val="FF0000"/>
                </a:solidFill>
              </a:rPr>
              <a:t>être</a:t>
            </a:r>
            <a:r>
              <a:rPr lang="en-US" dirty="0">
                <a:solidFill>
                  <a:srgbClr val="FF0000"/>
                </a:solidFill>
              </a:rPr>
              <a:t> </a:t>
            </a:r>
            <a:r>
              <a:rPr lang="en-US" dirty="0" err="1">
                <a:solidFill>
                  <a:srgbClr val="FF0000"/>
                </a:solidFill>
              </a:rPr>
              <a:t>mis</a:t>
            </a:r>
            <a:r>
              <a:rPr lang="en-US" dirty="0">
                <a:solidFill>
                  <a:srgbClr val="FF0000"/>
                </a:solidFill>
              </a:rPr>
              <a:t> au point, </a:t>
            </a:r>
            <a:r>
              <a:rPr lang="en-US" dirty="0" err="1">
                <a:solidFill>
                  <a:srgbClr val="FF0000"/>
                </a:solidFill>
              </a:rPr>
              <a:t>alors</a:t>
            </a:r>
            <a:r>
              <a:rPr lang="en-US" dirty="0">
                <a:solidFill>
                  <a:srgbClr val="FF0000"/>
                </a:solidFill>
              </a:rPr>
              <a:t> </a:t>
            </a:r>
            <a:r>
              <a:rPr lang="en-US" dirty="0" err="1">
                <a:solidFill>
                  <a:srgbClr val="FF0000"/>
                </a:solidFill>
              </a:rPr>
              <a:t>cela</a:t>
            </a:r>
            <a:r>
              <a:rPr lang="en-US" dirty="0">
                <a:solidFill>
                  <a:srgbClr val="FF0000"/>
                </a:solidFill>
              </a:rPr>
              <a:t> ne </a:t>
            </a:r>
            <a:r>
              <a:rPr lang="en-US" dirty="0" err="1">
                <a:solidFill>
                  <a:srgbClr val="FF0000"/>
                </a:solidFill>
              </a:rPr>
              <a:t>doit</a:t>
            </a:r>
            <a:r>
              <a:rPr lang="en-US" dirty="0">
                <a:solidFill>
                  <a:srgbClr val="FF0000"/>
                </a:solidFill>
              </a:rPr>
              <a:t> pas </a:t>
            </a:r>
            <a:r>
              <a:rPr lang="en-US" dirty="0" err="1">
                <a:solidFill>
                  <a:srgbClr val="FF0000"/>
                </a:solidFill>
              </a:rPr>
              <a:t>fonctionner</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5016758"/>
          </a:xfrm>
          <a:prstGeom prst="rect">
            <a:avLst/>
          </a:prstGeom>
          <a:noFill/>
        </p:spPr>
        <p:txBody>
          <a:bodyPr wrap="square" rtlCol="0">
            <a:spAutoFit/>
          </a:bodyPr>
          <a:lstStyle/>
          <a:p>
            <a:pPr algn="ctr"/>
            <a:r>
              <a:rPr lang="en-US" sz="3200" b="1" dirty="0">
                <a:solidFill>
                  <a:srgbClr val="FF0000"/>
                </a:solidFill>
              </a:rPr>
              <a:t>Depuis 2002, jusqu'à 15 millions d'enfants sont morts ou ont souffert d'une carence en vitamine A</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Combien </a:t>
            </a:r>
            <a:r>
              <a:rPr lang="en-US" sz="3200" dirty="0" err="1">
                <a:solidFill>
                  <a:prstClr val="black"/>
                </a:solidFill>
              </a:rPr>
              <a:t>doivent</a:t>
            </a:r>
            <a:r>
              <a:rPr lang="en-US" sz="3200" dirty="0">
                <a:solidFill>
                  <a:prstClr val="black"/>
                </a:solidFill>
              </a:rPr>
              <a:t> encore </a:t>
            </a:r>
            <a:r>
              <a:rPr lang="en-US" sz="3200" dirty="0" err="1">
                <a:solidFill>
                  <a:prstClr val="black"/>
                </a:solidFill>
              </a:rPr>
              <a:t>mourir</a:t>
            </a:r>
            <a:r>
              <a:rPr lang="en-US" sz="3200" dirty="0">
                <a:solidFill>
                  <a:prstClr val="black"/>
                </a:solidFill>
              </a:rPr>
              <a:t> avant de considérer cela comme un "</a:t>
            </a:r>
            <a:r>
              <a:rPr lang="en-US" sz="3200" b="1" dirty="0">
                <a:solidFill>
                  <a:prstClr val="black"/>
                </a:solidFill>
              </a:rPr>
              <a:t>crime contre l'humanité"</a:t>
            </a:r>
            <a:r>
              <a:rPr lang="en-US" sz="3200" dirty="0">
                <a:solidFill>
                  <a:prstClr val="black"/>
                </a:solidFill>
              </a:rPr>
              <a:t> qui </a:t>
            </a:r>
            <a:r>
              <a:rPr lang="en-US" sz="3200" dirty="0" err="1">
                <a:solidFill>
                  <a:prstClr val="black"/>
                </a:solidFill>
              </a:rPr>
              <a:t>devrait</a:t>
            </a:r>
            <a:r>
              <a:rPr lang="en-US" sz="3200" dirty="0">
                <a:solidFill>
                  <a:prstClr val="black"/>
                </a:solidFill>
              </a:rPr>
              <a:t> </a:t>
            </a:r>
            <a:r>
              <a:rPr lang="en-US" sz="3200" dirty="0" err="1">
                <a:solidFill>
                  <a:prstClr val="black"/>
                </a:solidFill>
              </a:rPr>
              <a:t>être</a:t>
            </a:r>
            <a:r>
              <a:rPr lang="en-US" sz="3200" dirty="0">
                <a:solidFill>
                  <a:prstClr val="black"/>
                </a:solidFill>
              </a:rPr>
              <a:t> </a:t>
            </a:r>
            <a:r>
              <a:rPr lang="en-US" sz="3200" dirty="0" err="1">
                <a:solidFill>
                  <a:prstClr val="black"/>
                </a:solidFill>
              </a:rPr>
              <a:t>requis</a:t>
            </a:r>
            <a:r>
              <a:rPr lang="en-US" sz="3200" dirty="0">
                <a:solidFill>
                  <a:prstClr val="black"/>
                </a:solidFill>
              </a:rPr>
              <a:t> par la justice?</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425594"/>
            <a:ext cx="3205370" cy="1569660"/>
          </a:xfrm>
          <a:prstGeom prst="rect">
            <a:avLst/>
          </a:prstGeom>
          <a:noFill/>
        </p:spPr>
        <p:txBody>
          <a:bodyPr wrap="square" rtlCol="0">
            <a:spAutoFit/>
          </a:bodyPr>
          <a:lstStyle/>
          <a:p>
            <a:pPr algn="ctr"/>
            <a:r>
              <a:rPr lang="en-US" sz="2400" b="1" dirty="0"/>
              <a:t>Le </a:t>
            </a:r>
            <a:r>
              <a:rPr lang="en-US" sz="2400" b="1" dirty="0" err="1"/>
              <a:t>flétrissement</a:t>
            </a:r>
            <a:r>
              <a:rPr lang="en-US" sz="2400" b="1" dirty="0"/>
              <a:t> </a:t>
            </a:r>
            <a:r>
              <a:rPr lang="en-US" sz="2400" b="1" dirty="0" err="1"/>
              <a:t>bacterien</a:t>
            </a:r>
            <a:r>
              <a:rPr lang="en-US" sz="2400" b="1" dirty="0"/>
              <a:t> (</a:t>
            </a:r>
            <a:r>
              <a:rPr lang="en-US" sz="2400" b="1" i="1" dirty="0" err="1"/>
              <a:t>Xanthomonas</a:t>
            </a:r>
            <a:r>
              <a:rPr lang="en-US" sz="2400" b="1" dirty="0"/>
              <a:t>)</a:t>
            </a:r>
            <a:r>
              <a:rPr lang="en-US" sz="2400" b="1" i="1" dirty="0"/>
              <a:t> </a:t>
            </a:r>
            <a:r>
              <a:rPr lang="en-US" sz="2400" b="1" dirty="0"/>
              <a:t>du </a:t>
            </a:r>
            <a:r>
              <a:rPr lang="en-US" sz="2400" b="1" dirty="0" err="1"/>
              <a:t>bananier</a:t>
            </a:r>
            <a:endParaRPr lang="en-US" sz="2400" dirty="0"/>
          </a:p>
        </p:txBody>
      </p:sp>
      <p:sp>
        <p:nvSpPr>
          <p:cNvPr id="5" name="TextBox 4"/>
          <p:cNvSpPr txBox="1"/>
          <p:nvPr/>
        </p:nvSpPr>
        <p:spPr>
          <a:xfrm>
            <a:off x="153414" y="3421546"/>
            <a:ext cx="8395064" cy="3162404"/>
          </a:xfrm>
          <a:prstGeom prst="rect">
            <a:avLst/>
          </a:prstGeom>
          <a:noFill/>
        </p:spPr>
        <p:txBody>
          <a:bodyPr wrap="square" rtlCol="0">
            <a:spAutoFit/>
          </a:bodyPr>
          <a:lstStyle/>
          <a:p>
            <a:r>
              <a:rPr lang="en-US" sz="2400" b="1" dirty="0">
                <a:solidFill>
                  <a:srgbClr val="FF0000"/>
                </a:solidFill>
                <a:latin typeface="Calibri" panose="020F0502020204030204" pitchFamily="34" charset="0"/>
              </a:rPr>
              <a:t>Aucune variété naturelle n'est résistante, </a:t>
            </a:r>
          </a:p>
          <a:p>
            <a:r>
              <a:rPr lang="en-US" sz="2400" b="1" dirty="0" err="1">
                <a:solidFill>
                  <a:srgbClr val="FF0000"/>
                </a:solidFill>
                <a:latin typeface="Calibri" panose="020F0502020204030204" pitchFamily="34" charset="0"/>
              </a:rPr>
              <a:t>donc</a:t>
            </a:r>
            <a:r>
              <a:rPr lang="en-US" sz="2400" b="1" dirty="0">
                <a:solidFill>
                  <a:srgbClr val="FF0000"/>
                </a:solidFill>
                <a:latin typeface="Calibri" panose="020F0502020204030204" pitchFamily="34" charset="0"/>
              </a:rPr>
              <a:t> pas de solution de </a:t>
            </a:r>
            <a:r>
              <a:rPr lang="en-US" sz="2400" b="1" dirty="0" err="1">
                <a:solidFill>
                  <a:srgbClr val="FF0000"/>
                </a:solidFill>
                <a:latin typeface="Calibri" panose="020F0502020204030204" pitchFamily="34" charset="0"/>
              </a:rPr>
              <a:t>croisement</a:t>
            </a:r>
            <a:r>
              <a:rPr lang="en-US" sz="2400" b="1" dirty="0">
                <a:solidFill>
                  <a:srgbClr val="FF0000"/>
                </a:solidFill>
                <a:latin typeface="Calibri" panose="020F0502020204030204" pitchFamily="34" charset="0"/>
              </a:rPr>
              <a:t> </a:t>
            </a:r>
          </a:p>
          <a:p>
            <a:r>
              <a:rPr lang="en-US" sz="2400" b="1" dirty="0" err="1">
                <a:solidFill>
                  <a:srgbClr val="FF0000"/>
                </a:solidFill>
                <a:latin typeface="Calibri" panose="020F0502020204030204" pitchFamily="34" charset="0"/>
              </a:rPr>
              <a:t>traditionnelle</a:t>
            </a:r>
            <a:r>
              <a:rPr lang="en-US" sz="2400" b="1" dirty="0">
                <a:solidFill>
                  <a:srgbClr val="FF0000"/>
                </a:solidFill>
                <a:latin typeface="Calibri" panose="020F0502020204030204" pitchFamily="34" charset="0"/>
              </a:rPr>
              <a:t>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mais</a:t>
            </a:r>
          </a:p>
          <a:p>
            <a:r>
              <a:rPr lang="en-US" sz="2100" b="1" dirty="0">
                <a:solidFill>
                  <a:srgbClr val="00B050"/>
                </a:solidFill>
                <a:latin typeface="Calibri" panose="020F0502020204030204" pitchFamily="34" charset="0"/>
              </a:rPr>
              <a:t>Le poivron est résistant à </a:t>
            </a:r>
            <a:r>
              <a:rPr lang="en-US" sz="2100" b="1" i="1" dirty="0" err="1">
                <a:solidFill>
                  <a:srgbClr val="00B050"/>
                </a:solidFill>
                <a:latin typeface="Calibri" panose="020F0502020204030204" pitchFamily="34" charset="0"/>
              </a:rPr>
              <a:t>Xanthomonas</a:t>
            </a:r>
            <a:r>
              <a:rPr lang="en-US" sz="2100" b="1" i="1" dirty="0">
                <a:solidFill>
                  <a:srgbClr val="00B050"/>
                </a:solidFill>
                <a:latin typeface="Calibri" panose="020F0502020204030204" pitchFamily="34" charset="0"/>
              </a:rPr>
              <a:t> </a:t>
            </a:r>
            <a:r>
              <a:rPr lang="en-US" sz="2100" b="1" i="1" dirty="0" err="1">
                <a:solidFill>
                  <a:srgbClr val="00B050"/>
                </a:solidFill>
                <a:latin typeface="Calibri" panose="020F0502020204030204" pitchFamily="34" charset="0"/>
              </a:rPr>
              <a:t>campestris</a:t>
            </a:r>
            <a:r>
              <a:rPr lang="en-US" sz="2100" b="1" i="1" dirty="0">
                <a:solidFill>
                  <a:srgbClr val="00B050"/>
                </a:solidFill>
                <a:latin typeface="Calibri" panose="020F0502020204030204" pitchFamily="34" charset="0"/>
              </a:rPr>
              <a:t>  </a:t>
            </a:r>
            <a:r>
              <a:rPr lang="en-US" sz="2100" b="1" dirty="0">
                <a:solidFill>
                  <a:srgbClr val="00B050"/>
                </a:solidFill>
                <a:latin typeface="Calibri" panose="020F0502020204030204" pitchFamily="34" charset="0"/>
              </a:rPr>
              <a:t>et deux </a:t>
            </a:r>
            <a:r>
              <a:rPr lang="en-US" sz="2100" b="1" dirty="0" err="1">
                <a:solidFill>
                  <a:srgbClr val="00B050"/>
                </a:solidFill>
                <a:latin typeface="Calibri" panose="020F0502020204030204" pitchFamily="34" charset="0"/>
              </a:rPr>
              <a:t>gènes</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connus</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sont</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responsables</a:t>
            </a:r>
            <a:r>
              <a:rPr lang="en-US" sz="2100" b="1" dirty="0">
                <a:solidFill>
                  <a:srgbClr val="00B050"/>
                </a:solidFill>
                <a:latin typeface="Calibri" panose="020F0502020204030204" pitchFamily="34" charset="0"/>
              </a:rPr>
              <a:t> de cette résistance.  Grâce à des techniques de précision, ces gènes ont été transférés à la banane et ces bananes modifiées commencent maintenant des essais sur le terrain.</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Le problème de la banane</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l’aubergine</a:t>
            </a:r>
            <a:r>
              <a:rPr lang="en-US" dirty="0"/>
              <a:t> </a:t>
            </a:r>
            <a:r>
              <a:rPr lang="en-US" dirty="0" err="1"/>
              <a:t>Bt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5338589" y="6492778"/>
            <a:ext cx="380541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a:ea typeface="+mn-ea"/>
                <a:cs typeface="+mn-cs"/>
              </a:rPr>
              <a:t>Diapositive</a:t>
            </a:r>
            <a:r>
              <a:rPr kumimoji="0" lang="en-US" sz="800" b="0" i="0" u="none" strike="noStrike" kern="1200" cap="none" spc="0" normalizeH="0" baseline="0" noProof="0" dirty="0">
                <a:ln>
                  <a:noFill/>
                </a:ln>
                <a:solidFill>
                  <a:prstClr val="black"/>
                </a:solidFill>
                <a:effectLst/>
                <a:uLnTx/>
                <a:uFillTx/>
                <a:latin typeface="Calibri"/>
                <a:ea typeface="+mn-ea"/>
                <a:cs typeface="+mn-cs"/>
              </a:rPr>
              <a:t> avec l'aimable autorisation de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Alliance Hossain/Cornell pour la science</a:t>
            </a:r>
          </a:p>
        </p:txBody>
      </p:sp>
    </p:spTree>
    <p:extLst>
      <p:ext uri="{BB962C8B-B14F-4D97-AF65-F5344CB8AC3E}">
        <p14:creationId xmlns:p14="http://schemas.microsoft.com/office/powerpoint/2010/main" val="19535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Les </a:t>
            </a:r>
            <a:r>
              <a:rPr lang="en-US" sz="3300" b="1" dirty="0" err="1">
                <a:solidFill>
                  <a:srgbClr val="000000"/>
                </a:solidFill>
                <a:latin typeface="Times New Roman"/>
                <a:cs typeface="Times New Roman"/>
              </a:rPr>
              <a:t>papayes</a:t>
            </a:r>
            <a:r>
              <a:rPr lang="en-US" sz="3300" b="1" dirty="0">
                <a:solidFill>
                  <a:srgbClr val="000000"/>
                </a:solidFill>
                <a:latin typeface="Times New Roman"/>
                <a:cs typeface="Times New Roman"/>
              </a:rPr>
              <a:t> hawaïennes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Presque un désastre</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1041" y="766431"/>
            <a:ext cx="7733108"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La papaye OGM sauve la récolte hawaïenne</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Dans les années 1990, les </a:t>
            </a:r>
            <a:r>
              <a:rPr lang="en-US" sz="2100" dirty="0" err="1">
                <a:solidFill>
                  <a:srgbClr val="000000"/>
                </a:solidFill>
                <a:latin typeface="Times New Roman"/>
                <a:cs typeface="Times New Roman"/>
              </a:rPr>
              <a:t>papayes</a:t>
            </a:r>
            <a:r>
              <a:rPr lang="en-US" sz="2100" dirty="0">
                <a:solidFill>
                  <a:srgbClr val="000000"/>
                </a:solidFill>
                <a:latin typeface="Times New Roman"/>
                <a:cs typeface="Times New Roman"/>
              </a:rPr>
              <a:t> </a:t>
            </a:r>
            <a:r>
              <a:rPr lang="en-US" sz="2100" dirty="0" err="1">
                <a:solidFill>
                  <a:srgbClr val="000000"/>
                </a:solidFill>
                <a:latin typeface="Times New Roman"/>
                <a:cs typeface="Times New Roman"/>
              </a:rPr>
              <a:t>hawaïennes</a:t>
            </a:r>
            <a:r>
              <a:rPr lang="en-US" sz="2100" dirty="0">
                <a:solidFill>
                  <a:srgbClr val="000000"/>
                </a:solidFill>
                <a:latin typeface="Times New Roman"/>
                <a:cs typeface="Times New Roman"/>
              </a:rPr>
              <a:t> </a:t>
            </a:r>
            <a:r>
              <a:rPr lang="en-US" sz="2100" dirty="0" err="1">
                <a:solidFill>
                  <a:srgbClr val="000000"/>
                </a:solidFill>
                <a:latin typeface="Times New Roman"/>
                <a:cs typeface="Times New Roman"/>
              </a:rPr>
              <a:t>ont</a:t>
            </a:r>
            <a:r>
              <a:rPr lang="en-US" sz="2100" dirty="0">
                <a:solidFill>
                  <a:srgbClr val="000000"/>
                </a:solidFill>
                <a:latin typeface="Times New Roman"/>
                <a:cs typeface="Times New Roman"/>
              </a:rPr>
              <a:t> </a:t>
            </a:r>
            <a:r>
              <a:rPr lang="en-US" sz="2100" dirty="0" err="1">
                <a:solidFill>
                  <a:srgbClr val="000000"/>
                </a:solidFill>
                <a:latin typeface="Times New Roman"/>
                <a:cs typeface="Times New Roman"/>
              </a:rPr>
              <a:t>été</a:t>
            </a:r>
            <a:r>
              <a:rPr lang="en-US" sz="2100" dirty="0">
                <a:solidFill>
                  <a:srgbClr val="000000"/>
                </a:solidFill>
                <a:latin typeface="Times New Roman"/>
                <a:cs typeface="Times New Roman"/>
              </a:rPr>
              <a:t> </a:t>
            </a:r>
            <a:r>
              <a:rPr lang="en-US" sz="2100" dirty="0" err="1">
                <a:solidFill>
                  <a:srgbClr val="000000"/>
                </a:solidFill>
                <a:latin typeface="Times New Roman"/>
                <a:cs typeface="Times New Roman"/>
              </a:rPr>
              <a:t>contaminées</a:t>
            </a:r>
            <a:r>
              <a:rPr lang="en-US" sz="2100" dirty="0">
                <a:solidFill>
                  <a:srgbClr val="000000"/>
                </a:solidFill>
                <a:latin typeface="Times New Roman"/>
                <a:cs typeface="Times New Roman"/>
              </a:rPr>
              <a:t> par le </a:t>
            </a:r>
            <a:r>
              <a:rPr lang="en-US" sz="2100" dirty="0">
                <a:solidFill>
                  <a:srgbClr val="000000"/>
                </a:solidFill>
                <a:latin typeface="Times New Roman"/>
                <a:cs typeface="Times New Roman"/>
                <a:hlinkClick r:id="rId2"/>
              </a:rPr>
              <a:t>virus des taches </a:t>
            </a:r>
            <a:r>
              <a:rPr lang="en-US" sz="2100" dirty="0" err="1">
                <a:solidFill>
                  <a:srgbClr val="000000"/>
                </a:solidFill>
                <a:latin typeface="Times New Roman"/>
                <a:cs typeface="Times New Roman"/>
                <a:hlinkClick r:id="rId2"/>
              </a:rPr>
              <a:t>en</a:t>
            </a:r>
            <a:r>
              <a:rPr lang="en-US" sz="2100" dirty="0">
                <a:solidFill>
                  <a:srgbClr val="000000"/>
                </a:solidFill>
                <a:latin typeface="Times New Roman"/>
                <a:cs typeface="Times New Roman"/>
                <a:hlinkClick r:id="rId2"/>
              </a:rPr>
              <a:t> </a:t>
            </a:r>
            <a:r>
              <a:rPr lang="en-US" sz="2100" dirty="0" err="1">
                <a:solidFill>
                  <a:srgbClr val="000000"/>
                </a:solidFill>
                <a:latin typeface="Times New Roman"/>
                <a:cs typeface="Times New Roman"/>
                <a:hlinkClick r:id="rId2"/>
              </a:rPr>
              <a:t>anneaux</a:t>
            </a:r>
            <a:r>
              <a:rPr lang="en-US" sz="2100" dirty="0">
                <a:solidFill>
                  <a:srgbClr val="000000"/>
                </a:solidFill>
                <a:latin typeface="Times New Roman"/>
                <a:cs typeface="Times New Roman"/>
              </a:rPr>
              <a:t> qui a décimé la moitié de la </a:t>
            </a:r>
            <a:r>
              <a:rPr lang="en-US" sz="2100" dirty="0" err="1">
                <a:solidFill>
                  <a:srgbClr val="000000"/>
                </a:solidFill>
                <a:latin typeface="Times New Roman"/>
                <a:cs typeface="Times New Roman"/>
              </a:rPr>
              <a:t>récolte</a:t>
            </a:r>
            <a:r>
              <a:rPr lang="en-US" sz="2100" dirty="0">
                <a:solidFill>
                  <a:srgbClr val="000000"/>
                </a:solidFill>
                <a:latin typeface="Times New Roman"/>
                <a:cs typeface="Times New Roman"/>
              </a:rPr>
              <a:t> de l'état.</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En 1998, Dennis Gonzales de l'Université d'Hawaï a développé un fruit transgénique appelé rainbow papaya, qui est résistant au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Maintenant </a:t>
            </a:r>
            <a:r>
              <a:rPr lang="en-US" sz="2100" dirty="0">
                <a:solidFill>
                  <a:srgbClr val="000000"/>
                </a:solidFill>
                <a:latin typeface="Times New Roman"/>
                <a:cs typeface="Times New Roman"/>
                <a:hlinkClick r:id="rId3"/>
              </a:rPr>
              <a:t>77 % </a:t>
            </a:r>
            <a:r>
              <a:rPr lang="en-US" sz="2100" u="sng" dirty="0">
                <a:solidFill>
                  <a:srgbClr val="FF0000"/>
                </a:solidFill>
                <a:latin typeface="Times New Roman"/>
                <a:cs typeface="Times New Roman"/>
                <a:hlinkClick r:id="rId3"/>
              </a:rPr>
              <a:t>des </a:t>
            </a:r>
            <a:r>
              <a:rPr lang="en-US" sz="2100" u="sng" dirty="0">
                <a:solidFill>
                  <a:srgbClr val="FF0000"/>
                </a:solidFill>
                <a:latin typeface="Times New Roman"/>
                <a:cs typeface="Times New Roman"/>
              </a:rPr>
              <a:t>cultures </a:t>
            </a:r>
            <a:r>
              <a:rPr lang="en-US" sz="2100" dirty="0">
                <a:solidFill>
                  <a:srgbClr val="000000"/>
                </a:solidFill>
                <a:latin typeface="Times New Roman"/>
                <a:cs typeface="Times New Roman"/>
              </a:rPr>
              <a:t>à Hawaii </a:t>
            </a:r>
            <a:r>
              <a:rPr lang="en-US" sz="2100" dirty="0" err="1">
                <a:solidFill>
                  <a:srgbClr val="000000"/>
                </a:solidFill>
                <a:latin typeface="Times New Roman"/>
                <a:cs typeface="Times New Roman"/>
              </a:rPr>
              <a:t>sont</a:t>
            </a:r>
            <a:r>
              <a:rPr lang="en-US" sz="2100" dirty="0">
                <a:solidFill>
                  <a:srgbClr val="000000"/>
                </a:solidFill>
                <a:latin typeface="Times New Roman"/>
                <a:cs typeface="Times New Roman"/>
              </a:rPr>
              <a:t> </a:t>
            </a:r>
            <a:r>
              <a:rPr lang="en-US" sz="2100" dirty="0" err="1">
                <a:solidFill>
                  <a:srgbClr val="000000"/>
                </a:solidFill>
                <a:latin typeface="Times New Roman"/>
                <a:cs typeface="Times New Roman"/>
              </a:rPr>
              <a:t>génétiquement</a:t>
            </a:r>
            <a:r>
              <a:rPr lang="en-US" sz="2100" dirty="0">
                <a:solidFill>
                  <a:srgbClr val="000000"/>
                </a:solidFill>
                <a:latin typeface="Times New Roman"/>
                <a:cs typeface="Times New Roman"/>
              </a:rPr>
              <a:t> </a:t>
            </a:r>
            <a:r>
              <a:rPr lang="en-US" sz="2100" dirty="0" err="1">
                <a:solidFill>
                  <a:srgbClr val="000000"/>
                </a:solidFill>
                <a:latin typeface="Times New Roman"/>
                <a:cs typeface="Times New Roman"/>
              </a:rPr>
              <a:t>modifiées</a:t>
            </a:r>
            <a:r>
              <a:rPr lang="en-US" sz="2100" dirty="0">
                <a:solidFill>
                  <a:srgbClr val="000000"/>
                </a:solidFill>
                <a:latin typeface="Times New Roman"/>
                <a:cs typeface="Times New Roman"/>
              </a:rPr>
              <a:t> et </a:t>
            </a:r>
            <a:r>
              <a:rPr lang="en-US" sz="2100" dirty="0" err="1">
                <a:solidFill>
                  <a:srgbClr val="000000"/>
                </a:solidFill>
                <a:latin typeface="Times New Roman"/>
                <a:cs typeface="Times New Roman"/>
              </a:rPr>
              <a:t>consommées</a:t>
            </a:r>
            <a:r>
              <a:rPr lang="en-US" sz="2100" dirty="0">
                <a:solidFill>
                  <a:srgbClr val="000000"/>
                </a:solidFill>
                <a:latin typeface="Times New Roman"/>
                <a:cs typeface="Times New Roman"/>
              </a:rPr>
              <a:t> aux États-Unis.</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Mais en Thaïlande, cette solution est interdite</a:t>
            </a:r>
          </a:p>
        </p:txBody>
      </p:sp>
    </p:spTree>
    <p:extLst>
      <p:ext uri="{BB962C8B-B14F-4D97-AF65-F5344CB8AC3E}">
        <p14:creationId xmlns:p14="http://schemas.microsoft.com/office/powerpoint/2010/main" val="506554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4339650"/>
          </a:xfrm>
          <a:prstGeom prst="rect">
            <a:avLst/>
          </a:prstGeom>
          <a:noFill/>
        </p:spPr>
        <p:txBody>
          <a:bodyPr wrap="square" rtlCol="0">
            <a:spAutoFit/>
          </a:bodyPr>
          <a:lstStyle/>
          <a:p>
            <a:pPr algn="ctr" defTabSz="342900"/>
            <a:r>
              <a:rPr lang="en-US" sz="2100" dirty="0">
                <a:solidFill>
                  <a:srgbClr val="FF0000"/>
                </a:solidFill>
                <a:latin typeface="Arial"/>
              </a:rPr>
              <a:t>Si vous ne voulez pas manger des aliments dérivés des techniques GM, alors ne le faites pas. C'est votre choix</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Mais ne </a:t>
            </a:r>
            <a:r>
              <a:rPr lang="en-US" sz="2100" u="sng" dirty="0" err="1">
                <a:solidFill>
                  <a:srgbClr val="FF0000"/>
                </a:solidFill>
                <a:latin typeface="Arial"/>
              </a:rPr>
              <a:t>prétendez</a:t>
            </a:r>
            <a:r>
              <a:rPr lang="en-US" sz="2100" dirty="0">
                <a:solidFill>
                  <a:srgbClr val="FF0000"/>
                </a:solidFill>
                <a:latin typeface="Arial"/>
              </a:rPr>
              <a:t> pas que ces aliments </a:t>
            </a:r>
            <a:r>
              <a:rPr lang="en-US" sz="2100" u="sng" dirty="0" err="1">
                <a:solidFill>
                  <a:srgbClr val="FF0000"/>
                </a:solidFill>
                <a:latin typeface="Arial"/>
              </a:rPr>
              <a:t>sont</a:t>
            </a:r>
            <a:r>
              <a:rPr lang="en-US" sz="2100" dirty="0">
                <a:solidFill>
                  <a:srgbClr val="FF0000"/>
                </a:solidFill>
                <a:latin typeface="Arial"/>
              </a:rPr>
              <a:t> dangereux</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Au contraire</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Ils sont probablement plus sûrs que les aliments traditionnels</a:t>
            </a:r>
          </a:p>
        </p:txBody>
      </p:sp>
      <p:sp>
        <p:nvSpPr>
          <p:cNvPr id="3" name="TextBox 2"/>
          <p:cNvSpPr txBox="1"/>
          <p:nvPr/>
        </p:nvSpPr>
        <p:spPr>
          <a:xfrm>
            <a:off x="318499" y="43380"/>
            <a:ext cx="8352890" cy="954107"/>
          </a:xfrm>
          <a:prstGeom prst="rect">
            <a:avLst/>
          </a:prstGeom>
          <a:noFill/>
        </p:spPr>
        <p:txBody>
          <a:bodyPr wrap="square" rtlCol="0">
            <a:spAutoFit/>
          </a:bodyPr>
          <a:lstStyle/>
          <a:p>
            <a:pPr algn="ctr"/>
            <a:r>
              <a:rPr lang="en-US" sz="2800" dirty="0">
                <a:solidFill>
                  <a:schemeClr val="bg1"/>
                </a:solidFill>
              </a:rPr>
              <a:t>Le choix de </a:t>
            </a:r>
            <a:r>
              <a:rPr lang="en-US" sz="2800" dirty="0" err="1">
                <a:solidFill>
                  <a:schemeClr val="bg1"/>
                </a:solidFill>
              </a:rPr>
              <a:t>l’alimentation</a:t>
            </a:r>
            <a:r>
              <a:rPr lang="en-US" sz="2800" dirty="0">
                <a:solidFill>
                  <a:schemeClr val="bg1"/>
                </a:solidFill>
              </a:rPr>
              <a:t> </a:t>
            </a:r>
            <a:r>
              <a:rPr lang="en-US" sz="2800" dirty="0" err="1">
                <a:solidFill>
                  <a:schemeClr val="bg1"/>
                </a:solidFill>
              </a:rPr>
              <a:t>est</a:t>
            </a:r>
            <a:r>
              <a:rPr lang="en-US" sz="2800" dirty="0">
                <a:solidFill>
                  <a:schemeClr val="bg1"/>
                </a:solidFill>
              </a:rPr>
              <a:t> un luxe du monde développé</a:t>
            </a:r>
          </a:p>
        </p:txBody>
      </p:sp>
    </p:spTree>
    <p:extLst>
      <p:ext uri="{BB962C8B-B14F-4D97-AF65-F5344CB8AC3E}">
        <p14:creationId xmlns:p14="http://schemas.microsoft.com/office/powerpoint/2010/main" val="29684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Faits scientifiques</a:t>
            </a:r>
          </a:p>
        </p:txBody>
      </p:sp>
      <p:sp>
        <p:nvSpPr>
          <p:cNvPr id="4" name="Content Placeholder 3"/>
          <p:cNvSpPr>
            <a:spLocks noGrp="1"/>
          </p:cNvSpPr>
          <p:nvPr>
            <p:ph idx="10"/>
          </p:nvPr>
        </p:nvSpPr>
        <p:spPr>
          <a:xfrm>
            <a:off x="243840" y="1381760"/>
            <a:ext cx="8514080" cy="4610099"/>
          </a:xfrm>
        </p:spPr>
        <p:txBody>
          <a:bodyPr>
            <a:normAutofit/>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Pour les pays </a:t>
            </a:r>
            <a:r>
              <a:rPr lang="en-US" sz="2800" b="1" u="sng" dirty="0" err="1">
                <a:solidFill>
                  <a:srgbClr val="FF0000"/>
                </a:solidFill>
                <a:latin typeface="Calibri" panose="020F0502020204030204" pitchFamily="34" charset="0"/>
              </a:rPr>
              <a:t>développés</a:t>
            </a:r>
            <a:r>
              <a:rPr lang="en-US" sz="2800" b="1" dirty="0">
                <a:solidFill>
                  <a:srgbClr val="FF0000"/>
                </a:solidFill>
                <a:latin typeface="Calibri" panose="020F0502020204030204" pitchFamily="34" charset="0"/>
              </a:rPr>
              <a:t> </a:t>
            </a:r>
            <a:r>
              <a:rPr lang="en-US" sz="2800" b="1" dirty="0" err="1">
                <a:solidFill>
                  <a:srgbClr val="FF0000"/>
                </a:solidFill>
                <a:latin typeface="Calibri" panose="020F0502020204030204" pitchFamily="34" charset="0"/>
              </a:rPr>
              <a:t>l'alimentation</a:t>
            </a:r>
            <a:r>
              <a:rPr lang="en-US" sz="2800" b="1" dirty="0">
                <a:solidFill>
                  <a:srgbClr val="FF0000"/>
                </a:solidFill>
                <a:latin typeface="Calibri" panose="020F0502020204030204" pitchFamily="34" charset="0"/>
              </a:rPr>
              <a:t> n'est pas un </a:t>
            </a:r>
            <a:r>
              <a:rPr lang="en-US" sz="2800" b="1" dirty="0" err="1">
                <a:solidFill>
                  <a:srgbClr val="FF0000"/>
                </a:solidFill>
                <a:latin typeface="Calibri" panose="020F0502020204030204" pitchFamily="34" charset="0"/>
              </a:rPr>
              <a:t>problème</a:t>
            </a:r>
            <a:r>
              <a:rPr lang="en-US" sz="2800" b="1" dirty="0">
                <a:solidFill>
                  <a:srgbClr val="FF0000"/>
                </a:solidFill>
                <a:latin typeface="Calibri" panose="020F0502020204030204" pitchFamily="34" charset="0"/>
              </a:rPr>
              <a:t>.</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Nous ne devons jamais </a:t>
            </a:r>
            <a:r>
              <a:rPr lang="en-US" sz="2800" b="1" dirty="0" err="1">
                <a:solidFill>
                  <a:schemeClr val="accent1">
                    <a:lumMod val="75000"/>
                    <a:lumOff val="25000"/>
                  </a:schemeClr>
                </a:solidFill>
                <a:latin typeface="Calibri" panose="020F0502020204030204" pitchFamily="34" charset="0"/>
              </a:rPr>
              <a:t>oublier</a:t>
            </a:r>
            <a:r>
              <a:rPr lang="en-US" sz="2800" b="1" dirty="0">
                <a:solidFill>
                  <a:schemeClr val="accent1">
                    <a:lumMod val="75000"/>
                    <a:lumOff val="25000"/>
                  </a:schemeClr>
                </a:solidFill>
                <a:latin typeface="Calibri" panose="020F0502020204030204" pitchFamily="34" charset="0"/>
              </a:rPr>
              <a:t> les </a:t>
            </a:r>
            <a:r>
              <a:rPr lang="en-US" sz="2800" b="1" dirty="0" err="1">
                <a:solidFill>
                  <a:schemeClr val="accent1">
                    <a:lumMod val="75000"/>
                    <a:lumOff val="25000"/>
                  </a:schemeClr>
                </a:solidFill>
                <a:latin typeface="Calibri" panose="020F0502020204030204" pitchFamily="34" charset="0"/>
              </a:rPr>
              <a:t>conséquences</a:t>
            </a:r>
            <a:r>
              <a:rPr lang="en-US" sz="2800" b="1" dirty="0">
                <a:solidFill>
                  <a:schemeClr val="accent1">
                    <a:lumMod val="75000"/>
                    <a:lumOff val="25000"/>
                  </a:schemeClr>
                </a:solidFill>
                <a:latin typeface="Calibri" panose="020F0502020204030204" pitchFamily="34" charset="0"/>
              </a:rPr>
              <a:t> que </a:t>
            </a:r>
            <a:r>
              <a:rPr lang="en-US" sz="2800" b="1" dirty="0" err="1">
                <a:solidFill>
                  <a:schemeClr val="accent1">
                    <a:lumMod val="75000"/>
                    <a:lumOff val="25000"/>
                  </a:schemeClr>
                </a:solidFill>
                <a:latin typeface="Calibri" panose="020F0502020204030204" pitchFamily="34" charset="0"/>
              </a:rPr>
              <a:t>nos</a:t>
            </a:r>
            <a:r>
              <a:rPr lang="en-US" sz="2800" b="1" dirty="0">
                <a:solidFill>
                  <a:schemeClr val="accent1">
                    <a:lumMod val="75000"/>
                    <a:lumOff val="25000"/>
                  </a:schemeClr>
                </a:solidFill>
                <a:latin typeface="Calibri" panose="020F0502020204030204" pitchFamily="34" charset="0"/>
              </a:rPr>
              <a:t> actions </a:t>
            </a:r>
            <a:r>
              <a:rPr lang="en-US" sz="2800" b="1" dirty="0" err="1">
                <a:solidFill>
                  <a:schemeClr val="accent1">
                    <a:lumMod val="75000"/>
                    <a:lumOff val="25000"/>
                  </a:schemeClr>
                </a:solidFill>
                <a:latin typeface="Calibri" panose="020F0502020204030204" pitchFamily="34" charset="0"/>
              </a:rPr>
              <a:t>ont</a:t>
            </a:r>
            <a:r>
              <a:rPr lang="en-US" sz="2800" b="1" dirty="0">
                <a:solidFill>
                  <a:schemeClr val="accent1">
                    <a:lumMod val="75000"/>
                    <a:lumOff val="25000"/>
                  </a:schemeClr>
                </a:solidFill>
                <a:latin typeface="Calibri" panose="020F0502020204030204" pitchFamily="34" charset="0"/>
              </a:rPr>
              <a:t> sur les pays </a:t>
            </a:r>
            <a:r>
              <a:rPr lang="en-US" sz="2800" b="1" u="sng" dirty="0">
                <a:solidFill>
                  <a:schemeClr val="accent1">
                    <a:lumMod val="75000"/>
                    <a:lumOff val="25000"/>
                  </a:schemeClr>
                </a:solidFill>
                <a:latin typeface="Calibri" panose="020F0502020204030204" pitchFamily="34" charset="0"/>
              </a:rPr>
              <a:t>en voie de </a:t>
            </a:r>
            <a:r>
              <a:rPr lang="en-US" sz="2800" b="1" u="sng" dirty="0" err="1">
                <a:solidFill>
                  <a:schemeClr val="accent1">
                    <a:lumMod val="75000"/>
                    <a:lumOff val="25000"/>
                  </a:schemeClr>
                </a:solidFill>
                <a:latin typeface="Calibri" panose="020F0502020204030204" pitchFamily="34" charset="0"/>
              </a:rPr>
              <a:t>développement</a:t>
            </a: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Nous avons besoin de plus de science en politique</a:t>
            </a:r>
          </a:p>
          <a:p>
            <a:pPr marL="0" indent="0" algn="ctr">
              <a:buClr>
                <a:schemeClr val="tx1"/>
              </a:buClr>
              <a:buNone/>
            </a:pPr>
            <a:r>
              <a:rPr lang="en-US" sz="3000" b="1" dirty="0">
                <a:solidFill>
                  <a:srgbClr val="00B050"/>
                </a:solidFill>
                <a:latin typeface="Calibri" panose="020F0502020204030204" pitchFamily="34" charset="0"/>
              </a:rPr>
              <a:t>Et de moins de </a:t>
            </a:r>
            <a:r>
              <a:rPr lang="en-US" sz="3000" b="1" dirty="0" err="1">
                <a:solidFill>
                  <a:srgbClr val="00B050"/>
                </a:solidFill>
                <a:latin typeface="Calibri" panose="020F0502020204030204" pitchFamily="34" charset="0"/>
              </a:rPr>
              <a:t>politique</a:t>
            </a:r>
            <a:r>
              <a:rPr lang="en-US" sz="3000" b="1" dirty="0">
                <a:solidFill>
                  <a:srgbClr val="00B050"/>
                </a:solidFill>
                <a:latin typeface="Calibri" panose="020F0502020204030204" pitchFamily="34" charset="0"/>
              </a:rPr>
              <a:t> </a:t>
            </a:r>
            <a:r>
              <a:rPr lang="en-US" sz="3000" b="1" dirty="0" err="1">
                <a:solidFill>
                  <a:srgbClr val="00B050"/>
                </a:solidFill>
                <a:latin typeface="Calibri" panose="020F0502020204030204" pitchFamily="34" charset="0"/>
              </a:rPr>
              <a:t>dans</a:t>
            </a:r>
            <a:r>
              <a:rPr lang="en-US" sz="3000" b="1" dirty="0">
                <a:solidFill>
                  <a:srgbClr val="00B050"/>
                </a:solidFill>
                <a:latin typeface="Calibri" panose="020F0502020204030204" pitchFamily="34" charset="0"/>
              </a:rPr>
              <a:t> les sciences</a:t>
            </a:r>
          </a:p>
        </p:txBody>
      </p:sp>
    </p:spTree>
    <p:extLst>
      <p:ext uri="{BB962C8B-B14F-4D97-AF65-F5344CB8AC3E}">
        <p14:creationId xmlns:p14="http://schemas.microsoft.com/office/powerpoint/2010/main" val="1865189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4462760"/>
          </a:xfrm>
          <a:prstGeom prst="rect">
            <a:avLst/>
          </a:prstGeom>
          <a:noFill/>
        </p:spPr>
        <p:txBody>
          <a:bodyPr wrap="square" rtlCol="0">
            <a:spAutoFit/>
          </a:bodyPr>
          <a:lstStyle/>
          <a:p>
            <a:pPr algn="ctr"/>
            <a:r>
              <a:rPr lang="en-US" sz="3200" b="1" dirty="0"/>
              <a:t>Rappelez-vous que pour les 800 millions </a:t>
            </a:r>
            <a:r>
              <a:rPr lang="en-US" sz="3200" b="1" dirty="0" err="1"/>
              <a:t>d’individus</a:t>
            </a:r>
            <a:r>
              <a:rPr lang="en-US" sz="3200" b="1" dirty="0"/>
              <a:t> qui se </a:t>
            </a:r>
            <a:r>
              <a:rPr lang="en-US" sz="3200" b="1" dirty="0" err="1"/>
              <a:t>couchent</a:t>
            </a:r>
            <a:r>
              <a:rPr lang="en-US" sz="3200" b="1" dirty="0"/>
              <a:t> </a:t>
            </a:r>
            <a:r>
              <a:rPr lang="en-US" sz="3200" b="1" dirty="0" err="1"/>
              <a:t>affamés</a:t>
            </a:r>
            <a:r>
              <a:rPr lang="en-US" sz="3200" b="1" dirty="0"/>
              <a:t> le </a:t>
            </a:r>
            <a:r>
              <a:rPr lang="en-US" sz="3200" b="1" dirty="0" err="1"/>
              <a:t>soir</a:t>
            </a:r>
            <a:endParaRPr lang="en-US" sz="3200" b="1" dirty="0"/>
          </a:p>
          <a:p>
            <a:pPr algn="ctr"/>
            <a:endParaRPr lang="en-US" sz="3200" b="1" dirty="0"/>
          </a:p>
          <a:p>
            <a:endParaRPr lang="en-US" dirty="0"/>
          </a:p>
          <a:p>
            <a:endParaRPr lang="en-US" dirty="0"/>
          </a:p>
          <a:p>
            <a:pPr algn="ctr"/>
            <a:r>
              <a:rPr lang="en-US" sz="6000" b="1" dirty="0">
                <a:solidFill>
                  <a:schemeClr val="accent1">
                    <a:lumMod val="75000"/>
                  </a:schemeClr>
                </a:solidFill>
              </a:rPr>
              <a:t>LA NOURRITURE </a:t>
            </a:r>
            <a:r>
              <a:rPr lang="en-US" sz="6000" b="1" dirty="0" err="1">
                <a:solidFill>
                  <a:schemeClr val="accent1">
                    <a:lumMod val="75000"/>
                  </a:schemeClr>
                </a:solidFill>
              </a:rPr>
              <a:t>est</a:t>
            </a:r>
            <a:r>
              <a:rPr lang="en-US" sz="6000" b="1" dirty="0">
                <a:solidFill>
                  <a:schemeClr val="accent1">
                    <a:lumMod val="75000"/>
                  </a:schemeClr>
                </a:solidFill>
              </a:rPr>
              <a:t> un MEDICAMENT</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8180" y="228600"/>
            <a:ext cx="8312150" cy="576072"/>
          </a:xfrm>
        </p:spPr>
        <p:txBody>
          <a:bodyPr>
            <a:normAutofit fontScale="90000"/>
          </a:bodyPr>
          <a:lstStyle/>
          <a:p>
            <a:r>
              <a:rPr lang="en-US" dirty="0"/>
              <a:t>Actions nécessaires dans le monde entier</a:t>
            </a:r>
          </a:p>
        </p:txBody>
      </p:sp>
      <p:sp>
        <p:nvSpPr>
          <p:cNvPr id="4" name="Content Placeholder 3"/>
          <p:cNvSpPr>
            <a:spLocks noGrp="1"/>
          </p:cNvSpPr>
          <p:nvPr>
            <p:ph idx="10"/>
          </p:nvPr>
        </p:nvSpPr>
        <p:spPr>
          <a:xfrm>
            <a:off x="378403" y="1885950"/>
            <a:ext cx="8261927" cy="3986530"/>
          </a:xfrm>
        </p:spPr>
        <p:txBody>
          <a:bodyPr>
            <a:normAutofit fontScale="62500" lnSpcReduction="20000"/>
          </a:bodyPr>
          <a:lstStyle/>
          <a:p>
            <a:pPr marL="0" indent="0" algn="ctr">
              <a:buNone/>
            </a:pPr>
            <a:r>
              <a:rPr lang="en-US" sz="5100" b="1" dirty="0">
                <a:solidFill>
                  <a:srgbClr val="0070C0"/>
                </a:solidFill>
                <a:latin typeface="Calibri" panose="020F0502020204030204" pitchFamily="34" charset="0"/>
              </a:rPr>
              <a:t>Les politiciens devraient écouter les scientifiques qu'ils financent</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Cesser de soutenir l'idée que les aliments produits par des </a:t>
            </a:r>
            <a:r>
              <a:rPr lang="en-US" sz="5100" b="1" dirty="0" err="1">
                <a:solidFill>
                  <a:srgbClr val="0070C0"/>
                </a:solidFill>
                <a:latin typeface="Calibri" panose="020F0502020204030204" pitchFamily="34" charset="0"/>
              </a:rPr>
              <a:t>méthodes</a:t>
            </a:r>
            <a:r>
              <a:rPr lang="en-US" sz="5100" b="1" dirty="0">
                <a:solidFill>
                  <a:srgbClr val="0070C0"/>
                </a:solidFill>
                <a:latin typeface="Calibri" panose="020F0502020204030204" pitchFamily="34" charset="0"/>
              </a:rPr>
              <a:t> de précision doivent être intrinsèquement plus dangereux que les méthodes traditionnelles, </a:t>
            </a:r>
            <a:r>
              <a:rPr lang="en-US" sz="5100" b="1" dirty="0" err="1">
                <a:solidFill>
                  <a:srgbClr val="0070C0"/>
                </a:solidFill>
                <a:latin typeface="Calibri" panose="020F0502020204030204" pitchFamily="34" charset="0"/>
              </a:rPr>
              <a:t>alors</a:t>
            </a:r>
            <a:r>
              <a:rPr lang="en-US" sz="5100" b="1" dirty="0">
                <a:solidFill>
                  <a:srgbClr val="0070C0"/>
                </a:solidFill>
                <a:latin typeface="Calibri" panose="020F0502020204030204" pitchFamily="34" charset="0"/>
              </a:rPr>
              <a:t> que la science </a:t>
            </a:r>
            <a:r>
              <a:rPr lang="en-US" sz="5100" b="1" dirty="0" err="1">
                <a:solidFill>
                  <a:srgbClr val="0070C0"/>
                </a:solidFill>
                <a:latin typeface="Calibri" panose="020F0502020204030204" pitchFamily="34" charset="0"/>
              </a:rPr>
              <a:t>montre</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qu‘elles</a:t>
            </a:r>
            <a:r>
              <a:rPr lang="en-US" sz="5100" b="1" dirty="0">
                <a:solidFill>
                  <a:srgbClr val="0070C0"/>
                </a:solidFill>
                <a:latin typeface="Calibri" panose="020F0502020204030204" pitchFamily="34" charset="0"/>
              </a:rPr>
              <a:t> ne le sont pas</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801314"/>
          </a:xfrm>
          <a:prstGeom prst="rect">
            <a:avLst/>
          </a:prstGeom>
          <a:noFill/>
        </p:spPr>
        <p:txBody>
          <a:bodyPr wrap="square" rtlCol="0">
            <a:spAutoFit/>
          </a:bodyPr>
          <a:lstStyle/>
          <a:p>
            <a:pPr algn="ctr"/>
            <a:r>
              <a:rPr lang="en-US" sz="3600" b="1" dirty="0">
                <a:solidFill>
                  <a:schemeClr val="accent5">
                    <a:lumMod val="75000"/>
                  </a:schemeClr>
                </a:solidFill>
              </a:rPr>
              <a:t>La société civile doit aussi jouer son rôle</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Les principaux chefs religieux devraient s'exprimer</a:t>
            </a:r>
          </a:p>
          <a:p>
            <a:pPr algn="ctr"/>
            <a:endParaRPr lang="en-US" sz="2400" b="1" dirty="0">
              <a:solidFill>
                <a:srgbClr val="00B050"/>
              </a:solidFill>
            </a:endParaRPr>
          </a:p>
          <a:p>
            <a:pPr algn="ctr"/>
            <a:r>
              <a:rPr lang="en-US" sz="2400" b="1" dirty="0">
                <a:solidFill>
                  <a:srgbClr val="00B050"/>
                </a:solidFill>
              </a:rPr>
              <a:t>Des groupes tels que les Rotary clubs devraient s'exprimer</a:t>
            </a:r>
          </a:p>
          <a:p>
            <a:pPr algn="ctr"/>
            <a:endParaRPr lang="en-US" sz="2400" b="1" dirty="0">
              <a:solidFill>
                <a:srgbClr val="00B050"/>
              </a:solidFill>
            </a:endParaRPr>
          </a:p>
          <a:p>
            <a:pPr algn="ctr"/>
            <a:r>
              <a:rPr lang="en-US" sz="2400" b="1" dirty="0">
                <a:solidFill>
                  <a:srgbClr val="00B050"/>
                </a:solidFill>
              </a:rPr>
              <a:t>Des célébrités influentes devraient s'exprimer</a:t>
            </a:r>
          </a:p>
          <a:p>
            <a:pPr algn="ctr"/>
            <a:endParaRPr lang="en-US" sz="2400" b="1" dirty="0">
              <a:solidFill>
                <a:srgbClr val="00B050"/>
              </a:solidFill>
            </a:endParaRPr>
          </a:p>
          <a:p>
            <a:pPr algn="ctr"/>
            <a:r>
              <a:rPr lang="en-US" sz="2400" b="1" dirty="0">
                <a:solidFill>
                  <a:srgbClr val="00B050"/>
                </a:solidFill>
              </a:rPr>
              <a:t>Les médias </a:t>
            </a:r>
            <a:r>
              <a:rPr lang="en-US" sz="2400" b="1" dirty="0" err="1">
                <a:solidFill>
                  <a:srgbClr val="00B050"/>
                </a:solidFill>
              </a:rPr>
              <a:t>devraient</a:t>
            </a:r>
            <a:r>
              <a:rPr lang="en-US" sz="2400" b="1" dirty="0">
                <a:solidFill>
                  <a:srgbClr val="00B050"/>
                </a:solidFill>
              </a:rPr>
              <a:t> </a:t>
            </a:r>
            <a:r>
              <a:rPr lang="en-US" sz="2400" b="1" dirty="0" err="1">
                <a:solidFill>
                  <a:srgbClr val="00B050"/>
                </a:solidFill>
              </a:rPr>
              <a:t>présenter</a:t>
            </a:r>
            <a:r>
              <a:rPr lang="en-US" sz="2400" b="1" dirty="0">
                <a:solidFill>
                  <a:srgbClr val="00B050"/>
                </a:solidFill>
              </a:rPr>
              <a:t> des </a:t>
            </a:r>
            <a:r>
              <a:rPr lang="en-US" sz="2400" b="1" dirty="0">
                <a:solidFill>
                  <a:srgbClr val="0070C0"/>
                </a:solidFill>
              </a:rPr>
              <a:t>faits </a:t>
            </a:r>
            <a:r>
              <a:rPr lang="en-US" sz="2400" b="1" dirty="0" err="1">
                <a:solidFill>
                  <a:srgbClr val="0070C0"/>
                </a:solidFill>
              </a:rPr>
              <a:t>scientifiques</a:t>
            </a:r>
            <a:r>
              <a:rPr lang="en-US" sz="2400" b="1" dirty="0">
                <a:solidFill>
                  <a:srgbClr val="0070C0"/>
                </a:solidFill>
              </a:rPr>
              <a:t> </a:t>
            </a:r>
            <a:r>
              <a:rPr lang="en-US" sz="2400" b="1" dirty="0">
                <a:solidFill>
                  <a:srgbClr val="00B050"/>
                </a:solidFill>
              </a:rPr>
              <a:t>et non de la</a:t>
            </a:r>
            <a:r>
              <a:rPr lang="en-US" sz="2400" b="1" dirty="0">
                <a:solidFill>
                  <a:srgbClr val="FF0000"/>
                </a:solidFill>
              </a:rPr>
              <a:t> science-fiction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739759"/>
          </a:xfrm>
          <a:prstGeom prst="rect">
            <a:avLst/>
          </a:prstGeom>
          <a:noFill/>
        </p:spPr>
        <p:txBody>
          <a:bodyPr wrap="square" rtlCol="0">
            <a:spAutoFit/>
          </a:bodyPr>
          <a:lstStyle/>
          <a:p>
            <a:pPr algn="ctr"/>
            <a:r>
              <a:rPr lang="en-US" dirty="0"/>
              <a:t>CONGRÉGATION POUR LE CULTE DIVIN </a:t>
            </a:r>
            <a:br>
              <a:rPr lang="en-US" dirty="0"/>
            </a:br>
            <a:r>
              <a:rPr lang="en-US" dirty="0"/>
              <a:t>ET LA DISCIPLINE DES SACRAMENTS</a:t>
            </a:r>
          </a:p>
          <a:p>
            <a:pPr algn="ctr"/>
            <a:r>
              <a:rPr lang="en-US" dirty="0"/>
              <a:t> </a:t>
            </a:r>
          </a:p>
          <a:p>
            <a:r>
              <a:rPr lang="en-US" sz="1400" dirty="0"/>
              <a:t>Prot. N. 320/17</a:t>
            </a:r>
          </a:p>
          <a:p>
            <a:pPr algn="ctr"/>
            <a:r>
              <a:rPr lang="en-US" b="1" dirty="0"/>
              <a:t>Lettre circulaire aux évêques</a:t>
            </a:r>
            <a:br>
              <a:rPr lang="en-US" b="1" dirty="0"/>
            </a:br>
            <a:r>
              <a:rPr lang="en-US" b="1" dirty="0"/>
              <a:t>sur le pain et le vin pour l'Eucharistie</a:t>
            </a:r>
          </a:p>
          <a:p>
            <a:r>
              <a:rPr lang="en-US" b="1" dirty="0"/>
              <a:t>.</a:t>
            </a:r>
          </a:p>
          <a:p>
            <a:r>
              <a:rPr lang="en-US" b="1" dirty="0"/>
              <a:t>.</a:t>
            </a:r>
          </a:p>
          <a:p>
            <a:r>
              <a:rPr lang="en-US" b="1" dirty="0"/>
              <a:t>.</a:t>
            </a:r>
          </a:p>
          <a:p>
            <a:r>
              <a:rPr lang="en-US" b="1" dirty="0"/>
              <a:t>.</a:t>
            </a:r>
          </a:p>
          <a:p>
            <a:pPr algn="ctr"/>
            <a:r>
              <a:rPr lang="en-US" dirty="0"/>
              <a:t>5. La même Congrégation a également décidé que les </a:t>
            </a:r>
            <a:r>
              <a:rPr lang="en-US" dirty="0" err="1"/>
              <a:t>éléments</a:t>
            </a:r>
            <a:r>
              <a:rPr lang="en-US" dirty="0"/>
              <a:t> </a:t>
            </a:r>
            <a:r>
              <a:rPr lang="en-US" dirty="0" err="1"/>
              <a:t>eucharistiques</a:t>
            </a:r>
            <a:r>
              <a:rPr lang="en-US" dirty="0"/>
              <a:t> </a:t>
            </a:r>
            <a:r>
              <a:rPr lang="en-US" dirty="0" err="1"/>
              <a:t>issus</a:t>
            </a:r>
            <a:r>
              <a:rPr lang="en-US" dirty="0"/>
              <a:t> </a:t>
            </a:r>
            <a:r>
              <a:rPr lang="en-US" dirty="0" err="1">
                <a:solidFill>
                  <a:srgbClr val="00B0F0"/>
                </a:solidFill>
              </a:rPr>
              <a:t>d’organismes</a:t>
            </a:r>
            <a:r>
              <a:rPr lang="en-US" dirty="0">
                <a:solidFill>
                  <a:srgbClr val="00B0F0"/>
                </a:solidFill>
              </a:rPr>
              <a:t> génétiquement modifiés </a:t>
            </a:r>
            <a:r>
              <a:rPr lang="en-US" dirty="0"/>
              <a:t>peut être considéré </a:t>
            </a:r>
            <a:r>
              <a:rPr lang="en-US" dirty="0" err="1"/>
              <a:t>comme</a:t>
            </a:r>
            <a:r>
              <a:rPr lang="en-US" dirty="0"/>
              <a:t> </a:t>
            </a:r>
            <a:r>
              <a:rPr lang="en-US" dirty="0" err="1"/>
              <a:t>valables</a:t>
            </a:r>
            <a:r>
              <a:rPr lang="en-US" dirty="0"/>
              <a:t> (cf. Lettre au Préfet de la Congrégation pour le culte divin et la discipline des sacrements, 9 décembre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3275652"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Nouvelles du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L'ancien dirigeant de l'Association des paysans, le principal groupe d'agriculteurs anti-OGM du Ghana, a changé de camp pour adopter une position pro-OGM.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(en)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 son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changement</a:t>
            </a:r>
            <a:r>
              <a:rPr kumimoji="0" lang="en-US" sz="1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noProof="0" dirty="0" err="1">
                <a:ln>
                  <a:noFill/>
                </a:ln>
                <a:solidFill>
                  <a:prstClr val="black"/>
                </a:solidFill>
                <a:effectLst/>
                <a:uLnTx/>
                <a:uFillTx/>
                <a:latin typeface="Calibri" panose="020F0502020204030204"/>
                <a:ea typeface="+mn-ea"/>
                <a:cs typeface="+mn-cs"/>
              </a:rPr>
              <a:t>d’opinion</a:t>
            </a:r>
            <a:r>
              <a:rPr kumimoji="0" lang="en-US" sz="1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à </a:t>
            </a:r>
            <a:r>
              <a:rPr lang="en-US" sz="1400" noProof="0" dirty="0">
                <a:solidFill>
                  <a:prstClr val="black"/>
                </a:solidFill>
                <a:latin typeface="Calibri" panose="020F0502020204030204"/>
              </a:rPr>
              <a:t>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prise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connaissance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d'informations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précises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issu</a:t>
            </a:r>
            <a:r>
              <a:rPr lang="en-US" sz="1400" dirty="0" err="1">
                <a:solidFill>
                  <a:prstClr val="black"/>
                </a:solidFill>
                <a:latin typeface="Calibri" panose="020F0502020204030204"/>
              </a:rPr>
              <a:t>es</a:t>
            </a:r>
            <a:r>
              <a:rPr lang="en-US" sz="1400" dirty="0">
                <a:solidFill>
                  <a:prstClr val="black"/>
                </a:solidFill>
                <a:latin typeface="Calibri" panose="020F0502020204030204"/>
              </a:rPr>
              <a:t> de la </a:t>
            </a:r>
            <a:r>
              <a:rPr lang="en-US" sz="1400" dirty="0" err="1">
                <a:solidFill>
                  <a:prstClr val="black"/>
                </a:solidFill>
              </a:rPr>
              <a:t>communauté</a:t>
            </a:r>
            <a:r>
              <a:rPr lang="en-US" sz="1400" dirty="0">
                <a:solidFill>
                  <a:prstClr val="black"/>
                </a:solidFill>
              </a:rPr>
              <a:t> </a:t>
            </a:r>
            <a:r>
              <a:rPr lang="en-US" sz="1400" dirty="0" err="1">
                <a:solidFill>
                  <a:prstClr val="black"/>
                </a:solidFill>
              </a:rPr>
              <a:t>scientifique</a:t>
            </a:r>
            <a:r>
              <a:rPr lang="en-US" sz="1400" dirty="0">
                <a:solidFill>
                  <a:prstClr val="black"/>
                </a:solidFill>
                <a:latin typeface="Calibri" panose="020F0502020204030204"/>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sur les biotechnologies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agricoles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Le Non-OGM est </a:t>
            </a:r>
            <a:r>
              <a:rPr lang="en-US" sz="2800" dirty="0" err="1">
                <a:solidFill>
                  <a:prstClr val="black"/>
                </a:solidFill>
                <a:latin typeface="Calibri" panose="020F0502020204030204"/>
              </a:rPr>
              <a:t>une</a:t>
            </a:r>
            <a:r>
              <a:rPr lang="en-US" sz="2800" dirty="0">
                <a:solidFill>
                  <a:prstClr val="black"/>
                </a:solidFill>
                <a:latin typeface="Calibri" panose="020F0502020204030204"/>
              </a:rPr>
              <a:t> </a:t>
            </a:r>
            <a:r>
              <a:rPr lang="en-US" sz="2800" dirty="0" err="1">
                <a:solidFill>
                  <a:prstClr val="black"/>
                </a:solidFill>
                <a:latin typeface="Calibri" panose="020F0502020204030204"/>
              </a:rPr>
              <a:t>lubie</a:t>
            </a:r>
            <a:r>
              <a:rPr lang="en-US" sz="2800" dirty="0">
                <a:solidFill>
                  <a:prstClr val="black"/>
                </a:solidFill>
                <a:latin typeface="Calibri" panose="020F0502020204030204"/>
              </a:rPr>
              <a:t> occidentale des riches</a:t>
            </a:r>
          </a:p>
          <a:p>
            <a:pPr algn="ctr" defTabSz="685800"/>
            <a:r>
              <a:rPr lang="en-US" sz="2800" dirty="0" err="1">
                <a:solidFill>
                  <a:prstClr val="black"/>
                </a:solidFill>
                <a:latin typeface="Calibri" panose="020F0502020204030204"/>
              </a:rPr>
              <a:t>Cela</a:t>
            </a:r>
            <a:r>
              <a:rPr lang="en-US" sz="2800" dirty="0">
                <a:solidFill>
                  <a:prstClr val="black"/>
                </a:solidFill>
                <a:latin typeface="Calibri" panose="020F0502020204030204"/>
              </a:rPr>
              <a:t> ne fonctionne pas pour les pauvres en Afrique</a:t>
            </a:r>
          </a:p>
        </p:txBody>
      </p:sp>
      <p:sp>
        <p:nvSpPr>
          <p:cNvPr id="2" name="TextBox 1"/>
          <p:cNvSpPr txBox="1"/>
          <p:nvPr/>
        </p:nvSpPr>
        <p:spPr>
          <a:xfrm>
            <a:off x="3366530" y="649659"/>
            <a:ext cx="3511790" cy="600164"/>
          </a:xfrm>
          <a:prstGeom prst="rect">
            <a:avLst/>
          </a:prstGeom>
          <a:noFill/>
        </p:spPr>
        <p:txBody>
          <a:bodyPr wrap="square" rtlCol="0">
            <a:spAutoFit/>
          </a:bodyPr>
          <a:lstStyle/>
          <a:p>
            <a:pPr defTabSz="685800"/>
            <a:r>
              <a:rPr lang="en-US" sz="3300" dirty="0" err="1">
                <a:solidFill>
                  <a:prstClr val="black"/>
                </a:solidFill>
                <a:latin typeface="Calibri" panose="020F0502020204030204"/>
              </a:rPr>
              <a:t>Ayez</a:t>
            </a:r>
            <a:r>
              <a:rPr lang="en-US" sz="3300" dirty="0">
                <a:solidFill>
                  <a:prstClr val="black"/>
                </a:solidFill>
                <a:latin typeface="Calibri" panose="020F0502020204030204"/>
              </a:rPr>
              <a:t> un cœur</a:t>
            </a:r>
          </a:p>
        </p:txBody>
      </p:sp>
      <p:pic>
        <p:nvPicPr>
          <p:cNvPr id="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5"/>
              </a:rPr>
              <a:t>http://supportprecisionagriculture.org</a:t>
            </a:r>
            <a:r>
              <a:rPr lang="en-US" sz="3200" u="sng" dirty="0">
                <a:solidFill>
                  <a:srgbClr val="00B050"/>
                </a:solidFill>
                <a:latin typeface="Times New Roman"/>
                <a:cs typeface="Times New Roman"/>
                <a:hlinkClick r:id="rId5"/>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6"/>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3026"/>
            <a:ext cx="9144000" cy="5693866"/>
          </a:xfrm>
          <a:prstGeom prst="rect">
            <a:avLst/>
          </a:prstGeom>
          <a:noFill/>
        </p:spPr>
        <p:txBody>
          <a:bodyPr wrap="square" rtlCol="0">
            <a:spAutoFit/>
          </a:bodyPr>
          <a:lstStyle/>
          <a:p>
            <a:pPr algn="ctr"/>
            <a:r>
              <a:rPr lang="en-US" sz="2800" b="1" dirty="0">
                <a:solidFill>
                  <a:srgbClr val="0070C0"/>
                </a:solidFill>
              </a:rPr>
              <a:t>Les lauréats du prix Nobel appellent à l'honnêteté scientifique sur les OGM</a:t>
            </a:r>
          </a:p>
          <a:p>
            <a:pPr algn="ctr"/>
            <a:endParaRPr lang="en-US" sz="2800" dirty="0"/>
          </a:p>
          <a:p>
            <a:pPr algn="ctr"/>
            <a:r>
              <a:rPr lang="en-US" sz="2400" dirty="0"/>
              <a:t>Conçu en décembre 2013</a:t>
            </a:r>
          </a:p>
          <a:p>
            <a:pPr algn="ctr"/>
            <a:endParaRPr lang="en-US" sz="2400" dirty="0"/>
          </a:p>
          <a:p>
            <a:pPr algn="ctr"/>
            <a:r>
              <a:rPr lang="en-US" sz="2400" dirty="0"/>
              <a:t>Prévu pour 2014-2015</a:t>
            </a:r>
          </a:p>
          <a:p>
            <a:pPr algn="ctr"/>
            <a:endParaRPr lang="en-US" sz="2400" dirty="0"/>
          </a:p>
          <a:p>
            <a:pPr algn="ctr"/>
            <a:r>
              <a:rPr lang="en-US" sz="2400" dirty="0"/>
              <a:t>Organisation officielle commencée en juillet 2015 </a:t>
            </a:r>
          </a:p>
          <a:p>
            <a:pPr algn="ctr"/>
            <a:endParaRPr lang="en-US" sz="2400" dirty="0"/>
          </a:p>
          <a:p>
            <a:pPr algn="ctr"/>
            <a:r>
              <a:rPr lang="en-US" sz="2400" dirty="0"/>
              <a:t>Lancé le 30 </a:t>
            </a:r>
            <a:r>
              <a:rPr lang="en-US" sz="2400" dirty="0" err="1"/>
              <a:t>juin</a:t>
            </a:r>
            <a:r>
              <a:rPr lang="en-US" sz="2400" dirty="0"/>
              <a:t>, 2016</a:t>
            </a:r>
          </a:p>
          <a:p>
            <a:pPr algn="ctr"/>
            <a:endParaRPr lang="en-US" sz="2800" dirty="0"/>
          </a:p>
          <a:p>
            <a:pPr algn="ctr"/>
            <a:r>
              <a:rPr lang="en-US" sz="2800" b="1" dirty="0">
                <a:solidFill>
                  <a:srgbClr val="FF0000"/>
                </a:solidFill>
              </a:rPr>
              <a:t>Nous </a:t>
            </a:r>
            <a:r>
              <a:rPr lang="en-US" sz="2800" b="1" dirty="0" err="1">
                <a:solidFill>
                  <a:srgbClr val="FF0000"/>
                </a:solidFill>
              </a:rPr>
              <a:t>demandons</a:t>
            </a:r>
            <a:r>
              <a:rPr lang="en-US" sz="2800" b="1" dirty="0">
                <a:solidFill>
                  <a:srgbClr val="FF0000"/>
                </a:solidFill>
              </a:rPr>
              <a:t> aux </a:t>
            </a:r>
            <a:r>
              <a:rPr lang="en-US" sz="2800" b="1" dirty="0" err="1">
                <a:solidFill>
                  <a:srgbClr val="FF0000"/>
                </a:solidFill>
              </a:rPr>
              <a:t>partis</a:t>
            </a:r>
            <a:r>
              <a:rPr lang="en-US" sz="2800" b="1" dirty="0">
                <a:solidFill>
                  <a:srgbClr val="FF0000"/>
                </a:solidFill>
              </a:rPr>
              <a:t> </a:t>
            </a:r>
            <a:r>
              <a:rPr lang="en-US" sz="2800" b="1" dirty="0" err="1">
                <a:solidFill>
                  <a:srgbClr val="FF0000"/>
                </a:solidFill>
              </a:rPr>
              <a:t>écologistes</a:t>
            </a:r>
            <a:r>
              <a:rPr lang="en-US" sz="2800" b="1" dirty="0">
                <a:solidFill>
                  <a:srgbClr val="FF0000"/>
                </a:solidFill>
              </a:rPr>
              <a:t> de cesser d'effrayer le public en prétendant que les aliments OGM </a:t>
            </a:r>
            <a:r>
              <a:rPr lang="en-US" sz="2800" b="1" dirty="0" err="1">
                <a:solidFill>
                  <a:srgbClr val="FF0000"/>
                </a:solidFill>
              </a:rPr>
              <a:t>sont</a:t>
            </a:r>
            <a:r>
              <a:rPr lang="en-US" sz="2800" b="1" dirty="0">
                <a:solidFill>
                  <a:srgbClr val="FF0000"/>
                </a:solidFill>
              </a:rPr>
              <a:t> </a:t>
            </a:r>
            <a:r>
              <a:rPr lang="en-US" sz="2800" b="1" dirty="0" err="1">
                <a:solidFill>
                  <a:srgbClr val="FF0000"/>
                </a:solidFill>
              </a:rPr>
              <a:t>dangereux</a:t>
            </a:r>
            <a:r>
              <a:rPr lang="en-US" sz="2800" b="1" dirty="0">
                <a:solidFill>
                  <a:srgbClr val="FF0000"/>
                </a:solidFill>
              </a:rPr>
              <a:t> et </a:t>
            </a:r>
            <a:r>
              <a:rPr lang="en-US" sz="2800" b="1" dirty="0" err="1">
                <a:solidFill>
                  <a:srgbClr val="FF0000"/>
                </a:solidFill>
              </a:rPr>
              <a:t>qu’ils</a:t>
            </a:r>
            <a:r>
              <a:rPr lang="en-US" sz="2800" b="1" dirty="0">
                <a:solidFill>
                  <a:srgbClr val="FF0000"/>
                </a:solidFill>
              </a:rPr>
              <a:t> </a:t>
            </a:r>
            <a:r>
              <a:rPr lang="en-US" sz="2800" b="1" dirty="0" err="1">
                <a:solidFill>
                  <a:srgbClr val="FF0000"/>
                </a:solidFill>
              </a:rPr>
              <a:t>doivent</a:t>
            </a:r>
            <a:r>
              <a:rPr lang="en-US" sz="2800" b="1" dirty="0">
                <a:solidFill>
                  <a:srgbClr val="FF0000"/>
                </a:solidFill>
              </a:rPr>
              <a:t> par </a:t>
            </a:r>
            <a:r>
              <a:rPr lang="en-US" sz="2800" b="1" dirty="0" err="1">
                <a:solidFill>
                  <a:srgbClr val="FF0000"/>
                </a:solidFill>
              </a:rPr>
              <a:t>conséquent</a:t>
            </a:r>
            <a:r>
              <a:rPr lang="en-US" sz="2800" b="1" dirty="0">
                <a:solidFill>
                  <a:srgbClr val="FF0000"/>
                </a:solidFill>
              </a:rPr>
              <a:t> </a:t>
            </a:r>
            <a:r>
              <a:rPr lang="en-US" sz="2800" b="1" dirty="0" err="1">
                <a:solidFill>
                  <a:srgbClr val="FF0000"/>
                </a:solidFill>
              </a:rPr>
              <a:t>être</a:t>
            </a:r>
            <a:r>
              <a:rPr lang="en-US" sz="2800" b="1" dirty="0">
                <a:solidFill>
                  <a:srgbClr val="FF0000"/>
                </a:solidFill>
              </a:rPr>
              <a:t> </a:t>
            </a:r>
            <a:r>
              <a:rPr lang="en-US" sz="2800" b="1" dirty="0" err="1">
                <a:solidFill>
                  <a:srgbClr val="FF0000"/>
                </a:solidFill>
              </a:rPr>
              <a:t>interdits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4">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5632311"/>
          </a:xfrm>
          <a:prstGeom prst="rect">
            <a:avLst/>
          </a:prstGeom>
          <a:solidFill>
            <a:schemeClr val="tx1"/>
          </a:solidFill>
          <a:ln w="38100">
            <a:solidFill>
              <a:schemeClr val="bg2"/>
            </a:solidFill>
          </a:ln>
        </p:spPr>
        <p:txBody>
          <a:bodyPr wrap="square" rtlCol="0">
            <a:spAutoFit/>
          </a:bodyPr>
          <a:lstStyle/>
          <a:p>
            <a:pPr defTabSz="685800">
              <a:defRPr/>
            </a:pPr>
            <a:r>
              <a:rPr lang="en-US" sz="2000" dirty="0">
                <a:solidFill>
                  <a:srgbClr val="000000"/>
                </a:solidFill>
                <a:latin typeface="Times New Roman"/>
                <a:cs typeface="Times New Roman"/>
              </a:rPr>
              <a:t>142 lauréats du prix Nobel ont écrit une lettre ouverte à Greenpeace et à chaque ambassadeur des Nations Unies pour demander de </a:t>
            </a:r>
            <a:r>
              <a:rPr lang="en-US" sz="2000" dirty="0" err="1">
                <a:solidFill>
                  <a:srgbClr val="000000"/>
                </a:solidFill>
                <a:latin typeface="Times New Roman"/>
                <a:cs typeface="Times New Roman"/>
              </a:rPr>
              <a:t>reconnaitre</a:t>
            </a:r>
            <a:r>
              <a:rPr lang="en-US" sz="2000" dirty="0">
                <a:solidFill>
                  <a:srgbClr val="000000"/>
                </a:solidFill>
                <a:latin typeface="Times New Roman"/>
                <a:cs typeface="Times New Roman"/>
              </a:rPr>
              <a:t> que la </a:t>
            </a:r>
            <a:r>
              <a:rPr lang="en-US" sz="2000" dirty="0" err="1">
                <a:solidFill>
                  <a:srgbClr val="000000"/>
                </a:solidFill>
                <a:latin typeface="Times New Roman"/>
                <a:cs typeface="Times New Roman"/>
              </a:rPr>
              <a:t>technologie</a:t>
            </a:r>
            <a:r>
              <a:rPr lang="en-US" sz="2000" dirty="0">
                <a:solidFill>
                  <a:srgbClr val="000000"/>
                </a:solidFill>
                <a:latin typeface="Times New Roman"/>
                <a:cs typeface="Times New Roman"/>
              </a:rPr>
              <a:t> OGM est fondamentalement sûre et qu'elle doit être soutenue pour le bien des pays en développement, qui ont désespérément besoin de meilleures récoltes avec plus de </a:t>
            </a:r>
            <a:r>
              <a:rPr lang="en-US" sz="2000" dirty="0" err="1">
                <a:solidFill>
                  <a:srgbClr val="000000"/>
                </a:solidFill>
                <a:latin typeface="Times New Roman"/>
                <a:cs typeface="Times New Roman"/>
              </a:rPr>
              <a:t>valeur</a:t>
            </a:r>
            <a:r>
              <a:rPr lang="en-US" sz="2000" dirty="0">
                <a:solidFill>
                  <a:srgbClr val="000000"/>
                </a:solidFill>
                <a:latin typeface="Times New Roman"/>
                <a:cs typeface="Times New Roman"/>
              </a:rPr>
              <a:t> nutritive.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5"/>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normAutofit fontScale="92500"/>
          </a:bodyPr>
          <a:lstStyle/>
          <a:p>
            <a:pPr marL="0" indent="0" algn="ctr">
              <a:buNone/>
            </a:pPr>
            <a:r>
              <a:rPr lang="en-US" dirty="0">
                <a:solidFill>
                  <a:srgbClr val="FF0000"/>
                </a:solidFill>
              </a:rPr>
              <a:t>Pendant 10-12 000 ans, nous </a:t>
            </a:r>
            <a:r>
              <a:rPr lang="en-US" dirty="0" err="1">
                <a:solidFill>
                  <a:srgbClr val="FF0000"/>
                </a:solidFill>
              </a:rPr>
              <a:t>avons</a:t>
            </a:r>
            <a:r>
              <a:rPr lang="en-US" dirty="0">
                <a:solidFill>
                  <a:srgbClr val="FF0000"/>
                </a:solidFill>
              </a:rPr>
              <a:t> </a:t>
            </a:r>
            <a:r>
              <a:rPr lang="en-US" dirty="0" err="1">
                <a:solidFill>
                  <a:srgbClr val="FF0000"/>
                </a:solidFill>
              </a:rPr>
              <a:t>utilisé</a:t>
            </a:r>
            <a:r>
              <a:rPr lang="en-US" dirty="0">
                <a:solidFill>
                  <a:srgbClr val="FF0000"/>
                </a:solidFill>
              </a:rPr>
              <a:t> de la </a:t>
            </a:r>
            <a:r>
              <a:rPr lang="en-US" dirty="0" err="1">
                <a:solidFill>
                  <a:srgbClr val="FF0000"/>
                </a:solidFill>
              </a:rPr>
              <a:t>génétique</a:t>
            </a:r>
            <a:r>
              <a:rPr lang="en-US" dirty="0">
                <a:solidFill>
                  <a:srgbClr val="FF0000"/>
                </a:solidFill>
              </a:rPr>
              <a:t> </a:t>
            </a:r>
            <a:r>
              <a:rPr lang="en-US" dirty="0" err="1">
                <a:solidFill>
                  <a:srgbClr val="FF0000"/>
                </a:solidFill>
              </a:rPr>
              <a:t>grossière</a:t>
            </a:r>
            <a:endParaRPr lang="en-US" sz="1800" dirty="0"/>
          </a:p>
          <a:p>
            <a:pPr algn="ctr"/>
            <a:endParaRPr lang="en-US" sz="1800" dirty="0"/>
          </a:p>
          <a:p>
            <a:pPr marL="0" indent="0" algn="ctr">
              <a:buNone/>
            </a:pPr>
            <a:r>
              <a:rPr lang="en-US" dirty="0">
                <a:solidFill>
                  <a:srgbClr val="00B050"/>
                </a:solidFill>
              </a:rPr>
              <a:t>Mais dans les années 1980, nous avons appris à être précis</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768350" y="234872"/>
            <a:ext cx="7398064" cy="576072"/>
          </a:xfrm>
        </p:spPr>
        <p:txBody>
          <a:bodyPr>
            <a:normAutofit fontScale="90000"/>
          </a:bodyPr>
          <a:lstStyle/>
          <a:p>
            <a:r>
              <a:rPr lang="en-US" dirty="0" err="1"/>
              <a:t>L’Alimentation</a:t>
            </a:r>
            <a:r>
              <a:rPr lang="en-US" dirty="0"/>
              <a:t> </a:t>
            </a:r>
            <a:r>
              <a:rPr lang="en-US" dirty="0" err="1"/>
              <a:t>implique</a:t>
            </a:r>
            <a:r>
              <a:rPr lang="en-US" dirty="0"/>
              <a:t> </a:t>
            </a:r>
            <a:r>
              <a:rPr lang="en-US" dirty="0" err="1"/>
              <a:t>l’Agriculture</a:t>
            </a:r>
            <a:endParaRPr lang="en-US" dirty="0"/>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00B050"/>
                </a:solidFill>
                <a:latin typeface="Calibri" panose="020F0502020204030204"/>
              </a:rPr>
              <a:t>“ </a:t>
            </a:r>
            <a:r>
              <a:rPr kumimoji="0" lang="en-US" sz="2800" b="0" i="0" u="none" strike="noStrike" kern="1200" cap="none" spc="0" normalizeH="0" baseline="0" noProof="0" dirty="0" err="1">
                <a:ln>
                  <a:noFill/>
                </a:ln>
                <a:solidFill>
                  <a:srgbClr val="00B050"/>
                </a:solidFill>
                <a:effectLst/>
                <a:uLnTx/>
                <a:uFillTx/>
                <a:latin typeface="Calibri" panose="020F0502020204030204"/>
                <a:ea typeface="+mn-ea"/>
                <a:cs typeface="Helvetica"/>
              </a:rPr>
              <a:t>C'est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 </a:t>
            </a:r>
            <a:r>
              <a:rPr kumimoji="0" lang="en-US" sz="2800" b="0" i="0" u="none" strike="noStrike" kern="1200" cap="none" spc="0" normalizeH="0" baseline="0" noProof="0" dirty="0" err="1">
                <a:ln>
                  <a:noFill/>
                </a:ln>
                <a:solidFill>
                  <a:srgbClr val="00B050"/>
                </a:solidFill>
                <a:effectLst/>
                <a:uLnTx/>
                <a:uFillTx/>
                <a:latin typeface="Calibri" panose="020F0502020204030204"/>
                <a:ea typeface="+mn-ea"/>
                <a:cs typeface="Helvetica"/>
              </a:rPr>
              <a:t>sûr</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 ! ”</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dit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659120" y="4896464"/>
            <a:ext cx="324890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Calibri" panose="020F0502020204030204"/>
                <a:cs typeface="Helvetica"/>
              </a:rPr>
              <a:t>“</a:t>
            </a:r>
            <a:r>
              <a:rPr kumimoji="0" lang="en-US" sz="2800" b="0" i="0" u="none" strike="noStrike" kern="1200" cap="none" spc="0" normalizeH="0" noProof="0" dirty="0">
                <a:ln>
                  <a:noFill/>
                </a:ln>
                <a:solidFill>
                  <a:srgbClr val="FF0000"/>
                </a:solidFill>
                <a:effectLst/>
                <a:uLnTx/>
                <a:uFillTx/>
                <a:latin typeface="Calibri" panose="020F0502020204030204"/>
                <a:ea typeface="+mn-ea"/>
                <a:cs typeface="Helvetica"/>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Helvetica"/>
              </a:rPr>
              <a:t>C'est</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Helvetica"/>
              </a:rPr>
              <a:t>dangereux</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 !</a:t>
            </a:r>
            <a:r>
              <a:rPr kumimoji="0" lang="en-US" sz="2800" b="0" i="0" u="none" strike="noStrike" kern="1200" cap="none" spc="0" normalizeH="0" noProof="0" dirty="0">
                <a:ln>
                  <a:noFill/>
                </a:ln>
                <a:solidFill>
                  <a:srgbClr val="FF0000"/>
                </a:solidFill>
                <a:effectLst/>
                <a:uLnTx/>
                <a:uFillTx/>
                <a:latin typeface="Calibri" panose="020F0502020204030204"/>
                <a:ea typeface="+mn-ea"/>
                <a:cs typeface="Helvetica"/>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a:t>
            </a:r>
            <a:r>
              <a:rPr kumimoji="0" lang="en-US" sz="2800" b="0" i="0" u="none" strike="noStrike" kern="1200" cap="none" spc="0" normalizeH="0" noProof="0" dirty="0">
                <a:ln>
                  <a:noFill/>
                </a:ln>
                <a:solidFill>
                  <a:srgbClr val="FF0000"/>
                </a:solidFill>
                <a:effectLst/>
                <a:uLnTx/>
                <a:uFillTx/>
                <a:latin typeface="Calibri" panose="020F0502020204030204"/>
                <a:ea typeface="+mn-ea"/>
                <a:cs typeface="Helvetica"/>
              </a:rPr>
              <a:t> </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endParaRP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199427"/>
            <a:ext cx="8050960" cy="576072"/>
          </a:xfrm>
        </p:spPr>
        <p:txBody>
          <a:bodyPr>
            <a:normAutofit fontScale="90000"/>
          </a:bodyPr>
          <a:lstStyle/>
          <a:p>
            <a:pPr algn="ctr"/>
            <a:r>
              <a:rPr lang="en-US" dirty="0"/>
              <a:t>Les </a:t>
            </a:r>
            <a:r>
              <a:rPr lang="en-US" dirty="0" err="1"/>
              <a:t>méthodes</a:t>
            </a:r>
            <a:r>
              <a:rPr lang="en-US" dirty="0"/>
              <a:t> </a:t>
            </a:r>
            <a:r>
              <a:rPr lang="en-US" dirty="0" err="1"/>
              <a:t>traditionnelles</a:t>
            </a:r>
            <a:r>
              <a:rPr lang="en-US" dirty="0"/>
              <a:t> </a:t>
            </a:r>
            <a:r>
              <a:rPr lang="en-US" dirty="0" err="1"/>
              <a:t>comparées</a:t>
            </a:r>
            <a:r>
              <a:rPr lang="en-US" dirty="0"/>
              <a:t> aux méthodes de précision</a:t>
            </a:r>
          </a:p>
        </p:txBody>
      </p:sp>
      <p:sp>
        <p:nvSpPr>
          <p:cNvPr id="4" name="Content Placeholder 3"/>
          <p:cNvSpPr>
            <a:spLocks noGrp="1"/>
          </p:cNvSpPr>
          <p:nvPr>
            <p:ph idx="10"/>
          </p:nvPr>
        </p:nvSpPr>
        <p:spPr>
          <a:xfrm>
            <a:off x="601133" y="1371601"/>
            <a:ext cx="7941733" cy="4189186"/>
          </a:xfrm>
        </p:spPr>
        <p:txBody>
          <a:bodyPr>
            <a:normAutofit fontScale="92500" lnSpcReduction="20000"/>
          </a:bodyPr>
          <a:lstStyle/>
          <a:p>
            <a:pPr marL="0" indent="0" algn="ctr">
              <a:buNone/>
            </a:pPr>
            <a:r>
              <a:rPr lang="en-US" sz="2800" dirty="0">
                <a:solidFill>
                  <a:schemeClr val="accent6"/>
                </a:solidFill>
              </a:rPr>
              <a:t>Je veux déplacer un système GPS de mon ancienne voiture dans ma nouvelle</a:t>
            </a:r>
          </a:p>
          <a:p>
            <a:pPr algn="ctr"/>
            <a:endParaRPr lang="en-US" sz="2800" dirty="0">
              <a:solidFill>
                <a:schemeClr val="accent2"/>
              </a:solidFill>
            </a:endParaRPr>
          </a:p>
          <a:p>
            <a:pPr marL="0" indent="0" algn="ctr">
              <a:buNone/>
            </a:pPr>
            <a:r>
              <a:rPr lang="en-US" sz="2800" dirty="0" err="1">
                <a:solidFill>
                  <a:srgbClr val="FF0000"/>
                </a:solidFill>
              </a:rPr>
              <a:t>Devrais</a:t>
            </a:r>
            <a:r>
              <a:rPr lang="en-US" sz="2800" dirty="0">
                <a:solidFill>
                  <a:srgbClr val="FF0000"/>
                </a:solidFill>
              </a:rPr>
              <a:t>-je </a:t>
            </a:r>
            <a:r>
              <a:rPr lang="en-US" sz="2800" dirty="0" err="1">
                <a:solidFill>
                  <a:srgbClr val="FF0000"/>
                </a:solidFill>
              </a:rPr>
              <a:t>démonter</a:t>
            </a:r>
            <a:r>
              <a:rPr lang="en-US" sz="2800" dirty="0">
                <a:solidFill>
                  <a:srgbClr val="FF0000"/>
                </a:solidFill>
              </a:rPr>
              <a:t> les deux voitures, mélanger les pièces et ensuite "sélectionner" pour </a:t>
            </a:r>
            <a:r>
              <a:rPr lang="en-US" sz="2800" dirty="0" err="1">
                <a:solidFill>
                  <a:srgbClr val="FF0000"/>
                </a:solidFill>
              </a:rPr>
              <a:t>celle</a:t>
            </a:r>
            <a:r>
              <a:rPr lang="en-US" sz="2800" dirty="0">
                <a:solidFill>
                  <a:srgbClr val="FF0000"/>
                </a:solidFill>
              </a:rPr>
              <a:t> qui </a:t>
            </a:r>
            <a:r>
              <a:rPr lang="en-US" sz="2800" dirty="0" err="1">
                <a:solidFill>
                  <a:srgbClr val="FF0000"/>
                </a:solidFill>
              </a:rPr>
              <a:t>contient</a:t>
            </a:r>
            <a:r>
              <a:rPr lang="en-US" sz="2800" dirty="0">
                <a:solidFill>
                  <a:srgbClr val="FF0000"/>
                </a:solidFill>
              </a:rPr>
              <a:t> le GPS, en ignorant </a:t>
            </a:r>
            <a:r>
              <a:rPr lang="en-US" sz="2800" dirty="0" err="1">
                <a:solidFill>
                  <a:srgbClr val="FF0000"/>
                </a:solidFill>
              </a:rPr>
              <a:t>ce</a:t>
            </a:r>
            <a:r>
              <a:rPr lang="en-US" sz="2800" dirty="0">
                <a:solidFill>
                  <a:srgbClr val="FF0000"/>
                </a:solidFill>
              </a:rPr>
              <a:t> </a:t>
            </a:r>
            <a:r>
              <a:rPr lang="en-US" sz="2800" dirty="0" err="1">
                <a:solidFill>
                  <a:srgbClr val="FF0000"/>
                </a:solidFill>
              </a:rPr>
              <a:t>qu‘elle</a:t>
            </a:r>
            <a:r>
              <a:rPr lang="en-US" sz="2800" dirty="0">
                <a:solidFill>
                  <a:srgbClr val="FF0000"/>
                </a:solidFill>
              </a:rPr>
              <a:t> aurait </a:t>
            </a:r>
            <a:r>
              <a:rPr lang="en-US" sz="2800" dirty="0" err="1">
                <a:solidFill>
                  <a:srgbClr val="FF0000"/>
                </a:solidFill>
              </a:rPr>
              <a:t>pu</a:t>
            </a:r>
            <a:r>
              <a:rPr lang="en-US" sz="2800" dirty="0">
                <a:solidFill>
                  <a:srgbClr val="FF0000"/>
                </a:solidFill>
              </a:rPr>
              <a:t> </a:t>
            </a:r>
            <a:r>
              <a:rPr lang="en-US" sz="2800" dirty="0" err="1">
                <a:solidFill>
                  <a:srgbClr val="FF0000"/>
                </a:solidFill>
              </a:rPr>
              <a:t>récupérer</a:t>
            </a:r>
            <a:r>
              <a:rPr lang="en-US" sz="2800" dirty="0">
                <a:solidFill>
                  <a:srgbClr val="FF0000"/>
                </a:solidFill>
              </a:rPr>
              <a:t> </a:t>
            </a:r>
            <a:r>
              <a:rPr lang="en-US" sz="2800" dirty="0" err="1">
                <a:solidFill>
                  <a:srgbClr val="FF0000"/>
                </a:solidFill>
              </a:rPr>
              <a:t>d’autre</a:t>
            </a:r>
            <a:r>
              <a:rPr lang="en-US" sz="2800" dirty="0">
                <a:solidFill>
                  <a:srgbClr val="FF0000"/>
                </a:solidFill>
              </a:rPr>
              <a:t>?</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Ou devrais-je prendre le GPS d'une voiture et le </a:t>
            </a:r>
            <a:r>
              <a:rPr lang="en-US" sz="2800" dirty="0" err="1">
                <a:solidFill>
                  <a:schemeClr val="accent6"/>
                </a:solidFill>
              </a:rPr>
              <a:t>déplacer</a:t>
            </a:r>
            <a:r>
              <a:rPr lang="en-US" sz="2800" dirty="0">
                <a:solidFill>
                  <a:schemeClr val="accent6"/>
                </a:solidFill>
              </a:rPr>
              <a:t> </a:t>
            </a:r>
            <a:r>
              <a:rPr lang="en-US" sz="2800" dirty="0" err="1">
                <a:solidFill>
                  <a:schemeClr val="accent6"/>
                </a:solidFill>
              </a:rPr>
              <a:t>dans</a:t>
            </a:r>
            <a:r>
              <a:rPr lang="en-US" sz="2800" dirty="0">
                <a:solidFill>
                  <a:schemeClr val="accent6"/>
                </a:solidFill>
              </a:rPr>
              <a:t> l'autre?</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2.xml><?xml version="1.0" encoding="utf-8"?>
<ds:datastoreItem xmlns:ds="http://schemas.openxmlformats.org/officeDocument/2006/customXml" ds:itemID="{4414EF4A-4B6E-4B21-8251-36364C77EF38}">
  <ds:schemaRef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f326c8d5-c302-4be2-b08c-80b3c4ffc93b"/>
    <ds:schemaRef ds:uri="387d7afa-6ac9-4adf-a19b-74a3b0a2b762"/>
    <ds:schemaRef ds:uri="http://purl.org/dc/terms/"/>
    <ds:schemaRef ds:uri="808cda61-64c1-4cc2-8d52-d2ef7cb65ec5"/>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4.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14709</TotalTime>
  <Words>1278</Words>
  <Application>Microsoft Office PowerPoint</Application>
  <PresentationFormat>On-screen Show (4:3)</PresentationFormat>
  <Paragraphs>254</Paragraphs>
  <Slides>34</Slides>
  <Notes>5</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34</vt:i4>
      </vt:variant>
    </vt:vector>
  </HeadingPairs>
  <TitlesOfParts>
    <vt:vector size="61"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L’Alimentation implique l’Agriculture</vt:lpstr>
      <vt:lpstr>PowerPoint Presentation</vt:lpstr>
      <vt:lpstr>PowerPoint Presentation</vt:lpstr>
      <vt:lpstr>Les méthodes traditionnelles comparées aux méthodes de précision</vt:lpstr>
      <vt:lpstr>Les méthodes traditionnelles comparées aux méthodes de précision</vt:lpstr>
      <vt:lpstr>La modification génétique se reporte à une méthode</vt:lpstr>
      <vt:lpstr>PowerPoint Presentation</vt:lpstr>
      <vt:lpstr>PowerPoint Presentation</vt:lpstr>
      <vt:lpstr>L’alimentation dans les pays en développement</vt:lpstr>
      <vt:lpstr>Le vrai problème</vt:lpstr>
      <vt:lpstr>La solution des partis écologistes</vt:lpstr>
      <vt:lpstr>Les conséquences tragiques</vt:lpstr>
      <vt:lpstr>Une étude de cas</vt:lpstr>
      <vt:lpstr>Le Riz doré</vt:lpstr>
      <vt:lpstr>Le Riz doré</vt:lpstr>
      <vt:lpstr>PowerPoint Presentation</vt:lpstr>
      <vt:lpstr>PowerPoint Presentation</vt:lpstr>
      <vt:lpstr>PowerPoint Presentation</vt:lpstr>
      <vt:lpstr>PowerPoint Presentation</vt:lpstr>
      <vt:lpstr>Bangladesh: l’aubergine Bt</vt:lpstr>
      <vt:lpstr>PowerPoint Presentation</vt:lpstr>
      <vt:lpstr>PowerPoint Presentation</vt:lpstr>
      <vt:lpstr>PowerPoint Presentation</vt:lpstr>
      <vt:lpstr>Faits scientifiques</vt:lpstr>
      <vt:lpstr>Actions nécessaires dans le monde entier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Rich Roberts</cp:lastModifiedBy>
  <cp:revision>232</cp:revision>
  <cp:lastPrinted>2016-10-27T14:31:49Z</cp:lastPrinted>
  <dcterms:created xsi:type="dcterms:W3CDTF">2014-10-03T15:19:54Z</dcterms:created>
  <dcterms:modified xsi:type="dcterms:W3CDTF">2019-11-05T21:01:48Z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