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slideLayouts/slideLayout18.xml" ContentType="application/vnd.openxmlformats-officedocument.presentationml.slideLayout+xml"/>
  <Override PartName="/ppt/theme/theme1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5"/>
    <p:sldMasterId id="2147483666" r:id="rId6"/>
    <p:sldMasterId id="2147483668" r:id="rId7"/>
    <p:sldMasterId id="2147483670" r:id="rId8"/>
    <p:sldMasterId id="2147483651" r:id="rId9"/>
    <p:sldMasterId id="2147483658" r:id="rId10"/>
    <p:sldMasterId id="2147483660" r:id="rId11"/>
    <p:sldMasterId id="2147483662" r:id="rId12"/>
    <p:sldMasterId id="2147483654" r:id="rId13"/>
    <p:sldMasterId id="2147483656" r:id="rId14"/>
    <p:sldMasterId id="2147483672" r:id="rId15"/>
    <p:sldMasterId id="2147483674" r:id="rId16"/>
    <p:sldMasterId id="2147483683" r:id="rId17"/>
    <p:sldMasterId id="2147483695" r:id="rId18"/>
    <p:sldMasterId id="2147483719" r:id="rId19"/>
    <p:sldMasterId id="2147483725" r:id="rId20"/>
  </p:sldMasterIdLst>
  <p:notesMasterIdLst>
    <p:notesMasterId r:id="rId52"/>
  </p:notesMasterIdLst>
  <p:handoutMasterIdLst>
    <p:handoutMasterId r:id="rId53"/>
  </p:handoutMasterIdLst>
  <p:sldIdLst>
    <p:sldId id="301" r:id="rId21"/>
    <p:sldId id="302" r:id="rId22"/>
    <p:sldId id="303" r:id="rId23"/>
    <p:sldId id="304" r:id="rId24"/>
    <p:sldId id="305" r:id="rId25"/>
    <p:sldId id="306" r:id="rId26"/>
    <p:sldId id="344" r:id="rId27"/>
    <p:sldId id="341" r:id="rId28"/>
    <p:sldId id="342" r:id="rId29"/>
    <p:sldId id="339" r:id="rId30"/>
    <p:sldId id="337" r:id="rId31"/>
    <p:sldId id="338" r:id="rId32"/>
    <p:sldId id="343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45" r:id="rId45"/>
    <p:sldId id="321" r:id="rId46"/>
    <p:sldId id="322" r:id="rId47"/>
    <p:sldId id="323" r:id="rId48"/>
    <p:sldId id="333" r:id="rId49"/>
    <p:sldId id="324" r:id="rId50"/>
    <p:sldId id="32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2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86553"/>
    <a:srgbClr val="154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3" autoAdjust="0"/>
    <p:restoredTop sz="99042" autoAdjust="0"/>
  </p:normalViewPr>
  <p:slideViewPr>
    <p:cSldViewPr snapToGrid="0" snapToObjects="1">
      <p:cViewPr varScale="1">
        <p:scale>
          <a:sx n="68" d="100"/>
          <a:sy n="68" d="100"/>
        </p:scale>
        <p:origin x="84" y="258"/>
      </p:cViewPr>
      <p:guideLst>
        <p:guide orient="horz" pos="602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9" Type="http://schemas.openxmlformats.org/officeDocument/2006/relationships/slideMaster" Target="slideMasters/slideMaster15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3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20" Type="http://schemas.openxmlformats.org/officeDocument/2006/relationships/slideMaster" Target="slideMasters/slideMaster16.xml"/><Relationship Id="rId41" Type="http://schemas.openxmlformats.org/officeDocument/2006/relationships/slide" Target="slides/slide21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766DC-FEAD-E74C-BB43-59F9DB6B9CA8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7B5AA-A55C-A341-A1F4-DE9D6ADB9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05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1D4EC-987C-8B42-9E2C-375911FB1421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D8107-F089-0E49-831A-D7E8FF3A1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1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63588"/>
            <a:ext cx="4978400" cy="37338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30788" cy="44973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383" tIns="45691" rIns="91383" bIns="45691"/>
          <a:lstStyle/>
          <a:p>
            <a:r>
              <a:rPr lang="de-CH" smtClean="0">
                <a:latin typeface="Times New Roman" panose="02020603050405020304" pitchFamily="18" charset="0"/>
              </a:rPr>
              <a:t>Golden Rice and Beyond – challenges of a humanitarian GMO project.</a:t>
            </a:r>
          </a:p>
        </p:txBody>
      </p:sp>
    </p:spTree>
    <p:extLst>
      <p:ext uri="{BB962C8B-B14F-4D97-AF65-F5344CB8AC3E}">
        <p14:creationId xmlns:p14="http://schemas.microsoft.com/office/powerpoint/2010/main" val="133196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63588"/>
            <a:ext cx="4978400" cy="37338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30788" cy="44973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383" tIns="45691" rIns="91383" bIns="45691"/>
          <a:lstStyle/>
          <a:p>
            <a:r>
              <a:rPr lang="de-CH" smtClean="0">
                <a:latin typeface="Times New Roman" panose="02020603050405020304" pitchFamily="18" charset="0"/>
              </a:rPr>
              <a:t>Golden Rice and Beyond – challenges of a humanitarian GMO project.</a:t>
            </a:r>
          </a:p>
        </p:txBody>
      </p:sp>
    </p:spTree>
    <p:extLst>
      <p:ext uri="{BB962C8B-B14F-4D97-AF65-F5344CB8AC3E}">
        <p14:creationId xmlns:p14="http://schemas.microsoft.com/office/powerpoint/2010/main" val="151518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7EFA71-05E7-48DA-BDDE-D9B7E93168A3}" type="slidenum">
              <a:rPr lang="en-US">
                <a:solidFill>
                  <a:prstClr val="black"/>
                </a:solidFill>
              </a:rPr>
              <a:pPr eaLnBrk="1" hangingPunct="1"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9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_Slide_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7315200" cy="5760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9" y="5257800"/>
            <a:ext cx="3200400" cy="13752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 i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605272" y="5148072"/>
            <a:ext cx="36576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66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7315200" cy="5760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28600" y="1371601"/>
            <a:ext cx="5177971" cy="4189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9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/Body Text w/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" y="228600"/>
            <a:ext cx="7315200" cy="5760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28600" y="1371601"/>
            <a:ext cx="8458200" cy="4189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55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4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7315200" cy="5760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28600" y="1371601"/>
            <a:ext cx="5177971" cy="4189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92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7315200" cy="5760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28600" y="1371601"/>
            <a:ext cx="5196114" cy="4189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9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349" y="199571"/>
            <a:ext cx="7772400" cy="616858"/>
          </a:xfrm>
        </p:spPr>
        <p:txBody>
          <a:bodyPr>
            <a:noAutofit/>
          </a:bodyPr>
          <a:lstStyle>
            <a:lvl1pPr algn="l">
              <a:defRPr sz="36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28600" y="2743200"/>
            <a:ext cx="61722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03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7315200" cy="5760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28600" y="1371601"/>
            <a:ext cx="8458200" cy="4189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04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7315200" cy="5760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28600" y="1371601"/>
            <a:ext cx="8458200" cy="4189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9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94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4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Slide_HF_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7315200" cy="5760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54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20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19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24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66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0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80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0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00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75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2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Slide_NEBN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7315200" cy="5760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714999" y="5257800"/>
            <a:ext cx="3200400" cy="13752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 i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605272" y="5148072"/>
            <a:ext cx="36576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385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80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8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00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69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55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22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72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41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3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Slide_Pet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714999" y="5257800"/>
            <a:ext cx="3200400" cy="13752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1" i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5605272" y="5148072"/>
            <a:ext cx="36576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0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Click to edit Master title style</a:t>
            </a:r>
            <a:endParaRPr lang="en-US" sz="3600" b="1" i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98547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07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Body Text w/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942" y="228600"/>
            <a:ext cx="7315200" cy="5760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28600" y="1371601"/>
            <a:ext cx="8458200" cy="4189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22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7315200" cy="5760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28601" y="1371601"/>
            <a:ext cx="5177971" cy="4189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791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defTabSz="342900"/>
            <a:fld id="{6396A3A3-94A6-4E5B-AF39-173ACA3E61CC}" type="datetime2">
              <a:rPr lang="en-US" sz="1350" smtClean="0">
                <a:solidFill>
                  <a:srgbClr val="3B3D3C"/>
                </a:solidFill>
              </a:rPr>
              <a:pPr defTabSz="342900"/>
              <a:t>Wednesday, June 29, 2016</a:t>
            </a:fld>
            <a:endParaRPr lang="en-US" sz="1350">
              <a:solidFill>
                <a:srgbClr val="3B3D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 defTabSz="342900"/>
            <a:endParaRPr lang="en-US" sz="1350" dirty="0">
              <a:solidFill>
                <a:srgbClr val="3B3D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 defTabSz="342900"/>
            <a:fld id="{0CFEC368-1D7A-4F81-ABF6-AE0E36BAF64C}" type="slidenum">
              <a:rPr lang="en-US" sz="1350" smtClean="0">
                <a:solidFill>
                  <a:srgbClr val="3B3D3C"/>
                </a:solidFill>
              </a:rPr>
              <a:pPr defTabSz="342900"/>
              <a:t>‹#›</a:t>
            </a:fld>
            <a:endParaRPr lang="en-US" sz="1350">
              <a:solidFill>
                <a:srgbClr val="3B3D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65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34A709B5-40F8-467B-9E1E-3B3A1CAF1280}" type="datetimeFigureOut">
              <a:rPr lang="en-US" sz="1350" smtClean="0">
                <a:solidFill>
                  <a:srgbClr val="3B3D3C"/>
                </a:solidFill>
              </a:rPr>
              <a:pPr defTabSz="342900"/>
              <a:t>6/29/2016</a:t>
            </a:fld>
            <a:endParaRPr lang="en-US" sz="1350">
              <a:solidFill>
                <a:srgbClr val="3B3D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sz="1350">
              <a:solidFill>
                <a:srgbClr val="3B3D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2AB52559-159E-4F16-8534-1A07F104C814}" type="slidenum">
              <a:rPr lang="en-US" sz="1350" smtClean="0">
                <a:solidFill>
                  <a:srgbClr val="3B3D3C"/>
                </a:solidFill>
              </a:rPr>
              <a:pPr defTabSz="342900"/>
              <a:t>‹#›</a:t>
            </a:fld>
            <a:endParaRPr lang="en-US" sz="1350">
              <a:solidFill>
                <a:srgbClr val="3B3D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58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963E3A48-1DE2-45AF-89AB-9C521FFB5925}" type="slidenum">
              <a:rPr lang="en-US" sz="1350" smtClean="0">
                <a:solidFill>
                  <a:srgbClr val="000000"/>
                </a:solidFill>
              </a:rPr>
              <a:pPr defTabSz="342900">
                <a:defRPr/>
              </a:pPr>
              <a:t>‹#›</a:t>
            </a:fld>
            <a:endParaRPr 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21573"/>
      </p:ext>
    </p:extLst>
  </p:cSld>
  <p:clrMapOvr>
    <a:masterClrMapping/>
  </p:clrMapOvr>
  <p:transition>
    <p:sndAc>
      <p:endSnd/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31C-25D4-4F4C-9A52-3DA088FB22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13AB-15CA-4760-89AF-67222F65E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43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31C-25D4-4F4C-9A52-3DA088FB22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13AB-15CA-4760-89AF-67222F65E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97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31C-25D4-4F4C-9A52-3DA088FB22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13AB-15CA-4760-89AF-67222F65E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420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31C-25D4-4F4C-9A52-3DA088FB22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13AB-15CA-4760-89AF-67222F65E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5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Body Text w/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942" y="228600"/>
            <a:ext cx="7315200" cy="5760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28600" y="1371601"/>
            <a:ext cx="8458200" cy="4189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254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31C-25D4-4F4C-9A52-3DA088FB22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13AB-15CA-4760-89AF-67222F65E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16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31C-25D4-4F4C-9A52-3DA088FB22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13AB-15CA-4760-89AF-67222F65E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737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31C-25D4-4F4C-9A52-3DA088FB22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13AB-15CA-4760-89AF-67222F65E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691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31C-25D4-4F4C-9A52-3DA088FB22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13AB-15CA-4760-89AF-67222F65E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636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31C-25D4-4F4C-9A52-3DA088FB22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13AB-15CA-4760-89AF-67222F65E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07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31C-25D4-4F4C-9A52-3DA088FB22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13AB-15CA-4760-89AF-67222F65E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913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831C-25D4-4F4C-9A52-3DA088FB22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13AB-15CA-4760-89AF-67222F65E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5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7315200" cy="5760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28600" y="1371601"/>
            <a:ext cx="5177971" cy="4189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9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A709B5-40F8-467B-9E1E-3B3A1CAF1280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B52559-159E-4F16-8534-1A07F104C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E3A48-1DE2-45AF-89AB-9C521FFB59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83441"/>
      </p:ext>
    </p:extLst>
  </p:cSld>
  <p:clrMapOvr>
    <a:masterClrMapping/>
  </p:clrMapOvr>
  <p:transition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7315200" cy="5760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28600" y="1371601"/>
            <a:ext cx="8458200" cy="4189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7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em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emf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B_PP_Website_Bkgd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B_PP_Website_Bkgd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NEB_Logo_Process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6" y="150586"/>
            <a:ext cx="1698171" cy="8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2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b="0" i="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b="0" i="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B_PP_Website_Bkgd10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NEB_Logo_Process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6" y="150586"/>
            <a:ext cx="1698171" cy="8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Courier New"/>
        <a:buChar char="o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B_PP_Website_Bkgd9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458200" cy="4911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NEB_Logo_Process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6" y="150586"/>
            <a:ext cx="1698171" cy="8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6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93AF6DB-513B-4524-B8A7-781F4849B7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686515D-AA8A-430E-B2B8-2D2C3EB2E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2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B_PP_Website_Bkgd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599"/>
            <a:ext cx="7315200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458200" cy="478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3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b="1" i="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Helvetica"/>
          <a:ea typeface="+mj-ea"/>
          <a:cs typeface="Helvetica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857250" indent="-171450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2F7831C-25D4-4F4C-9A52-3DA088FB22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A3613AB-15CA-4760-89AF-67222F65EC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1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B_PP_Website_Bkgd8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4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B_PP_Website_Bkgd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NEB_Logo_Process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6" y="150586"/>
            <a:ext cx="1698171" cy="8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0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B_PP_Website_Bkgd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Click to edit Master title style</a:t>
            </a:r>
            <a:endParaRPr lang="en-US" sz="3600" b="1" i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5" name="Picture 4" descr="NEB_Logo_Process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6" y="150586"/>
            <a:ext cx="1698171" cy="8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0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B_PP_Website_Bkgd2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599"/>
            <a:ext cx="7315200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458200" cy="478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1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9" r:id="rId2"/>
    <p:sldLayoutId id="2147483681" r:id="rId3"/>
    <p:sldLayoutId id="214748368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B_PP_Website_Bkgd1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5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B_PP_Website_Bkgd12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4572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50" r:id="rId3"/>
    <p:sldLayoutId id="214748367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B_PP_Website_Bkgd1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4572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NEB_Logo_Process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6" y="150586"/>
            <a:ext cx="1698171" cy="8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3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B_PP_Website_Bkg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743200"/>
            <a:ext cx="3657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NEB_Logo_Process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6" y="150586"/>
            <a:ext cx="1698171" cy="8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8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bg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2000" b="0" i="0" kern="1200">
          <a:solidFill>
            <a:schemeClr val="bg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bg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brary.ifpri.org/cdm/ref/collection/p15738coll2/id/14501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797" y="1288571"/>
            <a:ext cx="616383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Why you should love GMOs</a:t>
            </a:r>
          </a:p>
          <a:p>
            <a:pPr algn="ctr"/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endParaRPr lang="en-US" sz="4000" b="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Richard J. Roberts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New England Biolabs</a:t>
            </a:r>
          </a:p>
          <a:p>
            <a:pPr algn="ctr"/>
            <a:endParaRPr lang="en-US" sz="2000" b="1" dirty="0" smtClean="0">
              <a:solidFill>
                <a:prstClr val="black"/>
              </a:solidFill>
            </a:endParaRP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65088" cy="576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GMO refers to a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28600" y="1371601"/>
            <a:ext cx="8765088" cy="41891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What is important is the </a:t>
            </a:r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PRODUCT</a:t>
            </a:r>
          </a:p>
          <a:p>
            <a:pPr algn="ctr"/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not the </a:t>
            </a:r>
            <a:r>
              <a:rPr lang="en-US" sz="3200" dirty="0"/>
              <a:t>m</a:t>
            </a:r>
            <a:r>
              <a:rPr lang="en-US" sz="3200" dirty="0" smtClean="0"/>
              <a:t>ethod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28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26" y="1710357"/>
            <a:ext cx="6853688" cy="3851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7042" y="1155319"/>
            <a:ext cx="560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PRODUCTION LINE</a:t>
            </a:r>
          </a:p>
        </p:txBody>
      </p:sp>
    </p:spTree>
    <p:extLst>
      <p:ext uri="{BB962C8B-B14F-4D97-AF65-F5344CB8AC3E}">
        <p14:creationId xmlns:p14="http://schemas.microsoft.com/office/powerpoint/2010/main" val="4935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2365" y="2248111"/>
            <a:ext cx="3672765" cy="2063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298" y="1689633"/>
            <a:ext cx="3410334" cy="1447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2365" y="1347239"/>
            <a:ext cx="38031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It’s the “PRODUCT” that matters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298" y="3457214"/>
            <a:ext cx="3395772" cy="1884515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4" idx="1"/>
          </p:cNvCxnSpPr>
          <p:nvPr/>
        </p:nvCxnSpPr>
        <p:spPr>
          <a:xfrm flipV="1">
            <a:off x="4105131" y="2668798"/>
            <a:ext cx="760168" cy="61124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1"/>
          </p:cNvCxnSpPr>
          <p:nvPr/>
        </p:nvCxnSpPr>
        <p:spPr>
          <a:xfrm>
            <a:off x="4105131" y="3280046"/>
            <a:ext cx="818396" cy="6950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5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85" y="1026972"/>
            <a:ext cx="4664330" cy="1601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86" y="3006540"/>
            <a:ext cx="5246613" cy="2745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2712" y="4389767"/>
            <a:ext cx="1332781" cy="3231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Bookman Old Style" panose="02050604050505020204" pitchFamily="18" charset="0"/>
              </a:rPr>
              <a:t>+ 11 more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36311" y="1151158"/>
            <a:ext cx="3179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Many common vegetables have high levels of natural pesticides.</a:t>
            </a:r>
          </a:p>
        </p:txBody>
      </p:sp>
    </p:spTree>
    <p:extLst>
      <p:ext uri="{BB962C8B-B14F-4D97-AF65-F5344CB8AC3E}">
        <p14:creationId xmlns:p14="http://schemas.microsoft.com/office/powerpoint/2010/main" val="42550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Food in Developing Countries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228600" y="1371601"/>
            <a:ext cx="7730067" cy="418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Africa, S. America, Asia need better crops with high yields. They need precision agriculture (GMOs)</a:t>
            </a:r>
          </a:p>
          <a:p>
            <a:endParaRPr lang="en-US" sz="2200" dirty="0"/>
          </a:p>
          <a:p>
            <a:r>
              <a:rPr lang="en-US" sz="2200" dirty="0">
                <a:solidFill>
                  <a:srgbClr val="FF0000"/>
                </a:solidFill>
              </a:rPr>
              <a:t>Europe doesn’t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So </a:t>
            </a:r>
            <a:r>
              <a:rPr lang="en-US" sz="2200" dirty="0"/>
              <a:t>why doesn’t Europe endorse this?</a:t>
            </a:r>
          </a:p>
          <a:p>
            <a:endParaRPr lang="en-US" sz="2200" dirty="0"/>
          </a:p>
          <a:p>
            <a:r>
              <a:rPr lang="en-US" sz="2200" dirty="0">
                <a:solidFill>
                  <a:srgbClr val="FF0000"/>
                </a:solidFill>
              </a:rPr>
              <a:t>Could it be politics, or money or both?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6" name="Picture 5" descr="gmo-free-euro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0" y="2207683"/>
            <a:ext cx="31750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The </a:t>
            </a:r>
            <a:r>
              <a:rPr lang="en-US" dirty="0" smtClean="0">
                <a:solidFill>
                  <a:srgbClr val="FFFFFF"/>
                </a:solidFill>
              </a:rPr>
              <a:t>Problem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28600" y="1371601"/>
            <a:ext cx="7973483" cy="418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prstClr val="black"/>
                </a:solidFill>
              </a:rPr>
              <a:t>Europeans </a:t>
            </a:r>
            <a:r>
              <a:rPr lang="en-US" sz="2200" dirty="0">
                <a:solidFill>
                  <a:prstClr val="black"/>
                </a:solidFill>
              </a:rPr>
              <a:t>did not want US companies to control their food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How can that be prevented?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Ban Monsanto and the other big US agribusinesses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Not so fast - the farmers buy their seeds from them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Green Parties 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28600" y="1371601"/>
            <a:ext cx="7863214" cy="418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Assert </a:t>
            </a:r>
            <a:r>
              <a:rPr lang="en-US" sz="2400" dirty="0">
                <a:solidFill>
                  <a:prstClr val="black"/>
                </a:solidFill>
              </a:rPr>
              <a:t>that precision agriculture </a:t>
            </a:r>
            <a:r>
              <a:rPr lang="en-US" sz="2400" i="1" dirty="0">
                <a:solidFill>
                  <a:srgbClr val="FF0000"/>
                </a:solidFill>
              </a:rPr>
              <a:t>might</a:t>
            </a:r>
            <a:r>
              <a:rPr lang="en-US" sz="2400" dirty="0">
                <a:solidFill>
                  <a:prstClr val="black"/>
                </a:solidFill>
              </a:rPr>
              <a:t> be </a:t>
            </a:r>
            <a:r>
              <a:rPr lang="en-US" sz="2400" dirty="0" smtClean="0">
                <a:solidFill>
                  <a:prstClr val="black"/>
                </a:solidFill>
              </a:rPr>
              <a:t>dangerous</a:t>
            </a:r>
            <a:r>
              <a:rPr lang="en-US" sz="2400" dirty="0">
                <a:solidFill>
                  <a:prstClr val="black"/>
                </a:solidFill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The politicians and the green parties will protect you </a:t>
            </a:r>
            <a:r>
              <a:rPr lang="en-US" sz="2400" dirty="0" smtClean="0">
                <a:solidFill>
                  <a:prstClr val="black"/>
                </a:solidFill>
              </a:rPr>
              <a:t>from </a:t>
            </a:r>
            <a:r>
              <a:rPr lang="en-US" sz="2400" dirty="0">
                <a:solidFill>
                  <a:prstClr val="black"/>
                </a:solidFill>
              </a:rPr>
              <a:t>this risk by banning GMOs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Best of all: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This has no economic consequence for </a:t>
            </a:r>
            <a:r>
              <a:rPr lang="en-US" sz="2400" dirty="0" smtClean="0">
                <a:solidFill>
                  <a:srgbClr val="00B050"/>
                </a:solidFill>
              </a:rPr>
              <a:t>Europe !</a:t>
            </a:r>
            <a:endParaRPr lang="en-US" sz="2400" dirty="0">
              <a:solidFill>
                <a:srgbClr val="00B050"/>
              </a:solidFill>
            </a:endParaRP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26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The tragic </a:t>
            </a:r>
            <a:r>
              <a:rPr lang="en-US" dirty="0" smtClean="0">
                <a:solidFill>
                  <a:srgbClr val="FFFFFF"/>
                </a:solidFill>
              </a:rPr>
              <a:t>consequences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79425" y="1725083"/>
            <a:ext cx="8185150" cy="396270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Not content with blocking precision agriculture in Europe </a:t>
            </a:r>
            <a:r>
              <a:rPr lang="en-US" dirty="0" smtClean="0">
                <a:solidFill>
                  <a:prstClr val="black"/>
                </a:solidFill>
              </a:rPr>
              <a:t>many </a:t>
            </a:r>
            <a:r>
              <a:rPr lang="en-US" dirty="0">
                <a:solidFill>
                  <a:prstClr val="black"/>
                </a:solidFill>
              </a:rPr>
              <a:t>politicians and NGOs like “Greenpeace” and “Friends of the Earth” are now spreading their message to the developing countries</a:t>
            </a:r>
          </a:p>
          <a:p>
            <a:endParaRPr lang="en-US" dirty="0"/>
          </a:p>
        </p:txBody>
      </p:sp>
      <p:pic>
        <p:nvPicPr>
          <p:cNvPr id="5" name="Picture 4" descr="4500382320_bcb1303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4" y="3337004"/>
            <a:ext cx="2743200" cy="1824547"/>
          </a:xfrm>
          <a:prstGeom prst="rect">
            <a:avLst/>
          </a:prstGeom>
        </p:spPr>
      </p:pic>
      <p:pic>
        <p:nvPicPr>
          <p:cNvPr id="6" name="Picture 5" descr="GP02DSS_layo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96" y="3335449"/>
            <a:ext cx="2743200" cy="1827657"/>
          </a:xfrm>
          <a:prstGeom prst="rect">
            <a:avLst/>
          </a:prstGeom>
        </p:spPr>
      </p:pic>
      <p:pic>
        <p:nvPicPr>
          <p:cNvPr id="7" name="Picture 6" descr="greenpeace-stop-gmo-invasio.ashx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640" y="3335916"/>
            <a:ext cx="2743200" cy="182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502944" y="3048000"/>
            <a:ext cx="1846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4400">
              <a:solidFill>
                <a:srgbClr val="808000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00200" y="533402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CH" sz="2800">
              <a:solidFill>
                <a:srgbClr val="000000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171700" y="5470527"/>
            <a:ext cx="491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CH" b="1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9916" y="6334836"/>
            <a:ext cx="2700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*Courtesy of Ingo Potrykus</a:t>
            </a: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case </a:t>
            </a:r>
            <a:r>
              <a:rPr lang="en-US" dirty="0"/>
              <a:t>s</a:t>
            </a:r>
            <a:r>
              <a:rPr lang="en-US" dirty="0" smtClean="0"/>
              <a:t>tudy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826509"/>
              </p:ext>
            </p:extLst>
          </p:nvPr>
        </p:nvGraphicFramePr>
        <p:xfrm>
          <a:off x="1600200" y="1935480"/>
          <a:ext cx="6096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58025"/>
                          </a:solidFill>
                          <a:effectLst/>
                          <a:latin typeface="Helvetica"/>
                          <a:cs typeface="Helvetica"/>
                        </a:rPr>
                        <a:t>Vitamin A-deficiency (2014 data)</a:t>
                      </a:r>
                      <a:endParaRPr lang="en-US" sz="2000" dirty="0">
                        <a:solidFill>
                          <a:srgbClr val="F58025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Global </a:t>
                      </a:r>
                      <a:r>
                        <a:rPr lang="de-DE" sz="2000" b="0" dirty="0" err="1" smtClean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population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 </a:t>
                      </a:r>
                      <a:r>
                        <a:rPr lang="de-DE" sz="2000" b="0" dirty="0" err="1" smtClean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mortality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 (in </a:t>
                      </a:r>
                      <a:r>
                        <a:rPr lang="de-DE" sz="2000" b="0" dirty="0" err="1" smtClean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millions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):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solidFill>
                            <a:srgbClr val="FF0000"/>
                          </a:solidFill>
                          <a:effectLst/>
                          <a:latin typeface="Helvetica"/>
                          <a:cs typeface="Helvetica"/>
                        </a:rPr>
                        <a:t>Vitamin A-</a:t>
                      </a:r>
                      <a:r>
                        <a:rPr lang="de-DE" sz="2000" b="1" dirty="0" err="1" smtClean="0">
                          <a:solidFill>
                            <a:srgbClr val="FF0000"/>
                          </a:solidFill>
                          <a:effectLst/>
                          <a:latin typeface="Helvetica"/>
                          <a:cs typeface="Helvetica"/>
                        </a:rPr>
                        <a:t>deficiency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>
                          <a:solidFill>
                            <a:srgbClr val="FF0000"/>
                          </a:solidFill>
                          <a:effectLst/>
                          <a:latin typeface="Helvetica"/>
                          <a:cs typeface="Helvetica"/>
                        </a:rPr>
                        <a:t>1.4-2.1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0" dirty="0" smtClean="0">
                          <a:solidFill>
                            <a:schemeClr val="accent1"/>
                          </a:solidFill>
                          <a:effectLst/>
                          <a:latin typeface="Helvetica"/>
                          <a:cs typeface="Helvetica"/>
                        </a:rPr>
                        <a:t>HIV/Aids</a:t>
                      </a:r>
                      <a:endParaRPr lang="en-US" sz="2000" b="0" dirty="0">
                        <a:solidFill>
                          <a:schemeClr val="accent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1"/>
                          </a:solidFill>
                          <a:effectLst/>
                          <a:latin typeface="Helvetica"/>
                          <a:cs typeface="Helvetica"/>
                        </a:rPr>
                        <a:t>1.2</a:t>
                      </a:r>
                      <a:endParaRPr lang="en-US" sz="2000" b="0" dirty="0">
                        <a:solidFill>
                          <a:schemeClr val="accent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0" dirty="0" err="1" smtClean="0">
                          <a:solidFill>
                            <a:schemeClr val="accent1"/>
                          </a:solidFill>
                          <a:effectLst/>
                          <a:latin typeface="Helvetica"/>
                          <a:cs typeface="Helvetica"/>
                        </a:rPr>
                        <a:t>Tuberculosis</a:t>
                      </a:r>
                      <a:endParaRPr lang="en-US" sz="2000" b="0" dirty="0">
                        <a:solidFill>
                          <a:schemeClr val="accent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1"/>
                          </a:solidFill>
                          <a:effectLst/>
                          <a:latin typeface="Helvetica"/>
                          <a:cs typeface="Helvetica"/>
                        </a:rPr>
                        <a:t>1.1</a:t>
                      </a:r>
                      <a:endParaRPr lang="en-US" sz="2000" b="0" dirty="0">
                        <a:solidFill>
                          <a:schemeClr val="accent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0" dirty="0" smtClean="0">
                          <a:solidFill>
                            <a:schemeClr val="accent1"/>
                          </a:solidFill>
                          <a:effectLst/>
                          <a:latin typeface="Helvetica"/>
                          <a:cs typeface="Helvetica"/>
                        </a:rPr>
                        <a:t> Malaria</a:t>
                      </a:r>
                      <a:endParaRPr lang="en-US" sz="2000" b="0" dirty="0">
                        <a:solidFill>
                          <a:schemeClr val="accent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1"/>
                          </a:solidFill>
                          <a:effectLst/>
                          <a:latin typeface="Helvetica"/>
                          <a:cs typeface="Helvetica"/>
                        </a:rPr>
                        <a:t>0.6</a:t>
                      </a:r>
                      <a:endParaRPr lang="en-US" sz="2000" b="0" dirty="0">
                        <a:solidFill>
                          <a:schemeClr val="accent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6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58" y="1603992"/>
            <a:ext cx="4507283" cy="425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H="1" flipV="1">
            <a:off x="6889749" y="6238934"/>
            <a:ext cx="2254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Courtesy of Ingo Potrykus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Golden Rice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3B3D3C"/>
                </a:solidFill>
              </a:rPr>
              <a:t>A new source of Vitamin </a:t>
            </a:r>
            <a:r>
              <a:rPr lang="en-US" sz="2400" dirty="0" smtClean="0">
                <a:solidFill>
                  <a:srgbClr val="3B3D3C"/>
                </a:solidFill>
              </a:rPr>
              <a:t>A</a:t>
            </a:r>
          </a:p>
          <a:p>
            <a:r>
              <a:rPr lang="en-US" sz="2400" dirty="0" smtClean="0"/>
              <a:t>Ingo </a:t>
            </a:r>
            <a:r>
              <a:rPr lang="en-US" sz="2400" dirty="0"/>
              <a:t>Potrykus, ETH </a:t>
            </a:r>
            <a:r>
              <a:rPr lang="en-US" sz="2400" dirty="0" smtClean="0"/>
              <a:t>Zurich</a:t>
            </a:r>
          </a:p>
          <a:p>
            <a:r>
              <a:rPr lang="en-US" sz="2400" dirty="0" smtClean="0"/>
              <a:t>Peter </a:t>
            </a:r>
            <a:r>
              <a:rPr lang="en-US" sz="2400" dirty="0"/>
              <a:t>Beyer, U. Freiburg</a:t>
            </a:r>
          </a:p>
          <a:p>
            <a:pPr marL="0" indent="0">
              <a:buNone/>
            </a:pPr>
            <a:endParaRPr lang="en-US" sz="2400" dirty="0">
              <a:solidFill>
                <a:srgbClr val="3B3D3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389023" y="4227878"/>
            <a:ext cx="8331644" cy="1492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Marc Van Montagu and Jeff Schell</a:t>
            </a:r>
          </a:p>
          <a:p>
            <a:r>
              <a:rPr lang="en-US" sz="2800" dirty="0"/>
              <a:t>Discoverers of Ti plasmid transformation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-1" y="-63498"/>
            <a:ext cx="9144001" cy="10900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147" y="749139"/>
            <a:ext cx="2272782" cy="2833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795" y="749139"/>
            <a:ext cx="3606778" cy="283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502944" y="3048000"/>
            <a:ext cx="1846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4400">
              <a:solidFill>
                <a:srgbClr val="808000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14500" y="1143002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CH" sz="2800">
              <a:solidFill>
                <a:srgbClr val="000000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00200" y="533402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CH" sz="2800">
              <a:solidFill>
                <a:srgbClr val="000000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131219" y="273845"/>
            <a:ext cx="4743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CH" sz="2800">
              <a:solidFill>
                <a:srgbClr val="000000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171700" y="5470527"/>
            <a:ext cx="491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CH" b="1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27231" y="6401255"/>
            <a:ext cx="1997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Courtesy of Ingo Potrykus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Golden Rice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228600" y="1371601"/>
            <a:ext cx="8206317" cy="4189186"/>
          </a:xfrm>
        </p:spPr>
        <p:txBody>
          <a:bodyPr>
            <a:no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e-CH" sz="2200" dirty="0">
              <a:solidFill>
                <a:srgbClr val="3B3D3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200" dirty="0" err="1">
                <a:solidFill>
                  <a:srgbClr val="3B3D3C"/>
                </a:solidFill>
              </a:rPr>
              <a:t>Became</a:t>
            </a:r>
            <a:r>
              <a:rPr lang="de-CH" sz="2200" dirty="0">
                <a:solidFill>
                  <a:srgbClr val="3B3D3C"/>
                </a:solidFill>
              </a:rPr>
              <a:t> a </a:t>
            </a:r>
            <a:r>
              <a:rPr lang="de-CH" sz="2200" dirty="0" err="1">
                <a:solidFill>
                  <a:srgbClr val="3B3D3C"/>
                </a:solidFill>
              </a:rPr>
              <a:t>reality</a:t>
            </a:r>
            <a:r>
              <a:rPr lang="de-CH" sz="2200" dirty="0">
                <a:solidFill>
                  <a:srgbClr val="3B3D3C"/>
                </a:solidFill>
              </a:rPr>
              <a:t> in </a:t>
            </a:r>
            <a:r>
              <a:rPr lang="de-CH" sz="2200" dirty="0" err="1">
                <a:solidFill>
                  <a:srgbClr val="3B3D3C"/>
                </a:solidFill>
              </a:rPr>
              <a:t>February</a:t>
            </a:r>
            <a:r>
              <a:rPr lang="de-CH" sz="2200" dirty="0">
                <a:solidFill>
                  <a:srgbClr val="3B3D3C"/>
                </a:solidFill>
              </a:rPr>
              <a:t> 1999.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e-CH" sz="2200" dirty="0">
              <a:solidFill>
                <a:srgbClr val="3B3D3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200" dirty="0" err="1">
                <a:solidFill>
                  <a:srgbClr val="3B3D3C"/>
                </a:solidFill>
              </a:rPr>
              <a:t>Could</a:t>
            </a:r>
            <a:r>
              <a:rPr lang="de-CH" sz="2200" dirty="0">
                <a:solidFill>
                  <a:srgbClr val="3B3D3C"/>
                </a:solidFill>
              </a:rPr>
              <a:t> </a:t>
            </a:r>
            <a:r>
              <a:rPr lang="de-CH" sz="2200" dirty="0" err="1">
                <a:solidFill>
                  <a:srgbClr val="3B3D3C"/>
                </a:solidFill>
              </a:rPr>
              <a:t>have</a:t>
            </a:r>
            <a:r>
              <a:rPr lang="de-CH" sz="2200" dirty="0">
                <a:solidFill>
                  <a:srgbClr val="3B3D3C"/>
                </a:solidFill>
              </a:rPr>
              <a:t> </a:t>
            </a:r>
            <a:r>
              <a:rPr lang="de-CH" sz="2200" dirty="0" err="1">
                <a:solidFill>
                  <a:srgbClr val="3B3D3C"/>
                </a:solidFill>
              </a:rPr>
              <a:t>been</a:t>
            </a:r>
            <a:r>
              <a:rPr lang="de-CH" sz="2200" dirty="0">
                <a:solidFill>
                  <a:srgbClr val="3B3D3C"/>
                </a:solidFill>
              </a:rPr>
              <a:t> in </a:t>
            </a:r>
            <a:r>
              <a:rPr lang="de-CH" sz="2200" dirty="0" err="1">
                <a:solidFill>
                  <a:srgbClr val="3B3D3C"/>
                </a:solidFill>
              </a:rPr>
              <a:t>use</a:t>
            </a:r>
            <a:r>
              <a:rPr lang="de-CH" sz="2200" dirty="0">
                <a:solidFill>
                  <a:srgbClr val="3B3D3C"/>
                </a:solidFill>
              </a:rPr>
              <a:t> in 2002 </a:t>
            </a:r>
            <a:r>
              <a:rPr lang="de-CH" sz="2200" dirty="0" err="1">
                <a:solidFill>
                  <a:srgbClr val="3B3D3C"/>
                </a:solidFill>
              </a:rPr>
              <a:t>saving</a:t>
            </a:r>
            <a:r>
              <a:rPr lang="de-CH" sz="2200" dirty="0">
                <a:solidFill>
                  <a:srgbClr val="3B3D3C"/>
                </a:solidFill>
              </a:rPr>
              <a:t> </a:t>
            </a:r>
            <a:r>
              <a:rPr lang="de-CH" sz="2200" dirty="0" err="1">
                <a:solidFill>
                  <a:srgbClr val="3B3D3C"/>
                </a:solidFill>
              </a:rPr>
              <a:t>millions</a:t>
            </a:r>
            <a:r>
              <a:rPr lang="de-CH" sz="2200" dirty="0">
                <a:solidFill>
                  <a:srgbClr val="3B3D3C"/>
                </a:solidFill>
              </a:rPr>
              <a:t> </a:t>
            </a:r>
            <a:r>
              <a:rPr lang="de-CH" sz="2200" dirty="0" err="1">
                <a:solidFill>
                  <a:srgbClr val="3B3D3C"/>
                </a:solidFill>
              </a:rPr>
              <a:t>of</a:t>
            </a:r>
            <a:r>
              <a:rPr lang="de-CH" sz="2200" dirty="0">
                <a:solidFill>
                  <a:srgbClr val="3B3D3C"/>
                </a:solidFill>
              </a:rPr>
              <a:t> </a:t>
            </a:r>
            <a:r>
              <a:rPr lang="de-CH" sz="2200" dirty="0" err="1" smtClean="0">
                <a:solidFill>
                  <a:srgbClr val="3B3D3C"/>
                </a:solidFill>
              </a:rPr>
              <a:t>children</a:t>
            </a:r>
            <a:r>
              <a:rPr lang="de-CH" sz="2200" dirty="0" smtClean="0">
                <a:solidFill>
                  <a:srgbClr val="3B3D3C"/>
                </a:solidFill>
              </a:rPr>
              <a:t> </a:t>
            </a:r>
            <a:r>
              <a:rPr lang="de-CH" sz="2200" dirty="0" err="1">
                <a:solidFill>
                  <a:srgbClr val="3B3D3C"/>
                </a:solidFill>
              </a:rPr>
              <a:t>from</a:t>
            </a:r>
            <a:r>
              <a:rPr lang="de-CH" sz="2200" dirty="0">
                <a:solidFill>
                  <a:srgbClr val="3B3D3C"/>
                </a:solidFill>
              </a:rPr>
              <a:t> </a:t>
            </a:r>
            <a:r>
              <a:rPr lang="de-CH" sz="2200" dirty="0" err="1">
                <a:solidFill>
                  <a:srgbClr val="3B3D3C"/>
                </a:solidFill>
              </a:rPr>
              <a:t>blindness</a:t>
            </a:r>
            <a:r>
              <a:rPr lang="de-CH" sz="2200" dirty="0">
                <a:solidFill>
                  <a:srgbClr val="3B3D3C"/>
                </a:solidFill>
              </a:rPr>
              <a:t> </a:t>
            </a:r>
            <a:r>
              <a:rPr lang="de-CH" sz="2200" dirty="0" err="1">
                <a:solidFill>
                  <a:srgbClr val="3B3D3C"/>
                </a:solidFill>
              </a:rPr>
              <a:t>and</a:t>
            </a:r>
            <a:r>
              <a:rPr lang="de-CH" sz="2200" dirty="0">
                <a:solidFill>
                  <a:srgbClr val="3B3D3C"/>
                </a:solidFill>
              </a:rPr>
              <a:t> </a:t>
            </a:r>
            <a:r>
              <a:rPr lang="de-CH" sz="2200" dirty="0" err="1">
                <a:solidFill>
                  <a:srgbClr val="3B3D3C"/>
                </a:solidFill>
              </a:rPr>
              <a:t>death</a:t>
            </a:r>
            <a:r>
              <a:rPr lang="de-CH" sz="2200" dirty="0">
                <a:solidFill>
                  <a:srgbClr val="3B3D3C"/>
                </a:solidFill>
              </a:rPr>
              <a:t>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e-CH" sz="2200" dirty="0">
              <a:solidFill>
                <a:srgbClr val="3B3D3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200" dirty="0">
                <a:solidFill>
                  <a:srgbClr val="3B3D3C"/>
                </a:solidFill>
              </a:rPr>
              <a:t>But </a:t>
            </a:r>
            <a:r>
              <a:rPr lang="de-CH" sz="2200" dirty="0" smtClean="0">
                <a:solidFill>
                  <a:srgbClr val="3B3D3C"/>
                </a:solidFill>
              </a:rPr>
              <a:t>it’s </a:t>
            </a:r>
            <a:r>
              <a:rPr lang="de-CH" sz="2200" dirty="0">
                <a:solidFill>
                  <a:srgbClr val="3B3D3C"/>
                </a:solidFill>
              </a:rPr>
              <a:t>a GMO and won’t now be available until at least </a:t>
            </a:r>
            <a:r>
              <a:rPr lang="de-CH" sz="2200" dirty="0" smtClean="0">
                <a:solidFill>
                  <a:srgbClr val="3B3D3C"/>
                </a:solidFill>
              </a:rPr>
              <a:t>20**.</a:t>
            </a:r>
            <a:endParaRPr lang="de-CH" sz="2200" dirty="0">
              <a:solidFill>
                <a:srgbClr val="3B3D3C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e-CH" sz="2200" dirty="0">
              <a:solidFill>
                <a:srgbClr val="3B3D3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200" dirty="0">
                <a:solidFill>
                  <a:srgbClr val="3B3D3C"/>
                </a:solidFill>
              </a:rPr>
              <a:t>Why? </a:t>
            </a:r>
            <a:endParaRPr lang="de-CH" sz="2200" dirty="0" smtClean="0">
              <a:solidFill>
                <a:srgbClr val="3B3D3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CH" sz="2200" dirty="0">
              <a:solidFill>
                <a:srgbClr val="3B3D3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200" dirty="0" smtClean="0">
                <a:solidFill>
                  <a:srgbClr val="3B3D3C"/>
                </a:solidFill>
              </a:rPr>
              <a:t>14+ </a:t>
            </a:r>
            <a:r>
              <a:rPr lang="de-CH" sz="2200" dirty="0">
                <a:solidFill>
                  <a:srgbClr val="3B3D3C"/>
                </a:solidFill>
              </a:rPr>
              <a:t>years of delay due to regulation and opposition.</a:t>
            </a:r>
            <a:endParaRPr lang="de-DE" sz="2200" dirty="0">
              <a:solidFill>
                <a:srgbClr val="3B3D3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sz="2200" dirty="0">
              <a:solidFill>
                <a:srgbClr val="3B3D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200" dirty="0" smtClean="0"/>
              <a:t>Accredited Professional </a:t>
            </a:r>
            <a:r>
              <a:rPr lang="en-US" sz="2200" dirty="0"/>
              <a:t>Scientific and/or Medical bodies with an opinion on </a:t>
            </a:r>
            <a:r>
              <a:rPr lang="en-US" sz="2200" dirty="0" smtClean="0"/>
              <a:t>the safety </a:t>
            </a:r>
            <a:r>
              <a:rPr lang="en-US" sz="2200" dirty="0"/>
              <a:t>of GMOs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0"/>
          </p:nvPr>
        </p:nvSpPr>
        <p:spPr>
          <a:xfrm>
            <a:off x="122767" y="1191690"/>
            <a:ext cx="5237023" cy="519006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u="sng" dirty="0">
                <a:solidFill>
                  <a:schemeClr val="tx2"/>
                </a:solidFill>
              </a:rPr>
              <a:t>Generally Positive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u="sng" dirty="0"/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en-US" sz="1800" dirty="0"/>
              <a:t>Royal Society (London) 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en-US" sz="1800" dirty="0" smtClean="0"/>
              <a:t>The </a:t>
            </a:r>
            <a:r>
              <a:rPr lang="en-US" sz="1800" dirty="0"/>
              <a:t>U.S. National Research Council (NRC)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en-US" sz="1800" dirty="0"/>
              <a:t>U.S. National Academy of Sciences (NAS)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en-US" sz="1800" dirty="0"/>
              <a:t>The American Medical Association,  (AMA)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en-US" sz="1800" dirty="0"/>
              <a:t>U.S. Department of Agriculture (USDA)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en-US" sz="1800" dirty="0"/>
              <a:t>U.S.  Environmental Protection Agency  (EPA)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en-US" sz="1800" dirty="0"/>
              <a:t>U.S. Food and Drug Administration (FDA)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en-US" sz="1800" dirty="0"/>
              <a:t>European Food Safety authority (EFSA)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en-US" sz="1800" dirty="0"/>
              <a:t>American Society for Plant </a:t>
            </a:r>
            <a:r>
              <a:rPr lang="en-US" sz="1800" dirty="0" smtClean="0"/>
              <a:t>Biologists </a:t>
            </a:r>
            <a:r>
              <a:rPr lang="en-US" sz="1800" dirty="0"/>
              <a:t>(ASPB)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en-US" sz="1800" dirty="0"/>
              <a:t>World Health Organization (WHO)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en-US" sz="1800" dirty="0"/>
              <a:t>Food and Agriculture Organization (FAO)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en-US" sz="1800" dirty="0" smtClean="0"/>
              <a:t>Brazil </a:t>
            </a:r>
            <a:r>
              <a:rPr lang="en-US" sz="1800" dirty="0"/>
              <a:t>National Academy of Science, 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en-US" sz="1800" dirty="0"/>
              <a:t>Chinese National Academy of Science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en-US" sz="1800" dirty="0"/>
              <a:t>Indian National Academy of Science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en-US" sz="1800" dirty="0"/>
              <a:t>Mexican Academy of Science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en-US" sz="1800" dirty="0"/>
              <a:t>Third World Academy of Sciences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74192" y="1191690"/>
            <a:ext cx="3969808" cy="55308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u="sng" dirty="0">
                <a:solidFill>
                  <a:srgbClr val="F58025"/>
                </a:solidFill>
              </a:rPr>
              <a:t>Generally </a:t>
            </a:r>
            <a:r>
              <a:rPr lang="en-US" sz="2000" u="sng" dirty="0" smtClean="0">
                <a:solidFill>
                  <a:srgbClr val="F58025"/>
                </a:solidFill>
              </a:rPr>
              <a:t>Negative</a:t>
            </a:r>
          </a:p>
          <a:p>
            <a:pPr eaLnBrk="1" hangingPunct="1">
              <a:buFont typeface="Wingdings" charset="2"/>
              <a:buChar char="ü"/>
              <a:defRPr/>
            </a:pPr>
            <a:endParaRPr lang="en-US" sz="2000" u="sng" dirty="0"/>
          </a:p>
          <a:p>
            <a:pPr eaLnBrk="1" hangingPunct="1">
              <a:buClr>
                <a:srgbClr val="FF0000"/>
              </a:buClr>
              <a:defRPr/>
            </a:pPr>
            <a:r>
              <a:rPr lang="en-US" sz="1900" dirty="0" smtClean="0"/>
              <a:t>Institute for Responsible Technology </a:t>
            </a:r>
            <a:r>
              <a:rPr lang="en-US" sz="1500" dirty="0" smtClean="0"/>
              <a:t>(Geoffrey Smith)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US" sz="1900" dirty="0"/>
              <a:t>American Academy of Environmental Medicine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u="sng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u="sng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u="sng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u="sng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u="sng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u="sng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u="sng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u="sng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u="sng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400" b="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400" b="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400" b="0" dirty="0" smtClean="0"/>
              <a:t>      Courtesy of </a:t>
            </a:r>
            <a:r>
              <a:rPr lang="en-US" sz="1400" dirty="0" smtClean="0"/>
              <a:t>Martina Newell-McGloughlin</a:t>
            </a:r>
            <a:r>
              <a:rPr lang="en-US" sz="1400" b="0" dirty="0" smtClean="0"/>
              <a:t> 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544283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276" y="994502"/>
            <a:ext cx="77964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Since 2002 more than 15 million children have died or suffered because of Vitamin A deficiency</a:t>
            </a: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How many must die before we consider this a “</a:t>
            </a:r>
            <a:r>
              <a:rPr lang="en-US" sz="3200" b="1" dirty="0" smtClean="0">
                <a:solidFill>
                  <a:prstClr val="black"/>
                </a:solidFill>
              </a:rPr>
              <a:t>crime against humanity”</a:t>
            </a:r>
            <a:r>
              <a:rPr lang="en-US" sz="3200" dirty="0" smtClean="0">
                <a:solidFill>
                  <a:prstClr val="black"/>
                </a:solidFill>
              </a:rPr>
              <a:t> that should be prosecuted?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-63498"/>
            <a:ext cx="9144001" cy="10900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809" y="289933"/>
            <a:ext cx="847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endParaRPr lang="en-US" b="1" dirty="0">
              <a:solidFill>
                <a:srgbClr val="5B9BD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28600"/>
            <a:ext cx="9084734" cy="576072"/>
          </a:xfrm>
        </p:spPr>
        <p:txBody>
          <a:bodyPr>
            <a:normAutofit fontScale="90000"/>
          </a:bodyPr>
          <a:lstStyle/>
          <a:p>
            <a:r>
              <a:rPr lang="en-US" dirty="0"/>
              <a:t>Some common “Green parties’ fabrications”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28600" y="1371601"/>
            <a:ext cx="7465483" cy="4189186"/>
          </a:xfrm>
        </p:spPr>
        <p:txBody>
          <a:bodyPr>
            <a:normAutofit/>
          </a:bodyPr>
          <a:lstStyle/>
          <a:p>
            <a:pPr marL="342900" lvl="2" indent="-342900">
              <a:buClr>
                <a:schemeClr val="tx2"/>
              </a:buClr>
              <a:buFont typeface="Arial"/>
              <a:buChar char="•"/>
            </a:pPr>
            <a:r>
              <a:rPr lang="en-US" sz="2400" dirty="0" smtClean="0">
                <a:ln w="0"/>
              </a:rPr>
              <a:t>Massive </a:t>
            </a:r>
            <a:r>
              <a:rPr lang="en-US" sz="2400" dirty="0">
                <a:ln w="0"/>
              </a:rPr>
              <a:t>amounts of Golden Rice are needed </a:t>
            </a:r>
            <a:r>
              <a:rPr lang="en-US" sz="2400" dirty="0" smtClean="0">
                <a:ln w="0"/>
              </a:rPr>
              <a:t>to </a:t>
            </a:r>
            <a:r>
              <a:rPr lang="en-US" sz="2400" dirty="0">
                <a:ln w="0"/>
              </a:rPr>
              <a:t>get sufficient Vitamin A</a:t>
            </a:r>
            <a:endParaRPr lang="en-US" sz="2400" dirty="0"/>
          </a:p>
          <a:p>
            <a:endParaRPr lang="en-US" sz="2400" dirty="0">
              <a:ln w="0"/>
            </a:endParaRPr>
          </a:p>
          <a:p>
            <a:r>
              <a:rPr lang="en-US" sz="2400" dirty="0">
                <a:ln w="0"/>
              </a:rPr>
              <a:t>Indian farmers’ suicides are linked to biotechnology advances</a:t>
            </a:r>
          </a:p>
          <a:p>
            <a:pPr marL="0" indent="0">
              <a:buNone/>
            </a:pPr>
            <a:endParaRPr lang="en-US" sz="2400" dirty="0">
              <a:ln w="0"/>
            </a:endParaRPr>
          </a:p>
          <a:p>
            <a:r>
              <a:rPr lang="en-US" sz="2400" dirty="0">
                <a:ln w="0"/>
              </a:rPr>
              <a:t>Pesticide use increases for </a:t>
            </a:r>
            <a:r>
              <a:rPr lang="en-US" sz="2400" dirty="0" smtClean="0">
                <a:ln w="0"/>
              </a:rPr>
              <a:t>GMOs</a:t>
            </a:r>
            <a:endParaRPr lang="en-US" sz="24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7835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reenpeace.org/raw/image_full/international/photosvideos/photos/ge-rice-is-fool-s-gold-beca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02" y="2600297"/>
            <a:ext cx="3554879" cy="388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28600"/>
            <a:ext cx="8100483" cy="576072"/>
          </a:xfrm>
        </p:spPr>
        <p:txBody>
          <a:bodyPr>
            <a:normAutofit fontScale="90000"/>
          </a:bodyPr>
          <a:lstStyle/>
          <a:p>
            <a:r>
              <a:rPr lang="en-US" dirty="0"/>
              <a:t>Golden Rice needed per person per </a:t>
            </a:r>
            <a:r>
              <a:rPr lang="en-US" dirty="0" smtClean="0"/>
              <a:t>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28600" y="1371601"/>
            <a:ext cx="7465483" cy="418918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Greenpeace:  </a:t>
            </a:r>
            <a:r>
              <a:rPr lang="en-US" b="1" dirty="0" smtClean="0">
                <a:solidFill>
                  <a:schemeClr val="accent2"/>
                </a:solidFill>
              </a:rPr>
              <a:t>9kg </a:t>
            </a:r>
            <a:r>
              <a:rPr lang="en-US" b="1" dirty="0">
                <a:solidFill>
                  <a:schemeClr val="accent2"/>
                </a:solidFill>
              </a:rPr>
              <a:t>cooked rice, 3.5kg dry rice</a:t>
            </a:r>
            <a:endParaRPr lang="en-US" b="1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n-US" b="1" dirty="0">
                <a:solidFill>
                  <a:prstClr val="black"/>
                </a:solidFill>
              </a:rPr>
              <a:t>In reality:  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</a:rPr>
              <a:t>150g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cooked rice, 50g dry rice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447" y="1635919"/>
            <a:ext cx="6565106" cy="3586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9447" y="1132103"/>
            <a:ext cx="656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Indian farmers’ suicides are 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NOT linked 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to biotechnology advances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7016" y="5379648"/>
            <a:ext cx="56470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i="1" dirty="0">
                <a:solidFill>
                  <a:prstClr val="black"/>
                </a:solidFill>
              </a:rPr>
              <a:t>Source:</a:t>
            </a:r>
            <a:r>
              <a:rPr lang="en-US" sz="1350" dirty="0">
                <a:solidFill>
                  <a:prstClr val="black"/>
                </a:solidFill>
              </a:rPr>
              <a:t>  </a:t>
            </a:r>
            <a:r>
              <a:rPr lang="en-US" sz="1350" u="sng" dirty="0">
                <a:solidFill>
                  <a:prstClr val="black"/>
                </a:solidFill>
                <a:hlinkClick r:id="rId3"/>
              </a:rPr>
              <a:t>http://ebrary.ifpri.org/cdm/ref/collection/p15738coll2/id/14501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The pesticide </a:t>
            </a:r>
            <a:r>
              <a:rPr lang="en-US" dirty="0" smtClean="0">
                <a:solidFill>
                  <a:srgbClr val="FFFFFF"/>
                </a:solidFill>
              </a:rPr>
              <a:t>myth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69782831"/>
              </p:ext>
            </p:extLst>
          </p:nvPr>
        </p:nvGraphicFramePr>
        <p:xfrm>
          <a:off x="1043517" y="1873673"/>
          <a:ext cx="7179732" cy="2623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272">
                <a:tc gridSpan="3"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Helvetica"/>
                          <a:cs typeface="Helvetica"/>
                        </a:rPr>
                        <a:t>Bt</a:t>
                      </a:r>
                      <a:r>
                        <a:rPr lang="en-US" sz="2400" dirty="0" smtClean="0">
                          <a:latin typeface="Helvetica"/>
                          <a:cs typeface="Helvetica"/>
                        </a:rPr>
                        <a:t> cotton in India</a:t>
                      </a:r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272">
                <a:tc>
                  <a:txBody>
                    <a:bodyPr/>
                    <a:lstStyle/>
                    <a:p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"/>
                          <a:cs typeface="Helvetica"/>
                        </a:rPr>
                        <a:t>Pesticide</a:t>
                      </a:r>
                      <a:r>
                        <a:rPr lang="en-US" sz="2400" baseline="0" dirty="0" smtClean="0">
                          <a:latin typeface="Helvetica"/>
                          <a:cs typeface="Helvetica"/>
                        </a:rPr>
                        <a:t> use</a:t>
                      </a:r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"/>
                          <a:cs typeface="Helvetica"/>
                        </a:rPr>
                        <a:t>Yield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"/>
                          <a:cs typeface="Helvetica"/>
                        </a:rPr>
                        <a:t>2001</a:t>
                      </a:r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5,748 metric tons </a:t>
                      </a:r>
                      <a:endParaRPr lang="en-US" sz="24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308 kg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14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"/>
                          <a:cs typeface="Helvetica"/>
                        </a:rPr>
                        <a:t>2013</a:t>
                      </a:r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222 metric tons </a:t>
                      </a:r>
                      <a:endParaRPr lang="en-US" sz="24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550 kg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37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283" y="5238751"/>
            <a:ext cx="4735786" cy="1193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-63498"/>
            <a:ext cx="9144001" cy="10900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726" y="273657"/>
            <a:ext cx="4542900" cy="47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698" y="1676907"/>
            <a:ext cx="1634825" cy="3286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53" y="1676907"/>
            <a:ext cx="1828800" cy="325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485" y="1798849"/>
            <a:ext cx="2081804" cy="3144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5817" y="4942936"/>
            <a:ext cx="226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"/>
                <a:cs typeface="Helvetica"/>
              </a:rPr>
              <a:t>Stephen Tindale</a:t>
            </a:r>
          </a:p>
          <a:p>
            <a:pPr algn="ctr"/>
            <a:endParaRPr lang="en-US" sz="1400" dirty="0" smtClean="0">
              <a:latin typeface="Helvetica"/>
              <a:cs typeface="Helvetica"/>
            </a:endParaRPr>
          </a:p>
          <a:p>
            <a:pPr algn="ctr"/>
            <a:r>
              <a:rPr lang="en-US" sz="1400" dirty="0" smtClean="0">
                <a:latin typeface="Helvetica"/>
                <a:cs typeface="Helvetica"/>
              </a:rPr>
              <a:t>Former UK Executive Director of Greenpeace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8818" y="4942936"/>
            <a:ext cx="20425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"/>
                <a:cs typeface="Helvetica"/>
              </a:rPr>
              <a:t>Mark Lynas</a:t>
            </a: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r>
              <a:rPr lang="en-US" sz="1400" dirty="0" smtClean="0">
                <a:latin typeface="Helvetica"/>
                <a:cs typeface="Helvetica"/>
              </a:rPr>
              <a:t>  British </a:t>
            </a:r>
            <a:r>
              <a:rPr lang="en-US" sz="1400" dirty="0">
                <a:latin typeface="Helvetica"/>
                <a:cs typeface="Helvetica"/>
              </a:rPr>
              <a:t>author, journalist </a:t>
            </a:r>
            <a:r>
              <a:rPr lang="en-US" sz="1400" dirty="0" smtClean="0">
                <a:latin typeface="Helvetica"/>
                <a:cs typeface="Helvetica"/>
              </a:rPr>
              <a:t>and environmental activist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037" y="4942936"/>
            <a:ext cx="1617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"/>
                <a:cs typeface="Helvetica"/>
              </a:rPr>
              <a:t>Patrick Moore</a:t>
            </a:r>
          </a:p>
          <a:p>
            <a:pPr algn="ctr"/>
            <a:endParaRPr lang="en-US" sz="1400" dirty="0">
              <a:latin typeface="Helvetica"/>
              <a:cs typeface="Helvetica"/>
            </a:endParaRPr>
          </a:p>
          <a:p>
            <a:pPr algn="ctr"/>
            <a:r>
              <a:rPr lang="en-US" sz="1400" dirty="0" smtClean="0">
                <a:latin typeface="Helvetica"/>
                <a:cs typeface="Helvetica"/>
              </a:rPr>
              <a:t>Ex-President of Greenpeace 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828" y="2004163"/>
            <a:ext cx="79039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If you don’t want to eat GMOs then don’t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But don’t pretend they are dangerous</a:t>
            </a:r>
          </a:p>
          <a:p>
            <a:pPr algn="ctr"/>
            <a:endParaRPr lang="en-US" sz="2800" dirty="0"/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They are not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They’re probably safer than traditional foods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4367" y="6166030"/>
            <a:ext cx="210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roberts@neb.com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750" y="2170039"/>
            <a:ext cx="39581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Helvetica"/>
                <a:cs typeface="Helvetica"/>
              </a:rPr>
              <a:t>Medicine for the </a:t>
            </a:r>
            <a:br>
              <a:rPr lang="en-US" sz="2400" b="1" dirty="0" smtClean="0">
                <a:solidFill>
                  <a:srgbClr val="FF0000"/>
                </a:solidFill>
                <a:latin typeface="Helvetica"/>
                <a:cs typeface="Helvetica"/>
              </a:rPr>
            </a:br>
            <a:r>
              <a:rPr lang="en-US" sz="2400" b="1" dirty="0" smtClean="0">
                <a:solidFill>
                  <a:srgbClr val="FF0000"/>
                </a:solidFill>
                <a:latin typeface="Helvetica"/>
                <a:cs typeface="Helvetica"/>
              </a:rPr>
              <a:t>developed countries</a:t>
            </a:r>
          </a:p>
          <a:p>
            <a:endParaRPr lang="en-US" sz="2000" b="1" dirty="0" smtClean="0">
              <a:solidFill>
                <a:prstClr val="black"/>
              </a:solidFill>
              <a:latin typeface="Helvetica"/>
              <a:cs typeface="Helvetica"/>
            </a:endParaRPr>
          </a:p>
          <a:p>
            <a:pPr marL="342900" indent="-342900">
              <a:buClr>
                <a:schemeClr val="tx2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Helvetica"/>
                <a:cs typeface="Helvetica"/>
              </a:rPr>
              <a:t>Cutting edge solutions</a:t>
            </a:r>
          </a:p>
          <a:p>
            <a:pPr marL="342900" indent="-342900">
              <a:buClr>
                <a:schemeClr val="tx2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"/>
                <a:cs typeface="Helvetica"/>
              </a:rPr>
              <a:t>H</a:t>
            </a:r>
            <a:r>
              <a:rPr lang="en-US" sz="2000" dirty="0" smtClean="0">
                <a:solidFill>
                  <a:prstClr val="black"/>
                </a:solidFill>
                <a:latin typeface="Helvetica"/>
                <a:cs typeface="Helvetica"/>
              </a:rPr>
              <a:t>igh costs may be acceptable</a:t>
            </a:r>
            <a:endParaRPr lang="en-US" sz="2000" dirty="0">
              <a:solidFill>
                <a:prstClr val="black"/>
              </a:solidFill>
              <a:latin typeface="Helvetica"/>
              <a:cs typeface="Helvetica"/>
            </a:endParaRPr>
          </a:p>
          <a:p>
            <a:endParaRPr lang="en-US" sz="2000" b="1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750" y="1810206"/>
            <a:ext cx="3958167" cy="28570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0376" y="2170039"/>
            <a:ext cx="3666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B9BD5"/>
                </a:solidFill>
                <a:latin typeface="Helvetica"/>
                <a:cs typeface="Helvetica"/>
              </a:rPr>
              <a:t>Medicine for the </a:t>
            </a:r>
            <a:br>
              <a:rPr lang="en-US" sz="2400" b="1" dirty="0" smtClean="0">
                <a:solidFill>
                  <a:srgbClr val="5B9BD5"/>
                </a:solidFill>
                <a:latin typeface="Helvetica"/>
                <a:cs typeface="Helvetica"/>
              </a:rPr>
            </a:br>
            <a:r>
              <a:rPr lang="en-US" sz="2400" b="1" dirty="0" smtClean="0">
                <a:solidFill>
                  <a:srgbClr val="5B9BD5"/>
                </a:solidFill>
                <a:latin typeface="Helvetica"/>
                <a:cs typeface="Helvetica"/>
              </a:rPr>
              <a:t>developing countries</a:t>
            </a:r>
          </a:p>
          <a:p>
            <a:endParaRPr lang="en-US" sz="2000" b="1" dirty="0" smtClean="0">
              <a:solidFill>
                <a:prstClr val="black"/>
              </a:solidFill>
              <a:latin typeface="Helvetica"/>
              <a:cs typeface="Helvetica"/>
            </a:endParaRPr>
          </a:p>
          <a:p>
            <a:pPr marL="342900" indent="-342900">
              <a:buClr>
                <a:schemeClr val="tx2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Helvetica"/>
                <a:cs typeface="Helvetica"/>
              </a:rPr>
              <a:t>Practical solutions needed</a:t>
            </a:r>
          </a:p>
          <a:p>
            <a:pPr marL="342900" indent="-342900">
              <a:buClr>
                <a:schemeClr val="tx2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Helvetica"/>
                <a:cs typeface="Helvetica"/>
              </a:rPr>
              <a:t>Costs must be low</a:t>
            </a:r>
            <a:endParaRPr lang="en-US" sz="2000" dirty="0">
              <a:solidFill>
                <a:prstClr val="black"/>
              </a:solidFill>
              <a:latin typeface="Helvetica"/>
              <a:cs typeface="Helvetica"/>
            </a:endParaRPr>
          </a:p>
          <a:p>
            <a:endParaRPr lang="en-US" sz="2000" b="1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51400" y="1810206"/>
            <a:ext cx="3958167" cy="28570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-63498"/>
            <a:ext cx="9144001" cy="10900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28599" y="1371601"/>
            <a:ext cx="8322734" cy="4189186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For developed countries food is not a problem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But let’s not forget the consequences of our actions </a:t>
            </a:r>
            <a:r>
              <a:rPr lang="en-US" sz="2400" dirty="0" smtClean="0"/>
              <a:t>for </a:t>
            </a:r>
            <a:r>
              <a:rPr lang="en-US" sz="2400" dirty="0"/>
              <a:t>the developing countries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We need more science in politics </a:t>
            </a:r>
            <a:r>
              <a:rPr lang="en-US" sz="2400" dirty="0" smtClean="0"/>
              <a:t>and </a:t>
            </a:r>
            <a:r>
              <a:rPr lang="en-US" sz="2400" dirty="0"/>
              <a:t>less politics in science</a:t>
            </a:r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951945" y="6127716"/>
            <a:ext cx="219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roberts@neb.com</a:t>
            </a:r>
          </a:p>
        </p:txBody>
      </p:sp>
    </p:spTree>
    <p:extLst>
      <p:ext uri="{BB962C8B-B14F-4D97-AF65-F5344CB8AC3E}">
        <p14:creationId xmlns:p14="http://schemas.microsoft.com/office/powerpoint/2010/main" val="51279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0819" y="1788776"/>
            <a:ext cx="64215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And let’s encourage the media to become more responsible too!</a:t>
            </a:r>
          </a:p>
          <a:p>
            <a:pPr algn="ctr"/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-63498"/>
            <a:ext cx="9144001" cy="10900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1738" y="6187858"/>
            <a:ext cx="204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roberts@neb.com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599" y="228600"/>
            <a:ext cx="7878233" cy="576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Medicine for the developing countries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1470454" y="1519881"/>
            <a:ext cx="6203091" cy="4448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Vaccines (tropical diseases)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Cheap drugs (targeted antibiotics, antivirals)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Basic </a:t>
            </a:r>
            <a:r>
              <a:rPr lang="en-US" sz="2400" dirty="0"/>
              <a:t>care (pregnancy, primary diagnosis)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! FOOD 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Food means Agriculture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28600" y="1371601"/>
            <a:ext cx="7497233" cy="418918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For </a:t>
            </a:r>
            <a:r>
              <a:rPr lang="en-US" dirty="0">
                <a:solidFill>
                  <a:srgbClr val="FF0000"/>
                </a:solidFill>
              </a:rPr>
              <a:t>10-12,000 years we have been </a:t>
            </a:r>
            <a:r>
              <a:rPr lang="en-US" dirty="0" smtClean="0">
                <a:solidFill>
                  <a:srgbClr val="FF0000"/>
                </a:solidFill>
              </a:rPr>
              <a:t>using </a:t>
            </a:r>
            <a:r>
              <a:rPr lang="en-US" dirty="0">
                <a:solidFill>
                  <a:srgbClr val="FF0000"/>
                </a:solidFill>
              </a:rPr>
              <a:t>crude genetics</a:t>
            </a:r>
            <a:endParaRPr lang="en-US" sz="1800" dirty="0"/>
          </a:p>
          <a:p>
            <a:endParaRPr lang="en-US" sz="1800" dirty="0"/>
          </a:p>
          <a:p>
            <a:r>
              <a:rPr lang="en-US" dirty="0">
                <a:solidFill>
                  <a:srgbClr val="00B050"/>
                </a:solidFill>
              </a:rPr>
              <a:t>But in the 1980’s we learned how to be precise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banner_agricul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3122084"/>
            <a:ext cx="7239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" y="-63498"/>
            <a:ext cx="9144001" cy="10900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4" r="50225"/>
          <a:stretch/>
        </p:blipFill>
        <p:spPr>
          <a:xfrm>
            <a:off x="825501" y="632519"/>
            <a:ext cx="3137933" cy="3626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7834" y="6339209"/>
            <a:ext cx="1998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*Images found on </a:t>
            </a:r>
            <a:r>
              <a:rPr lang="en-US" sz="1200" dirty="0"/>
              <a:t>csiro.au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324" y="4308753"/>
            <a:ext cx="3881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Helvetica"/>
                <a:cs typeface="Helvetica"/>
              </a:rPr>
              <a:t>And if that doesn’t work </a:t>
            </a:r>
            <a:br>
              <a:rPr lang="en-US" sz="2200" dirty="0" smtClean="0">
                <a:latin typeface="Helvetica"/>
                <a:cs typeface="Helvetica"/>
              </a:rPr>
            </a:br>
            <a:r>
              <a:rPr lang="en-US" sz="2200" dirty="0" smtClean="0">
                <a:latin typeface="Helvetica"/>
                <a:cs typeface="Helvetica"/>
              </a:rPr>
              <a:t>then there’s always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Helvetica"/>
                <a:cs typeface="Helvetica"/>
              </a:rPr>
              <a:t>Chemical mutagenesis Irradiation</a:t>
            </a:r>
            <a:endParaRPr lang="en-US" sz="22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9447" y="4308753"/>
            <a:ext cx="388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Precision Agriculture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493" y="5760768"/>
            <a:ext cx="23401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B050"/>
                </a:solidFill>
                <a:latin typeface="Helvetica"/>
                <a:cs typeface="Helvetica"/>
              </a:rPr>
              <a:t>‘This is safe!’</a:t>
            </a:r>
            <a:endParaRPr lang="en-US" sz="2600" dirty="0">
              <a:solidFill>
                <a:srgbClr val="00B050"/>
              </a:solidFill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9230" y="5760768"/>
            <a:ext cx="32136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F0000"/>
                </a:solidFill>
                <a:latin typeface="Helvetica"/>
                <a:cs typeface="Helvetica"/>
              </a:rPr>
              <a:t>‘This is dangerous!’</a:t>
            </a:r>
            <a:endParaRPr lang="en-US" sz="26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2862" y="5867519"/>
            <a:ext cx="353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← </a:t>
            </a:r>
            <a:r>
              <a:rPr lang="en-US" sz="2400" b="1" dirty="0" smtClean="0"/>
              <a:t>Greenpeace says </a:t>
            </a:r>
            <a:r>
              <a:rPr lang="en-US" dirty="0" smtClean="0"/>
              <a:t>→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308" y="114699"/>
            <a:ext cx="4046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  <a:latin typeface="Helvetica"/>
                <a:cs typeface="Helvetica"/>
              </a:rPr>
              <a:t>Conventional plant breeding</a:t>
            </a:r>
            <a:endParaRPr lang="en-US" sz="2200" b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4899" y="114699"/>
            <a:ext cx="3958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  <a:latin typeface="Helvetica"/>
                <a:cs typeface="Helvetica"/>
              </a:rPr>
              <a:t>GM plant breeding</a:t>
            </a:r>
            <a:endParaRPr lang="en-US" sz="2200" b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6248" y="560918"/>
            <a:ext cx="3958167" cy="36512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14898" y="560918"/>
            <a:ext cx="3958167" cy="36512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2" t="12254" b="3441"/>
          <a:stretch/>
        </p:blipFill>
        <p:spPr>
          <a:xfrm>
            <a:off x="5563274" y="632519"/>
            <a:ext cx="2908701" cy="34843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6248" y="5804022"/>
            <a:ext cx="8396818" cy="4928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1874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73" y="1104167"/>
            <a:ext cx="4036419" cy="3958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70926"/>
            <a:ext cx="4250724" cy="41960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809627"/>
            <a:ext cx="6858001" cy="817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58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6791" y="321347"/>
            <a:ext cx="8050960" cy="576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Traditional versus precision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01133" y="1371601"/>
            <a:ext cx="7941733" cy="41891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I </a:t>
            </a:r>
            <a:r>
              <a:rPr lang="en-US" sz="2800" dirty="0">
                <a:solidFill>
                  <a:schemeClr val="accent6"/>
                </a:solidFill>
              </a:rPr>
              <a:t>want to move a GPS system from my old car into my new one</a:t>
            </a:r>
          </a:p>
          <a:p>
            <a:pPr algn="ctr"/>
            <a:endParaRPr lang="en-US" sz="2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Should I disassemble two cars, mix up the parts and then “select” for the one with the GPS, ignoring what else it might have picked up?</a:t>
            </a:r>
          </a:p>
          <a:p>
            <a:pPr algn="ctr"/>
            <a:endParaRPr lang="en-US" sz="2200" dirty="0" smtClean="0">
              <a:solidFill>
                <a:schemeClr val="accent6"/>
              </a:solidFill>
            </a:endParaRPr>
          </a:p>
          <a:p>
            <a:pPr algn="ctr"/>
            <a:endParaRPr lang="en-US" sz="22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accent6"/>
                </a:solidFill>
              </a:rPr>
              <a:t>Or should I take a GPS from one car and move it to the other?</a:t>
            </a:r>
          </a:p>
          <a:p>
            <a:pPr algn="ctr"/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133" y="1199213"/>
            <a:ext cx="8066618" cy="291407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133" y="4218100"/>
            <a:ext cx="8066618" cy="193251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8135" y="228600"/>
            <a:ext cx="7941732" cy="576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Traditional versus precision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88135" y="2957754"/>
            <a:ext cx="7941733" cy="4189186"/>
          </a:xfrm>
        </p:spPr>
        <p:txBody>
          <a:bodyPr>
            <a:normAutofit/>
          </a:bodyPr>
          <a:lstStyle/>
          <a:p>
            <a:pPr algn="ctr"/>
            <a:endParaRPr lang="en-US" sz="2200" dirty="0" smtClean="0">
              <a:solidFill>
                <a:schemeClr val="accent6"/>
              </a:solidFill>
            </a:endParaRPr>
          </a:p>
          <a:p>
            <a:pPr algn="ctr"/>
            <a:endParaRPr lang="en-US" sz="2200" dirty="0">
              <a:solidFill>
                <a:schemeClr val="accent6"/>
              </a:solidFill>
            </a:endParaRPr>
          </a:p>
          <a:p>
            <a:pPr algn="ctr"/>
            <a:endParaRPr lang="en-US" sz="22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If I take a GPS from an </a:t>
            </a:r>
            <a:r>
              <a:rPr lang="en-US" sz="3600" b="1" dirty="0" smtClean="0">
                <a:solidFill>
                  <a:srgbClr val="FF0000"/>
                </a:solidFill>
              </a:rPr>
              <a:t>airplane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will the new car fly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3575" y="4006517"/>
            <a:ext cx="8066618" cy="228600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35" y="964503"/>
            <a:ext cx="7941733" cy="246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_Slide_Building">
  <a:themeElements>
    <a:clrScheme name="NEB PP Color Theme 0515">
      <a:dk1>
        <a:srgbClr val="3B3D3C"/>
      </a:dk1>
      <a:lt1>
        <a:sysClr val="window" lastClr="FFFFFF"/>
      </a:lt1>
      <a:dk2>
        <a:srgbClr val="F58025"/>
      </a:dk2>
      <a:lt2>
        <a:srgbClr val="8C8E8E"/>
      </a:lt2>
      <a:accent1>
        <a:srgbClr val="0B1E2F"/>
      </a:accent1>
      <a:accent2>
        <a:srgbClr val="0F5A4A"/>
      </a:accent2>
      <a:accent3>
        <a:srgbClr val="3D4C22"/>
      </a:accent3>
      <a:accent4>
        <a:srgbClr val="CB521E"/>
      </a:accent4>
      <a:accent5>
        <a:srgbClr val="2A2F64"/>
      </a:accent5>
      <a:accent6>
        <a:srgbClr val="5F3844"/>
      </a:accent6>
      <a:hlink>
        <a:srgbClr val="F58025"/>
      </a:hlink>
      <a:folHlink>
        <a:srgbClr val="854F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Custom Design">
  <a:themeElements>
    <a:clrScheme name="NEB PP Color Theme 0515">
      <a:dk1>
        <a:srgbClr val="3B3D3C"/>
      </a:dk1>
      <a:lt1>
        <a:sysClr val="window" lastClr="FFFFFF"/>
      </a:lt1>
      <a:dk2>
        <a:srgbClr val="F58025"/>
      </a:dk2>
      <a:lt2>
        <a:srgbClr val="8C8E8E"/>
      </a:lt2>
      <a:accent1>
        <a:srgbClr val="0B1E2F"/>
      </a:accent1>
      <a:accent2>
        <a:srgbClr val="0F5A4A"/>
      </a:accent2>
      <a:accent3>
        <a:srgbClr val="3D4C22"/>
      </a:accent3>
      <a:accent4>
        <a:srgbClr val="CB521E"/>
      </a:accent4>
      <a:accent5>
        <a:srgbClr val="2A2F64"/>
      </a:accent5>
      <a:accent6>
        <a:srgbClr val="5F3844"/>
      </a:accent6>
      <a:hlink>
        <a:srgbClr val="F58025"/>
      </a:hlink>
      <a:folHlink>
        <a:srgbClr val="854F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Custom Design">
  <a:themeElements>
    <a:clrScheme name="NEB PP Color Theme 0515">
      <a:dk1>
        <a:srgbClr val="3B3D3C"/>
      </a:dk1>
      <a:lt1>
        <a:sysClr val="window" lastClr="FFFFFF"/>
      </a:lt1>
      <a:dk2>
        <a:srgbClr val="F58025"/>
      </a:dk2>
      <a:lt2>
        <a:srgbClr val="8C8E8E"/>
      </a:lt2>
      <a:accent1>
        <a:srgbClr val="0B1E2F"/>
      </a:accent1>
      <a:accent2>
        <a:srgbClr val="0F5A4A"/>
      </a:accent2>
      <a:accent3>
        <a:srgbClr val="3D4C22"/>
      </a:accent3>
      <a:accent4>
        <a:srgbClr val="CB521E"/>
      </a:accent4>
      <a:accent5>
        <a:srgbClr val="2A2F64"/>
      </a:accent5>
      <a:accent6>
        <a:srgbClr val="5F3844"/>
      </a:accent6>
      <a:hlink>
        <a:srgbClr val="F58025"/>
      </a:hlink>
      <a:folHlink>
        <a:srgbClr val="854F1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3_Custom Design">
  <a:themeElements>
    <a:clrScheme name="NEB PP Color Theme 0515">
      <a:dk1>
        <a:srgbClr val="3B3D3C"/>
      </a:dk1>
      <a:lt1>
        <a:sysClr val="window" lastClr="FFFFFF"/>
      </a:lt1>
      <a:dk2>
        <a:srgbClr val="F58025"/>
      </a:dk2>
      <a:lt2>
        <a:srgbClr val="8C8E8E"/>
      </a:lt2>
      <a:accent1>
        <a:srgbClr val="0B1E2F"/>
      </a:accent1>
      <a:accent2>
        <a:srgbClr val="0F5A4A"/>
      </a:accent2>
      <a:accent3>
        <a:srgbClr val="3D4C22"/>
      </a:accent3>
      <a:accent4>
        <a:srgbClr val="CB521E"/>
      </a:accent4>
      <a:accent5>
        <a:srgbClr val="2A2F64"/>
      </a:accent5>
      <a:accent6>
        <a:srgbClr val="5F3844"/>
      </a:accent6>
      <a:hlink>
        <a:srgbClr val="F58025"/>
      </a:hlink>
      <a:folHlink>
        <a:srgbClr val="854F1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_White Background w/Title">
  <a:themeElements>
    <a:clrScheme name="NEB PP Color Theme 0515">
      <a:dk1>
        <a:srgbClr val="3B3D3C"/>
      </a:dk1>
      <a:lt1>
        <a:sysClr val="window" lastClr="FFFFFF"/>
      </a:lt1>
      <a:dk2>
        <a:srgbClr val="F58025"/>
      </a:dk2>
      <a:lt2>
        <a:srgbClr val="8C8E8E"/>
      </a:lt2>
      <a:accent1>
        <a:srgbClr val="0B1E2F"/>
      </a:accent1>
      <a:accent2>
        <a:srgbClr val="0F5A4A"/>
      </a:accent2>
      <a:accent3>
        <a:srgbClr val="3D4C22"/>
      </a:accent3>
      <a:accent4>
        <a:srgbClr val="CB521E"/>
      </a:accent4>
      <a:accent5>
        <a:srgbClr val="2A2F64"/>
      </a:accent5>
      <a:accent6>
        <a:srgbClr val="5F3844"/>
      </a:accent6>
      <a:hlink>
        <a:srgbClr val="F58025"/>
      </a:hlink>
      <a:folHlink>
        <a:srgbClr val="854F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tro_Slide_HF_Ice">
  <a:themeElements>
    <a:clrScheme name="NEB PP Color Theme 0515">
      <a:dk1>
        <a:srgbClr val="3B3D3C"/>
      </a:dk1>
      <a:lt1>
        <a:sysClr val="window" lastClr="FFFFFF"/>
      </a:lt1>
      <a:dk2>
        <a:srgbClr val="F58025"/>
      </a:dk2>
      <a:lt2>
        <a:srgbClr val="8C8E8E"/>
      </a:lt2>
      <a:accent1>
        <a:srgbClr val="0B1E2F"/>
      </a:accent1>
      <a:accent2>
        <a:srgbClr val="0F5A4A"/>
      </a:accent2>
      <a:accent3>
        <a:srgbClr val="3D4C22"/>
      </a:accent3>
      <a:accent4>
        <a:srgbClr val="CB521E"/>
      </a:accent4>
      <a:accent5>
        <a:srgbClr val="2A2F64"/>
      </a:accent5>
      <a:accent6>
        <a:srgbClr val="5F3844"/>
      </a:accent6>
      <a:hlink>
        <a:srgbClr val="F58025"/>
      </a:hlink>
      <a:folHlink>
        <a:srgbClr val="854F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tro_Slide_NEBNext">
  <a:themeElements>
    <a:clrScheme name="NEB PP Color Theme 0515">
      <a:dk1>
        <a:srgbClr val="3B3D3C"/>
      </a:dk1>
      <a:lt1>
        <a:sysClr val="window" lastClr="FFFFFF"/>
      </a:lt1>
      <a:dk2>
        <a:srgbClr val="F58025"/>
      </a:dk2>
      <a:lt2>
        <a:srgbClr val="8C8E8E"/>
      </a:lt2>
      <a:accent1>
        <a:srgbClr val="0B1E2F"/>
      </a:accent1>
      <a:accent2>
        <a:srgbClr val="0F5A4A"/>
      </a:accent2>
      <a:accent3>
        <a:srgbClr val="3D4C22"/>
      </a:accent3>
      <a:accent4>
        <a:srgbClr val="CB521E"/>
      </a:accent4>
      <a:accent5>
        <a:srgbClr val="2A2F64"/>
      </a:accent5>
      <a:accent6>
        <a:srgbClr val="5F3844"/>
      </a:accent6>
      <a:hlink>
        <a:srgbClr val="F58025"/>
      </a:hlink>
      <a:folHlink>
        <a:srgbClr val="854F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Custom Design">
  <a:themeElements>
    <a:clrScheme name="NEB PP Color Theme 0515">
      <a:dk1>
        <a:srgbClr val="3B3D3C"/>
      </a:dk1>
      <a:lt1>
        <a:sysClr val="window" lastClr="FFFFFF"/>
      </a:lt1>
      <a:dk2>
        <a:srgbClr val="F58025"/>
      </a:dk2>
      <a:lt2>
        <a:srgbClr val="8C8E8E"/>
      </a:lt2>
      <a:accent1>
        <a:srgbClr val="0B1E2F"/>
      </a:accent1>
      <a:accent2>
        <a:srgbClr val="0F5A4A"/>
      </a:accent2>
      <a:accent3>
        <a:srgbClr val="3D4C22"/>
      </a:accent3>
      <a:accent4>
        <a:srgbClr val="CB521E"/>
      </a:accent4>
      <a:accent5>
        <a:srgbClr val="2A2F64"/>
      </a:accent5>
      <a:accent6>
        <a:srgbClr val="5F3844"/>
      </a:accent6>
      <a:hlink>
        <a:srgbClr val="F58025"/>
      </a:hlink>
      <a:folHlink>
        <a:srgbClr val="854F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White Background w/Title">
  <a:themeElements>
    <a:clrScheme name="NEB PP Color Theme 0515">
      <a:dk1>
        <a:srgbClr val="3B3D3C"/>
      </a:dk1>
      <a:lt1>
        <a:sysClr val="window" lastClr="FFFFFF"/>
      </a:lt1>
      <a:dk2>
        <a:srgbClr val="F58025"/>
      </a:dk2>
      <a:lt2>
        <a:srgbClr val="8C8E8E"/>
      </a:lt2>
      <a:accent1>
        <a:srgbClr val="0B1E2F"/>
      </a:accent1>
      <a:accent2>
        <a:srgbClr val="0F5A4A"/>
      </a:accent2>
      <a:accent3>
        <a:srgbClr val="3D4C22"/>
      </a:accent3>
      <a:accent4>
        <a:srgbClr val="CB521E"/>
      </a:accent4>
      <a:accent5>
        <a:srgbClr val="2A2F64"/>
      </a:accent5>
      <a:accent6>
        <a:srgbClr val="5F3844"/>
      </a:accent6>
      <a:hlink>
        <a:srgbClr val="F58025"/>
      </a:hlink>
      <a:folHlink>
        <a:srgbClr val="854F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inted Bkgd_no Footer">
  <a:themeElements>
    <a:clrScheme name="NEB PP Color Theme 0515">
      <a:dk1>
        <a:srgbClr val="3B3D3C"/>
      </a:dk1>
      <a:lt1>
        <a:sysClr val="window" lastClr="FFFFFF"/>
      </a:lt1>
      <a:dk2>
        <a:srgbClr val="F58025"/>
      </a:dk2>
      <a:lt2>
        <a:srgbClr val="8C8E8E"/>
      </a:lt2>
      <a:accent1>
        <a:srgbClr val="0B1E2F"/>
      </a:accent1>
      <a:accent2>
        <a:srgbClr val="0F5A4A"/>
      </a:accent2>
      <a:accent3>
        <a:srgbClr val="3D4C22"/>
      </a:accent3>
      <a:accent4>
        <a:srgbClr val="CB521E"/>
      </a:accent4>
      <a:accent5>
        <a:srgbClr val="2A2F64"/>
      </a:accent5>
      <a:accent6>
        <a:srgbClr val="5F3844"/>
      </a:accent6>
      <a:hlink>
        <a:srgbClr val="F58025"/>
      </a:hlink>
      <a:folHlink>
        <a:srgbClr val="854F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ree_Image_to_Right">
  <a:themeElements>
    <a:clrScheme name="NEB PP Color Theme 0515">
      <a:dk1>
        <a:srgbClr val="3B3D3C"/>
      </a:dk1>
      <a:lt1>
        <a:sysClr val="window" lastClr="FFFFFF"/>
      </a:lt1>
      <a:dk2>
        <a:srgbClr val="F58025"/>
      </a:dk2>
      <a:lt2>
        <a:srgbClr val="8C8E8E"/>
      </a:lt2>
      <a:accent1>
        <a:srgbClr val="0B1E2F"/>
      </a:accent1>
      <a:accent2>
        <a:srgbClr val="0F5A4A"/>
      </a:accent2>
      <a:accent3>
        <a:srgbClr val="3D4C22"/>
      </a:accent3>
      <a:accent4>
        <a:srgbClr val="CB521E"/>
      </a:accent4>
      <a:accent5>
        <a:srgbClr val="2A2F64"/>
      </a:accent5>
      <a:accent6>
        <a:srgbClr val="5F3844"/>
      </a:accent6>
      <a:hlink>
        <a:srgbClr val="F58025"/>
      </a:hlink>
      <a:folHlink>
        <a:srgbClr val="854F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etri_Image_to_Right">
  <a:themeElements>
    <a:clrScheme name="NEB PP Color Theme 0515">
      <a:dk1>
        <a:srgbClr val="3B3D3C"/>
      </a:dk1>
      <a:lt1>
        <a:sysClr val="window" lastClr="FFFFFF"/>
      </a:lt1>
      <a:dk2>
        <a:srgbClr val="F58025"/>
      </a:dk2>
      <a:lt2>
        <a:srgbClr val="8C8E8E"/>
      </a:lt2>
      <a:accent1>
        <a:srgbClr val="0B1E2F"/>
      </a:accent1>
      <a:accent2>
        <a:srgbClr val="0F5A4A"/>
      </a:accent2>
      <a:accent3>
        <a:srgbClr val="3D4C22"/>
      </a:accent3>
      <a:accent4>
        <a:srgbClr val="CB521E"/>
      </a:accent4>
      <a:accent5>
        <a:srgbClr val="2A2F64"/>
      </a:accent5>
      <a:accent6>
        <a:srgbClr val="5F3844"/>
      </a:accent6>
      <a:hlink>
        <a:srgbClr val="F58025"/>
      </a:hlink>
      <a:folHlink>
        <a:srgbClr val="854F1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ustom Design">
  <a:themeElements>
    <a:clrScheme name="NEB PP Color Theme 0515">
      <a:dk1>
        <a:srgbClr val="3B3D3C"/>
      </a:dk1>
      <a:lt1>
        <a:sysClr val="window" lastClr="FFFFFF"/>
      </a:lt1>
      <a:dk2>
        <a:srgbClr val="F58025"/>
      </a:dk2>
      <a:lt2>
        <a:srgbClr val="8C8E8E"/>
      </a:lt2>
      <a:accent1>
        <a:srgbClr val="0B1E2F"/>
      </a:accent1>
      <a:accent2>
        <a:srgbClr val="0F5A4A"/>
      </a:accent2>
      <a:accent3>
        <a:srgbClr val="3D4C22"/>
      </a:accent3>
      <a:accent4>
        <a:srgbClr val="CB521E"/>
      </a:accent4>
      <a:accent5>
        <a:srgbClr val="2A2F64"/>
      </a:accent5>
      <a:accent6>
        <a:srgbClr val="5F3844"/>
      </a:accent6>
      <a:hlink>
        <a:srgbClr val="F58025"/>
      </a:hlink>
      <a:folHlink>
        <a:srgbClr val="854F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terature_x0020_Type xmlns="808cda61-64c1-4cc2-8d52-d2ef7cb65ec5">Corporate</Literature_x0020_Type>
    <Product_x0020_Category xmlns="808cda61-64c1-4cc2-8d52-d2ef7cb65ec5">Corporate</Product_x0020_Category>
    <_dlc_DocId xmlns="387d7afa-6ac9-4adf-a19b-74a3b0a2b762">VCAEJRRJXW2R-314-552</_dlc_DocId>
    <_dlc_DocIdUrl xmlns="387d7afa-6ac9-4adf-a19b-74a3b0a2b762">
      <Url>https://nebiolabs.sharepoint.com/MarketingLiterature/_layouts/15/DocIdRedir.aspx?ID=VCAEJRRJXW2R-314-552</Url>
      <Description>VCAEJRRJXW2R-314-552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5ACDD39AE9DB449527055136D20874" ma:contentTypeVersion="7" ma:contentTypeDescription="Create a new document." ma:contentTypeScope="" ma:versionID="b8c48fce7050fc4dded11328971b9a12">
  <xsd:schema xmlns:xsd="http://www.w3.org/2001/XMLSchema" xmlns:xs="http://www.w3.org/2001/XMLSchema" xmlns:p="http://schemas.microsoft.com/office/2006/metadata/properties" xmlns:ns2="f326c8d5-c302-4be2-b08c-80b3c4ffc93b" xmlns:ns3="808cda61-64c1-4cc2-8d52-d2ef7cb65ec5" xmlns:ns4="387d7afa-6ac9-4adf-a19b-74a3b0a2b762" targetNamespace="http://schemas.microsoft.com/office/2006/metadata/properties" ma:root="true" ma:fieldsID="8e98fd2b3fad5d213846a6f429af9e78" ns2:_="" ns3:_="" ns4:_="">
    <xsd:import namespace="f326c8d5-c302-4be2-b08c-80b3c4ffc93b"/>
    <xsd:import namespace="808cda61-64c1-4cc2-8d52-d2ef7cb65ec5"/>
    <xsd:import namespace="387d7afa-6ac9-4adf-a19b-74a3b0a2b76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Product_x0020_Category" minOccurs="0"/>
                <xsd:element ref="ns3:Literature_x0020_Type" minOccurs="0"/>
                <xsd:element ref="ns4:_dlc_DocId" minOccurs="0"/>
                <xsd:element ref="ns4:_dlc_DocIdUrl" minOccurs="0"/>
                <xsd:element ref="ns4:_dlc_DocIdPersistId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6c8d5-c302-4be2-b08c-80b3c4ffc9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cda61-64c1-4cc2-8d52-d2ef7cb65ec5" elementFormDefault="qualified">
    <xsd:import namespace="http://schemas.microsoft.com/office/2006/documentManagement/types"/>
    <xsd:import namespace="http://schemas.microsoft.com/office/infopath/2007/PartnerControls"/>
    <xsd:element name="Product_x0020_Category" ma:index="10" nillable="true" ma:displayName="Product Category" ma:default="Cellular Analysis" ma:format="Dropdown" ma:internalName="Product_x0020_Category">
      <xsd:simpleType>
        <xsd:restriction base="dms:Choice">
          <xsd:enumeration value="Cellular Analysis"/>
          <xsd:enumeration value="Cloning &amp; Mapping"/>
          <xsd:enumeration value="Competent Cells"/>
          <xsd:enumeration value="Epigenetics"/>
          <xsd:enumeration value="Glycobiology"/>
          <xsd:enumeration value="Markers &amp; Ladders"/>
          <xsd:enumeration value="OEM"/>
          <xsd:enumeration value="Corporate"/>
          <xsd:enumeration value="NEB Expressions"/>
          <xsd:enumeration value="NEBNext"/>
          <xsd:enumeration value="Polymerase PCR Reagents"/>
          <xsd:enumeration value="Protein Expression &amp; Purification"/>
          <xsd:enumeration value="Protein Tools"/>
          <xsd:enumeration value="Restriction Enzymes"/>
          <xsd:enumeration value="RNA &amp; Gene Analysis"/>
        </xsd:restriction>
      </xsd:simpleType>
    </xsd:element>
    <xsd:element name="Literature_x0020_Type" ma:index="11" nillable="true" ma:displayName="Literature Type" ma:default="Brochure" ma:format="Dropdown" ma:internalName="Literature_x0020_Type">
      <xsd:simpleType>
        <xsd:restriction base="dms:Choice">
          <xsd:enumeration value="Brochure"/>
          <xsd:enumeration value="Sales Sheet"/>
          <xsd:enumeration value="Marketing Sheet"/>
          <xsd:enumeration value="Application Notes"/>
          <xsd:enumeration value="Selection Chart"/>
          <xsd:enumeration value="Citation Sheets"/>
          <xsd:enumeration value="Price List"/>
          <xsd:enumeration value="Corporat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7d7afa-6ac9-4adf-a19b-74a3b0a2b762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Details" ma:index="1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414EF4A-4B6E-4B21-8251-36364C77EF38}">
  <ds:schemaRefs>
    <ds:schemaRef ds:uri="http://schemas.microsoft.com/office/2006/documentManagement/types"/>
    <ds:schemaRef ds:uri="http://purl.org/dc/terms/"/>
    <ds:schemaRef ds:uri="f326c8d5-c302-4be2-b08c-80b3c4ffc93b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808cda61-64c1-4cc2-8d52-d2ef7cb65ec5"/>
    <ds:schemaRef ds:uri="http://schemas.microsoft.com/office/infopath/2007/PartnerControls"/>
    <ds:schemaRef ds:uri="387d7afa-6ac9-4adf-a19b-74a3b0a2b76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088AC12-5531-4A99-A89B-62962BB1E5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53DDEE-B81A-4F02-BAD4-E51EEF1B1B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26c8d5-c302-4be2-b08c-80b3c4ffc93b"/>
    <ds:schemaRef ds:uri="808cda61-64c1-4cc2-8d52-d2ef7cb65ec5"/>
    <ds:schemaRef ds:uri="387d7afa-6ac9-4adf-a19b-74a3b0a2b7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7CB2AA7-208E-4483-B3DC-BA9DF07D617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13970</TotalTime>
  <Words>896</Words>
  <Application>Microsoft Office PowerPoint</Application>
  <PresentationFormat>On-screen Show (4:3)</PresentationFormat>
  <Paragraphs>212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31</vt:i4>
      </vt:variant>
    </vt:vector>
  </HeadingPairs>
  <TitlesOfParts>
    <vt:vector size="57" baseType="lpstr">
      <vt:lpstr>Arial</vt:lpstr>
      <vt:lpstr>Bookman Old Style</vt:lpstr>
      <vt:lpstr>Calibri</vt:lpstr>
      <vt:lpstr>Calibri Light</vt:lpstr>
      <vt:lpstr>Courier New</vt:lpstr>
      <vt:lpstr>Helvetica</vt:lpstr>
      <vt:lpstr>Lucida Grande</vt:lpstr>
      <vt:lpstr>Times New Roman</vt:lpstr>
      <vt:lpstr>Wingdings</vt:lpstr>
      <vt:lpstr>ヒラギノ角ゴ Pro W3</vt:lpstr>
      <vt:lpstr>Intro_Slide_Building</vt:lpstr>
      <vt:lpstr>Intro_Slide_HF_Ice</vt:lpstr>
      <vt:lpstr>Intro_Slide_NEBNext</vt:lpstr>
      <vt:lpstr>5_Custom Design</vt:lpstr>
      <vt:lpstr>White Background w/Title</vt:lpstr>
      <vt:lpstr>Tinted Bkgd_no Footer</vt:lpstr>
      <vt:lpstr>Tree_Image_to_Right</vt:lpstr>
      <vt:lpstr>Petri_Image_to_Right</vt:lpstr>
      <vt:lpstr>Custom Design</vt:lpstr>
      <vt:lpstr>1_Custom Design</vt:lpstr>
      <vt:lpstr>2_Custom Design</vt:lpstr>
      <vt:lpstr>3_Custom Design</vt:lpstr>
      <vt:lpstr>Office Theme</vt:lpstr>
      <vt:lpstr>1_Office Theme</vt:lpstr>
      <vt:lpstr>2_White Background w/Title</vt:lpstr>
      <vt:lpstr>2_Office Theme</vt:lpstr>
      <vt:lpstr>PowerPoint Presentation</vt:lpstr>
      <vt:lpstr>PowerPoint Presentation</vt:lpstr>
      <vt:lpstr>PowerPoint Presentation</vt:lpstr>
      <vt:lpstr>Medicine for the developing countries</vt:lpstr>
      <vt:lpstr>Food means Agriculture</vt:lpstr>
      <vt:lpstr>PowerPoint Presentation</vt:lpstr>
      <vt:lpstr>PowerPoint Presentation</vt:lpstr>
      <vt:lpstr>Traditional versus precision methods</vt:lpstr>
      <vt:lpstr>Traditional versus precision methods</vt:lpstr>
      <vt:lpstr>GMO refers to a method</vt:lpstr>
      <vt:lpstr>PowerPoint Presentation</vt:lpstr>
      <vt:lpstr>PowerPoint Presentation</vt:lpstr>
      <vt:lpstr>PowerPoint Presentation</vt:lpstr>
      <vt:lpstr>Food in Developing Countries</vt:lpstr>
      <vt:lpstr>The Problem</vt:lpstr>
      <vt:lpstr>The Green Parties Solution</vt:lpstr>
      <vt:lpstr>The tragic consequences</vt:lpstr>
      <vt:lpstr>One case study</vt:lpstr>
      <vt:lpstr>Golden Rice</vt:lpstr>
      <vt:lpstr>Golden Rice</vt:lpstr>
      <vt:lpstr>Accredited Professional Scientific and/or Medical bodies with an opinion on the safety of GMOs</vt:lpstr>
      <vt:lpstr>PowerPoint Presentation</vt:lpstr>
      <vt:lpstr>Some common “Green parties’ fabrications”</vt:lpstr>
      <vt:lpstr>Golden Rice needed per person per day</vt:lpstr>
      <vt:lpstr>PowerPoint Presentation</vt:lpstr>
      <vt:lpstr>The pesticide myth</vt:lpstr>
      <vt:lpstr>PowerPoint Presentation</vt:lpstr>
      <vt:lpstr>Converts</vt:lpstr>
      <vt:lpstr>PowerPoint Presentation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 Hall</dc:creator>
  <cp:lastModifiedBy>Roberts, Rich</cp:lastModifiedBy>
  <cp:revision>133</cp:revision>
  <cp:lastPrinted>2015-06-10T18:59:46Z</cp:lastPrinted>
  <dcterms:created xsi:type="dcterms:W3CDTF">2014-10-03T15:19:54Z</dcterms:created>
  <dcterms:modified xsi:type="dcterms:W3CDTF">2016-06-30T02:44:51Z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0x010100055ACDD39AE9DB449527055136D20874</vt:lpwstr>
  </property>
  <property fmtid="{D5CDD505-2E9C-101B-9397-08002B2CF9AE}" pid="3" name="_dlc_DocIdItemGuid">
    <vt:lpwstr>0b22c39e-e54e-40c2-b427-868703c71da5</vt:lpwstr>
  </property>
</Properties>
</file>