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62" r:id="rId22"/>
    <p:sldMasterId id="2147483774" r:id="rId23"/>
  </p:sldMasterIdLst>
  <p:notesMasterIdLst>
    <p:notesMasterId r:id="rId65"/>
  </p:notesMasterIdLst>
  <p:handoutMasterIdLst>
    <p:handoutMasterId r:id="rId66"/>
  </p:handoutMasterIdLst>
  <p:sldIdLst>
    <p:sldId id="379" r:id="rId24"/>
    <p:sldId id="302" r:id="rId25"/>
    <p:sldId id="303" r:id="rId26"/>
    <p:sldId id="366" r:id="rId27"/>
    <p:sldId id="377" r:id="rId28"/>
    <p:sldId id="357" r:id="rId29"/>
    <p:sldId id="305" r:id="rId30"/>
    <p:sldId id="367" r:id="rId31"/>
    <p:sldId id="363" r:id="rId32"/>
    <p:sldId id="368" r:id="rId33"/>
    <p:sldId id="365" r:id="rId34"/>
    <p:sldId id="378" r:id="rId35"/>
    <p:sldId id="359" r:id="rId36"/>
    <p:sldId id="342" r:id="rId37"/>
    <p:sldId id="339" r:id="rId38"/>
    <p:sldId id="337" r:id="rId39"/>
    <p:sldId id="338" r:id="rId40"/>
    <p:sldId id="370" r:id="rId41"/>
    <p:sldId id="343" r:id="rId42"/>
    <p:sldId id="309" r:id="rId43"/>
    <p:sldId id="371" r:id="rId44"/>
    <p:sldId id="381" r:id="rId45"/>
    <p:sldId id="311" r:id="rId46"/>
    <p:sldId id="312" r:id="rId47"/>
    <p:sldId id="380" r:id="rId48"/>
    <p:sldId id="313" r:id="rId49"/>
    <p:sldId id="314" r:id="rId50"/>
    <p:sldId id="315" r:id="rId51"/>
    <p:sldId id="375" r:id="rId52"/>
    <p:sldId id="317" r:id="rId53"/>
    <p:sldId id="348" r:id="rId54"/>
    <p:sldId id="372" r:id="rId55"/>
    <p:sldId id="373" r:id="rId56"/>
    <p:sldId id="354" r:id="rId57"/>
    <p:sldId id="355" r:id="rId58"/>
    <p:sldId id="353" r:id="rId59"/>
    <p:sldId id="352" r:id="rId60"/>
    <p:sldId id="351" r:id="rId61"/>
    <p:sldId id="362" r:id="rId62"/>
    <p:sldId id="376" r:id="rId63"/>
    <p:sldId id="356" r:id="rId64"/>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99042" autoAdjust="0"/>
  </p:normalViewPr>
  <p:slideViewPr>
    <p:cSldViewPr snapToGrid="0" snapToObjects="1">
      <p:cViewPr varScale="1">
        <p:scale>
          <a:sx n="97" d="100"/>
          <a:sy n="97" d="100"/>
        </p:scale>
        <p:origin x="150" y="90"/>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7.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6.xml"/><Relationship Id="rId11" Type="http://schemas.openxmlformats.org/officeDocument/2006/relationships/slideMaster" Target="slideMasters/slideMaster7.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38.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8/11/2018</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8/11/2018</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0008" indent="-288465" eaLnBrk="0" hangingPunct="0">
              <a:defRPr>
                <a:solidFill>
                  <a:schemeClr val="tx1"/>
                </a:solidFill>
                <a:latin typeface="Arial" charset="0"/>
              </a:defRPr>
            </a:lvl2pPr>
            <a:lvl3pPr marL="1153859" indent="-230772" eaLnBrk="0" hangingPunct="0">
              <a:defRPr>
                <a:solidFill>
                  <a:schemeClr val="tx1"/>
                </a:solidFill>
                <a:latin typeface="Arial" charset="0"/>
              </a:defRPr>
            </a:lvl3pPr>
            <a:lvl4pPr marL="1615402" indent="-230772" eaLnBrk="0" hangingPunct="0">
              <a:defRPr>
                <a:solidFill>
                  <a:schemeClr val="tx1"/>
                </a:solidFill>
                <a:latin typeface="Arial" charset="0"/>
              </a:defRPr>
            </a:lvl4pPr>
            <a:lvl5pPr marL="2076945" indent="-230772" eaLnBrk="0" hangingPunct="0">
              <a:defRPr>
                <a:solidFill>
                  <a:schemeClr val="tx1"/>
                </a:solidFill>
                <a:latin typeface="Arial" charset="0"/>
              </a:defRPr>
            </a:lvl5pPr>
            <a:lvl6pPr marL="2538489" indent="-230772" eaLnBrk="0" fontAlgn="base" hangingPunct="0">
              <a:spcBef>
                <a:spcPct val="0"/>
              </a:spcBef>
              <a:spcAft>
                <a:spcPct val="0"/>
              </a:spcAft>
              <a:defRPr>
                <a:solidFill>
                  <a:schemeClr val="tx1"/>
                </a:solidFill>
                <a:latin typeface="Arial" charset="0"/>
              </a:defRPr>
            </a:lvl6pPr>
            <a:lvl7pPr marL="3000032" indent="-230772" eaLnBrk="0" fontAlgn="base" hangingPunct="0">
              <a:spcBef>
                <a:spcPct val="0"/>
              </a:spcBef>
              <a:spcAft>
                <a:spcPct val="0"/>
              </a:spcAft>
              <a:defRPr>
                <a:solidFill>
                  <a:schemeClr val="tx1"/>
                </a:solidFill>
                <a:latin typeface="Arial" charset="0"/>
              </a:defRPr>
            </a:lvl7pPr>
            <a:lvl8pPr marL="3461576" indent="-230772" eaLnBrk="0" fontAlgn="base" hangingPunct="0">
              <a:spcBef>
                <a:spcPct val="0"/>
              </a:spcBef>
              <a:spcAft>
                <a:spcPct val="0"/>
              </a:spcAft>
              <a:defRPr>
                <a:solidFill>
                  <a:schemeClr val="tx1"/>
                </a:solidFill>
                <a:latin typeface="Arial" charset="0"/>
              </a:defRPr>
            </a:lvl8pPr>
            <a:lvl9pPr marL="3923119" indent="-230772"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7EFA71-05E7-48DA-BDDE-D9B7E93168A3}"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0321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smtClean="0"/>
              <a:t>Click to edit Master title style</a:t>
            </a:r>
            <a:endParaRPr lang="en-US" dirty="0"/>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96114"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smtClean="0"/>
              <a:t>Click to edit Master title style</a:t>
            </a:r>
            <a:endParaRPr lang="en-US" dirty="0"/>
          </a:p>
        </p:txBody>
      </p:sp>
      <p:sp>
        <p:nvSpPr>
          <p:cNvPr id="4" name="Content Placeholder 2"/>
          <p:cNvSpPr>
            <a:spLocks noGrp="1"/>
          </p:cNvSpPr>
          <p:nvPr>
            <p:ph idx="10"/>
          </p:nvPr>
        </p:nvSpPr>
        <p:spPr>
          <a:xfrm>
            <a:off x="228600" y="2743200"/>
            <a:ext cx="6172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8"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1"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Saturday, August 11, 2018</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8/11/2018</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04F4DB-5139-4C5E-B5F3-85F0A37702FC}" type="datetimeFigureOut">
              <a:rPr lang="en-US" smtClean="0"/>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4F4DB-5139-4C5E-B5F3-85F0A37702FC}" type="datetimeFigureOut">
              <a:rPr lang="en-US" smtClean="0"/>
              <a:t>8/11/2018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4F4DB-5139-4C5E-B5F3-85F0A37702FC}" type="datetimeFigureOut">
              <a:rPr lang="en-US" smtClean="0"/>
              <a:t>8/11/2018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8/11/2018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86150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8/11/2018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789798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E9C39-56ED-420E-B62F-617D2408C1FA}"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04123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E9C39-56ED-420E-B62F-617D2408C1FA}" type="datetimeFigureOut">
              <a:rPr lang="en-US" smtClean="0"/>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684279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0E9C39-56ED-420E-B62F-617D2408C1FA}" type="datetimeFigureOut">
              <a:rPr lang="en-US" smtClean="0"/>
              <a:t>8/11/2018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58693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0E9C39-56ED-420E-B62F-617D2408C1FA}" type="datetimeFigureOut">
              <a:rPr lang="en-US" smtClean="0"/>
              <a:t>8/11/2018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2682119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E9C39-56ED-420E-B62F-617D2408C1FA}" type="datetimeFigureOut">
              <a:rPr lang="en-US" smtClean="0"/>
              <a:t>8/11/2018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037270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319255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264691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208569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47783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8/11/2018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8/11/2018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8/11/2018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8/11/2018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927749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8/11/2018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iming>
    <p:tnLst>
      <p:par>
        <p:cTn id="1" dur="indefinite" restart="never" nodeType="tmRoot"/>
      </p:par>
    </p:tnLst>
  </p:timing>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8/11/2018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0E9C39-56ED-420E-B62F-617D2408C1FA}" type="datetimeFigureOut">
              <a:rPr lang="en-US" smtClean="0"/>
              <a:t>8/11/2018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9C8D4B-B7D2-4539-8BB0-A413B8428AF4}" type="slidenum">
              <a:rPr lang="en-US" smtClean="0"/>
              <a:t>‹#›</a:t>
            </a:fld>
            <a:endParaRPr lang="en-US"/>
          </a:p>
        </p:txBody>
      </p:sp>
    </p:spTree>
    <p:extLst>
      <p:ext uri="{BB962C8B-B14F-4D97-AF65-F5344CB8AC3E}">
        <p14:creationId xmlns:p14="http://schemas.microsoft.com/office/powerpoint/2010/main" val="23779677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8/11/2018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4.xml"/><Relationship Id="rId5" Type="http://schemas.openxmlformats.org/officeDocument/2006/relationships/hyperlink" Target="http://supportprecisionagriculture.org/" TargetMode="Externa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583391"/>
            <a:ext cx="5627594" cy="4555093"/>
          </a:xfrm>
          <a:prstGeom prst="rect">
            <a:avLst/>
          </a:prstGeom>
          <a:noFill/>
        </p:spPr>
        <p:txBody>
          <a:bodyPr wrap="square" rtlCol="0">
            <a:spAutoFit/>
          </a:bodyPr>
          <a:lstStyle/>
          <a:p>
            <a:pPr algn="ctr" defTabSz="685800"/>
            <a:r>
              <a:rPr lang="en-US" sz="3300" b="1" dirty="0">
                <a:solidFill>
                  <a:srgbClr val="FF0000"/>
                </a:solidFill>
                <a:latin typeface="Calibri" panose="020F0502020204030204"/>
              </a:rPr>
              <a:t>The Nobel Laureate Campaign in Favor of GMOs</a:t>
            </a:r>
          </a:p>
          <a:p>
            <a:pPr algn="ctr" defTabSz="685800"/>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a:t>
            </a: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smtClean="0">
              <a:solidFill>
                <a:prstClr val="black"/>
              </a:solidFill>
            </a:endParaRPr>
          </a:p>
          <a:p>
            <a:pPr algn="ctr"/>
            <a:endParaRPr lang="en-US" sz="2800" b="1" baseline="-25000" dirty="0">
              <a:solidFill>
                <a:prstClr val="black"/>
              </a:solidFill>
            </a:endParaRPr>
          </a:p>
          <a:p>
            <a:pPr algn="ctr"/>
            <a:r>
              <a:rPr lang="en-US" sz="2800" b="1" baseline="-25000" dirty="0" smtClean="0">
                <a:solidFill>
                  <a:prstClr val="black"/>
                </a:solidFill>
              </a:rPr>
              <a:t>Beijing</a:t>
            </a:r>
            <a:r>
              <a:rPr lang="en-US" sz="2800" b="1" baseline="-25000" dirty="0" smtClean="0">
                <a:solidFill>
                  <a:prstClr val="black"/>
                </a:solidFill>
              </a:rPr>
              <a:t>, August 12th, 2018</a:t>
            </a: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3" y="4195142"/>
            <a:ext cx="1505495" cy="583571"/>
          </a:xfrm>
          <a:prstGeom prst="rect">
            <a:avLst/>
          </a:prstGeom>
        </p:spPr>
      </p:pic>
    </p:spTree>
    <p:extLst>
      <p:ext uri="{BB962C8B-B14F-4D97-AF65-F5344CB8AC3E}">
        <p14:creationId xmlns:p14="http://schemas.microsoft.com/office/powerpoint/2010/main" val="239405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956766" y="3207777"/>
            <a:ext cx="206602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And if that doesn’t work, then </a:t>
            </a:r>
            <a:r>
              <a:rPr kumimoji="0" lang="en-US" sz="1350" b="1" i="0" u="none" strike="noStrike" kern="1200" cap="none" spc="0" normalizeH="0" baseline="0" noProof="0" dirty="0">
                <a:ln>
                  <a:noFill/>
                </a:ln>
                <a:solidFill>
                  <a:srgbClr val="FF0000"/>
                </a:solidFill>
                <a:effectLst/>
                <a:uLnTx/>
                <a:uFillTx/>
                <a:latin typeface="Calibri" panose="020F0502020204030204"/>
                <a:ea typeface="+mn-ea"/>
                <a:cs typeface="+mn-cs"/>
              </a:rPr>
              <a:t>mutagenize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with radiation or chemicals</a:t>
            </a:r>
          </a:p>
        </p:txBody>
      </p:sp>
      <p:pic>
        <p:nvPicPr>
          <p:cNvPr id="45" name="Picture 44"/>
          <p:cNvPicPr>
            <a:picLocks noChangeAspect="1"/>
          </p:cNvPicPr>
          <p:nvPr/>
        </p:nvPicPr>
        <p:blipFill>
          <a:blip r:embed="rId2"/>
          <a:stretch>
            <a:fillRect/>
          </a:stretch>
        </p:blipFill>
        <p:spPr>
          <a:xfrm>
            <a:off x="3225729" y="3145929"/>
            <a:ext cx="607913" cy="816192"/>
          </a:xfrm>
          <a:prstGeom prst="rect">
            <a:avLst/>
          </a:prstGeom>
        </p:spPr>
      </p:pic>
      <p:pic>
        <p:nvPicPr>
          <p:cNvPr id="46" name="Picture 45"/>
          <p:cNvPicPr>
            <a:picLocks noChangeAspect="1"/>
          </p:cNvPicPr>
          <p:nvPr/>
        </p:nvPicPr>
        <p:blipFill>
          <a:blip r:embed="rId3"/>
          <a:stretch>
            <a:fillRect/>
          </a:stretch>
        </p:blipFill>
        <p:spPr>
          <a:xfrm>
            <a:off x="4103071" y="3145929"/>
            <a:ext cx="844583" cy="816192"/>
          </a:xfrm>
          <a:prstGeom prst="rect">
            <a:avLst/>
          </a:prstGeom>
        </p:spPr>
      </p:pic>
      <p:pic>
        <p:nvPicPr>
          <p:cNvPr id="57" name="Picture 56"/>
          <p:cNvPicPr>
            <a:picLocks noChangeAspect="1"/>
          </p:cNvPicPr>
          <p:nvPr/>
        </p:nvPicPr>
        <p:blipFill>
          <a:blip r:embed="rId4"/>
          <a:stretch>
            <a:fillRect/>
          </a:stretch>
        </p:blipFill>
        <p:spPr>
          <a:xfrm>
            <a:off x="5150593" y="2825691"/>
            <a:ext cx="809315" cy="1312278"/>
          </a:xfrm>
          <a:prstGeom prst="rect">
            <a:avLst/>
          </a:prstGeom>
        </p:spPr>
      </p:pic>
      <p:pic>
        <p:nvPicPr>
          <p:cNvPr id="59" name="Picture 58"/>
          <p:cNvPicPr>
            <a:picLocks noChangeAspect="1"/>
          </p:cNvPicPr>
          <p:nvPr/>
        </p:nvPicPr>
        <p:blipFill>
          <a:blip r:embed="rId5"/>
          <a:stretch>
            <a:fillRect/>
          </a:stretch>
        </p:blipFill>
        <p:spPr>
          <a:xfrm>
            <a:off x="5959908" y="3353257"/>
            <a:ext cx="905335" cy="132599"/>
          </a:xfrm>
          <a:prstGeom prst="rect">
            <a:avLst/>
          </a:prstGeom>
        </p:spPr>
      </p:pic>
      <p:pic>
        <p:nvPicPr>
          <p:cNvPr id="76" name="Picture 75"/>
          <p:cNvPicPr>
            <a:picLocks noChangeAspect="1"/>
          </p:cNvPicPr>
          <p:nvPr/>
        </p:nvPicPr>
        <p:blipFill>
          <a:blip r:embed="rId6"/>
          <a:stretch>
            <a:fillRect/>
          </a:stretch>
        </p:blipFill>
        <p:spPr>
          <a:xfrm>
            <a:off x="1100617" y="1149368"/>
            <a:ext cx="6593396" cy="562405"/>
          </a:xfrm>
          <a:prstGeom prst="rect">
            <a:avLst/>
          </a:prstGeom>
        </p:spPr>
      </p:pic>
      <p:pic>
        <p:nvPicPr>
          <p:cNvPr id="2" name="Picture 1"/>
          <p:cNvPicPr>
            <a:picLocks noChangeAspect="1"/>
          </p:cNvPicPr>
          <p:nvPr/>
        </p:nvPicPr>
        <p:blipFill>
          <a:blip r:embed="rId7"/>
          <a:stretch>
            <a:fillRect/>
          </a:stretch>
        </p:blipFill>
        <p:spPr>
          <a:xfrm>
            <a:off x="7148473" y="2765703"/>
            <a:ext cx="809315" cy="1307705"/>
          </a:xfrm>
          <a:prstGeom prst="rect">
            <a:avLst/>
          </a:prstGeom>
        </p:spPr>
      </p:pic>
    </p:spTree>
    <p:extLst>
      <p:ext uri="{BB962C8B-B14F-4D97-AF65-F5344CB8AC3E}">
        <p14:creationId xmlns:p14="http://schemas.microsoft.com/office/powerpoint/2010/main" val="3721158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61" y="942110"/>
            <a:ext cx="8842278" cy="4973780"/>
          </a:xfrm>
          <a:prstGeom prst="rect">
            <a:avLst/>
          </a:prstGeom>
        </p:spPr>
      </p:pic>
    </p:spTree>
    <p:extLst>
      <p:ext uri="{BB962C8B-B14F-4D97-AF65-F5344CB8AC3E}">
        <p14:creationId xmlns:p14="http://schemas.microsoft.com/office/powerpoint/2010/main" val="711536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Helvetica"/>
              </a:rPr>
              <a:t>!’</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endParaRP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smtClean="0">
                <a:solidFill>
                  <a:schemeClr val="accent6"/>
                </a:solidFill>
              </a:rPr>
              <a:t>I </a:t>
            </a:r>
            <a:r>
              <a:rPr lang="en-US" sz="2800" dirty="0">
                <a:solidFill>
                  <a:schemeClr val="accent6"/>
                </a:solidFill>
              </a:rPr>
              <a:t>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smtClean="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a:t>
            </a:r>
            <a:r>
              <a:rPr lang="en-US" sz="2800" dirty="0" smtClean="0">
                <a:solidFill>
                  <a:schemeClr val="accent6"/>
                </a:solidFill>
              </a:rPr>
              <a:t>the </a:t>
            </a:r>
            <a:r>
              <a:rPr lang="en-US" sz="2800" dirty="0">
                <a:solidFill>
                  <a:schemeClr val="accent6"/>
                </a:solidFill>
              </a:rPr>
              <a:t>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smtClean="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t>
            </a:r>
            <a:r>
              <a:rPr lang="en-US" sz="3600" b="1" dirty="0" smtClean="0">
                <a:solidFill>
                  <a:srgbClr val="FF0000"/>
                </a:solidFill>
              </a:rPr>
              <a:t>airplane</a:t>
            </a:r>
          </a:p>
          <a:p>
            <a:pPr marL="0" indent="0" algn="ctr">
              <a:buNone/>
            </a:pPr>
            <a:r>
              <a:rPr lang="en-US" sz="3600" b="1" dirty="0" smtClean="0">
                <a:solidFill>
                  <a:srgbClr val="FF0000"/>
                </a:solidFill>
              </a:rPr>
              <a:t> </a:t>
            </a:r>
            <a:r>
              <a:rPr lang="en-US" sz="3600" b="1" dirty="0">
                <a:solidFill>
                  <a:srgbClr val="FF0000"/>
                </a:solidFill>
              </a:rPr>
              <a:t>will the new car fly</a:t>
            </a:r>
            <a:r>
              <a:rPr lang="en-US" sz="3600" b="1" dirty="0" smtClean="0">
                <a:solidFill>
                  <a:srgbClr val="FF0000"/>
                </a:solidFill>
              </a:rPr>
              <a:t>?</a:t>
            </a:r>
            <a:endParaRPr lang="en-US" sz="3600" b="1" dirty="0">
              <a:solidFill>
                <a:srgbClr val="FF0000"/>
              </a:solidFill>
            </a:endParaRP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smtClean="0"/>
              <a:t>GMO refers to a method</a:t>
            </a:r>
            <a:endParaRPr lang="en-US" dirty="0"/>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smtClean="0"/>
              <a:t>But what is important is the </a:t>
            </a:r>
          </a:p>
          <a:p>
            <a:pPr marL="0" indent="0" algn="ctr">
              <a:buNone/>
            </a:pPr>
            <a:endParaRPr lang="en-US" sz="4000" dirty="0">
              <a:solidFill>
                <a:srgbClr val="FF0000"/>
              </a:solidFill>
            </a:endParaRPr>
          </a:p>
          <a:p>
            <a:pPr marL="0" indent="0" algn="ctr">
              <a:buNone/>
            </a:pPr>
            <a:r>
              <a:rPr lang="en-US" sz="4800" dirty="0" smtClean="0">
                <a:solidFill>
                  <a:srgbClr val="0070C0"/>
                </a:solidFill>
              </a:rPr>
              <a:t>PRODUCT </a:t>
            </a:r>
            <a:endParaRPr lang="en-US" sz="2800" dirty="0">
              <a:solidFill>
                <a:srgbClr val="0070C0"/>
              </a:solidFill>
            </a:endParaRPr>
          </a:p>
          <a:p>
            <a:pPr marL="0" indent="0" algn="ctr">
              <a:buNone/>
            </a:pPr>
            <a:r>
              <a:rPr lang="en-US" sz="2400" dirty="0" smtClean="0"/>
              <a:t>not the</a:t>
            </a:r>
            <a:endParaRPr lang="en-US" sz="2400" dirty="0"/>
          </a:p>
          <a:p>
            <a:pPr marL="0" indent="0" algn="ctr">
              <a:buNone/>
            </a:pPr>
            <a:r>
              <a:rPr lang="en-US" sz="4800" dirty="0" smtClean="0">
                <a:solidFill>
                  <a:srgbClr val="FF0000"/>
                </a:solidFill>
              </a:rPr>
              <a:t>METHOD</a:t>
            </a:r>
            <a:r>
              <a:rPr lang="en-US" sz="2800" dirty="0" smtClean="0">
                <a:solidFill>
                  <a:srgbClr val="FF0000"/>
                </a:solidFill>
              </a:rPr>
              <a:t> </a:t>
            </a:r>
          </a:p>
          <a:p>
            <a:pPr marL="0" indent="0" algn="ctr">
              <a:buNone/>
            </a:pPr>
            <a:endParaRPr lang="en-US" sz="2800" dirty="0">
              <a:solidFill>
                <a:srgbClr val="FF0000"/>
              </a:solidFill>
            </a:endParaRPr>
          </a:p>
          <a:p>
            <a:pPr marL="0" indent="0" algn="ctr">
              <a:buNone/>
            </a:pPr>
            <a:r>
              <a:rPr lang="en-US" sz="2800" dirty="0" smtClean="0"/>
              <a:t>This is just as true for traditional breeding</a:t>
            </a:r>
            <a:endParaRPr lang="en-US" sz="2800" dirty="0"/>
          </a:p>
        </p:txBody>
      </p:sp>
    </p:spTree>
    <p:extLst>
      <p:ext uri="{BB962C8B-B14F-4D97-AF65-F5344CB8AC3E}">
        <p14:creationId xmlns:p14="http://schemas.microsoft.com/office/powerpoint/2010/main" val="3252883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51626" y="1710357"/>
            <a:ext cx="6853688" cy="3851354"/>
          </a:xfrm>
          <a:prstGeom prst="rect">
            <a:avLst/>
          </a:prstGeom>
        </p:spPr>
      </p:pic>
      <p:sp>
        <p:nvSpPr>
          <p:cNvPr id="5" name="TextBox 4"/>
          <p:cNvSpPr txBox="1"/>
          <p:nvPr/>
        </p:nvSpPr>
        <p:spPr>
          <a:xfrm>
            <a:off x="1777042" y="1155319"/>
            <a:ext cx="5602857" cy="461665"/>
          </a:xfrm>
          <a:prstGeom prst="rect">
            <a:avLst/>
          </a:prstGeom>
          <a:noFill/>
        </p:spPr>
        <p:txBody>
          <a:bodyPr wrap="square" rtlCol="0">
            <a:spAutoFit/>
          </a:bodyPr>
          <a:lstStyle/>
          <a:p>
            <a:pPr algn="ctr" defTabSz="685800"/>
            <a:r>
              <a:rPr lang="en-US" sz="2400" b="1" dirty="0">
                <a:solidFill>
                  <a:prstClr val="black"/>
                </a:solidFill>
                <a:latin typeface="Calibri" panose="020F0502020204030204"/>
              </a:rPr>
              <a:t>PRODUCTION LINE</a:t>
            </a:r>
          </a:p>
        </p:txBody>
      </p:sp>
    </p:spTree>
    <p:extLst>
      <p:ext uri="{BB962C8B-B14F-4D97-AF65-F5344CB8AC3E}">
        <p14:creationId xmlns:p14="http://schemas.microsoft.com/office/powerpoint/2010/main" val="493565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432365" y="2248111"/>
            <a:ext cx="3672765" cy="2063870"/>
          </a:xfrm>
          <a:prstGeom prst="rect">
            <a:avLst/>
          </a:prstGeom>
        </p:spPr>
      </p:pic>
      <p:pic>
        <p:nvPicPr>
          <p:cNvPr id="5" name="Picture 4"/>
          <p:cNvPicPr>
            <a:picLocks noChangeAspect="1"/>
          </p:cNvPicPr>
          <p:nvPr/>
        </p:nvPicPr>
        <p:blipFill>
          <a:blip r:embed="rId3"/>
          <a:stretch>
            <a:fillRect/>
          </a:stretch>
        </p:blipFill>
        <p:spPr>
          <a:xfrm>
            <a:off x="4865298" y="1689633"/>
            <a:ext cx="3410334" cy="1447215"/>
          </a:xfrm>
          <a:prstGeom prst="rect">
            <a:avLst/>
          </a:prstGeom>
        </p:spPr>
      </p:pic>
      <p:sp>
        <p:nvSpPr>
          <p:cNvPr id="7" name="TextBox 6"/>
          <p:cNvSpPr txBox="1"/>
          <p:nvPr/>
        </p:nvSpPr>
        <p:spPr>
          <a:xfrm>
            <a:off x="432365" y="1347239"/>
            <a:ext cx="3803171" cy="415498"/>
          </a:xfrm>
          <a:prstGeom prst="rect">
            <a:avLst/>
          </a:prstGeom>
          <a:noFill/>
        </p:spPr>
        <p:txBody>
          <a:bodyPr wrap="square" rtlCol="0">
            <a:spAutoFit/>
          </a:bodyPr>
          <a:lstStyle/>
          <a:p>
            <a:pPr defTabSz="685800"/>
            <a:r>
              <a:rPr lang="en-US" sz="2100" b="1" dirty="0">
                <a:solidFill>
                  <a:prstClr val="black"/>
                </a:solidFill>
                <a:latin typeface="Calibri" panose="020F0502020204030204"/>
              </a:rPr>
              <a:t>It’s the “PRODUCT” that matters</a:t>
            </a:r>
          </a:p>
        </p:txBody>
      </p:sp>
      <p:pic>
        <p:nvPicPr>
          <p:cNvPr id="8" name="Picture 7"/>
          <p:cNvPicPr>
            <a:picLocks noChangeAspect="1"/>
          </p:cNvPicPr>
          <p:nvPr/>
        </p:nvPicPr>
        <p:blipFill>
          <a:blip r:embed="rId4"/>
          <a:stretch>
            <a:fillRect/>
          </a:stretch>
        </p:blipFill>
        <p:spPr>
          <a:xfrm>
            <a:off x="4865298" y="3457214"/>
            <a:ext cx="3395772" cy="1884515"/>
          </a:xfrm>
          <a:prstGeom prst="rect">
            <a:avLst/>
          </a:prstGeom>
        </p:spPr>
      </p:pic>
      <p:cxnSp>
        <p:nvCxnSpPr>
          <p:cNvPr id="11" name="Straight Arrow Connector 10"/>
          <p:cNvCxnSpPr>
            <a:stCxn id="4" idx="1"/>
          </p:cNvCxnSpPr>
          <p:nvPr/>
        </p:nvCxnSpPr>
        <p:spPr>
          <a:xfrm flipV="1">
            <a:off x="4105131" y="2668798"/>
            <a:ext cx="760168" cy="6112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1"/>
          </p:cNvCxnSpPr>
          <p:nvPr/>
        </p:nvCxnSpPr>
        <p:spPr>
          <a:xfrm>
            <a:off x="4105131" y="3280046"/>
            <a:ext cx="818396" cy="695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576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B050"/>
                </a:solidFill>
                <a:effectLst/>
                <a:uLnTx/>
                <a:uFillTx/>
                <a:latin typeface="Calibri" panose="020F0502020204030204"/>
                <a:ea typeface="+mn-ea"/>
                <a:cs typeface="+mn-cs"/>
              </a:rPr>
              <a:t>With pesticides!</a:t>
            </a:r>
            <a:endPar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66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Marc Van Montagu and Jeff Schell</a:t>
            </a:r>
          </a:p>
          <a:p>
            <a:endParaRPr lang="en-US" sz="2800" dirty="0" smtClean="0"/>
          </a:p>
          <a:p>
            <a:r>
              <a:rPr lang="en-US" sz="2800" dirty="0"/>
              <a:t>Discoverers of Ti plasmid </a:t>
            </a:r>
            <a:r>
              <a:rPr lang="en-US" sz="2800" dirty="0" smtClean="0"/>
              <a:t>transformation </a:t>
            </a:r>
          </a:p>
          <a:p>
            <a:r>
              <a:rPr lang="en-US" sz="2800" dirty="0" smtClean="0"/>
              <a:t>      </a:t>
            </a:r>
            <a:r>
              <a:rPr lang="en-US" sz="2100" dirty="0" smtClean="0"/>
              <a:t>together with </a:t>
            </a:r>
            <a:r>
              <a:rPr lang="en-US" sz="2100" dirty="0"/>
              <a:t>M</a:t>
            </a:r>
            <a:r>
              <a:rPr lang="en-US" sz="2100" dirty="0" smtClean="0"/>
              <a:t>ary Dell Chilton</a:t>
            </a:r>
            <a:endParaRPr lang="en-US" sz="2100" dirty="0"/>
          </a:p>
          <a:p>
            <a:pPr marL="0" indent="0">
              <a:buNone/>
            </a:pPr>
            <a:endParaRPr lang="en-US" sz="3200" dirty="0" smtClean="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a:t>
            </a:r>
            <a:r>
              <a:rPr lang="en-US" sz="2200" dirty="0" smtClean="0">
                <a:solidFill>
                  <a:schemeClr val="accent5">
                    <a:lumMod val="75000"/>
                  </a:schemeClr>
                </a:solidFill>
              </a:rPr>
              <a:t>higher </a:t>
            </a:r>
            <a:r>
              <a:rPr lang="en-US" sz="2200" dirty="0">
                <a:solidFill>
                  <a:schemeClr val="accent5">
                    <a:lumMod val="75000"/>
                  </a:schemeClr>
                </a:solidFill>
              </a:rPr>
              <a:t>yields</a:t>
            </a:r>
            <a:r>
              <a:rPr lang="en-US" sz="2200" dirty="0" smtClean="0">
                <a:solidFill>
                  <a:schemeClr val="accent5">
                    <a:lumMod val="75000"/>
                  </a:schemeClr>
                </a:solidFill>
              </a:rPr>
              <a:t>.</a:t>
            </a:r>
          </a:p>
          <a:p>
            <a:pPr marL="0" indent="0">
              <a:buNone/>
            </a:pPr>
            <a:r>
              <a:rPr lang="en-US" sz="2200" dirty="0" smtClean="0">
                <a:solidFill>
                  <a:schemeClr val="accent5">
                    <a:lumMod val="75000"/>
                  </a:schemeClr>
                </a:solidFill>
              </a:rPr>
              <a:t>           They </a:t>
            </a:r>
            <a:r>
              <a:rPr lang="en-US" sz="2200" dirty="0">
                <a:solidFill>
                  <a:schemeClr val="accent5">
                    <a:lumMod val="75000"/>
                  </a:schemeClr>
                </a:solidFill>
              </a:rPr>
              <a:t>need precision agriculture (GMOs)</a:t>
            </a:r>
          </a:p>
          <a:p>
            <a:endParaRPr lang="en-US" sz="2200" dirty="0"/>
          </a:p>
          <a:p>
            <a:pPr marL="0" indent="0">
              <a:buNone/>
            </a:pPr>
            <a:r>
              <a:rPr lang="en-US" sz="2200" dirty="0" smtClean="0">
                <a:solidFill>
                  <a:srgbClr val="FF0000"/>
                </a:solidFill>
              </a:rPr>
              <a:t>                     </a:t>
            </a:r>
            <a:r>
              <a:rPr lang="en-US" sz="3200" dirty="0" smtClean="0">
                <a:solidFill>
                  <a:srgbClr val="FF0000"/>
                </a:solidFill>
              </a:rPr>
              <a:t>Europe </a:t>
            </a:r>
            <a:r>
              <a:rPr lang="en-US" sz="3200" dirty="0">
                <a:solidFill>
                  <a:srgbClr val="FF0000"/>
                </a:solidFill>
              </a:rPr>
              <a:t>doesn’t</a:t>
            </a:r>
          </a:p>
          <a:p>
            <a:endParaRPr lang="en-US" sz="2200" dirty="0"/>
          </a:p>
          <a:p>
            <a:pPr marL="0" indent="0">
              <a:buNone/>
            </a:pPr>
            <a:endParaRPr lang="en-US" sz="2200" dirty="0" smtClean="0"/>
          </a:p>
          <a:p>
            <a:pPr marL="0" indent="0">
              <a:buNone/>
            </a:pPr>
            <a:r>
              <a:rPr lang="en-US" sz="2200" dirty="0" smtClean="0"/>
              <a:t>So </a:t>
            </a:r>
            <a:r>
              <a:rPr lang="en-US" sz="2200" dirty="0"/>
              <a:t>why doesn’t Europe endorse this?</a:t>
            </a:r>
          </a:p>
          <a:p>
            <a:endParaRPr lang="en-US" sz="2200" dirty="0"/>
          </a:p>
          <a:p>
            <a:pPr marL="0" indent="0">
              <a:buNone/>
            </a:pPr>
            <a:r>
              <a:rPr lang="en-US" sz="2200" dirty="0" smtClean="0">
                <a:solidFill>
                  <a:srgbClr val="FF0000"/>
                </a:solidFill>
              </a:rPr>
              <a:t> </a:t>
            </a:r>
          </a:p>
          <a:p>
            <a:pPr marL="0" indent="0">
              <a:buNone/>
            </a:pPr>
            <a:r>
              <a:rPr lang="en-US" sz="2200" dirty="0" smtClean="0">
                <a:solidFill>
                  <a:srgbClr val="FF0000"/>
                </a:solidFill>
              </a:rPr>
              <a:t> </a:t>
            </a:r>
            <a:r>
              <a:rPr lang="en-US" sz="3200" dirty="0" smtClean="0">
                <a:solidFill>
                  <a:srgbClr val="FF0000"/>
                </a:solidFill>
              </a:rPr>
              <a:t>Could </a:t>
            </a:r>
            <a:r>
              <a:rPr lang="en-US" sz="3200" dirty="0">
                <a:solidFill>
                  <a:srgbClr val="FF0000"/>
                </a:solidFill>
              </a:rPr>
              <a:t>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a:t>
            </a:r>
            <a:r>
              <a:rPr lang="en-US" dirty="0" smtClean="0">
                <a:solidFill>
                  <a:srgbClr val="FFFFFF"/>
                </a:solidFill>
              </a:rPr>
              <a:t>Real Problem</a:t>
            </a:r>
            <a:endParaRPr lang="en-US" dirty="0">
              <a:solidFill>
                <a:srgbClr val="FFFFFF"/>
              </a:solidFill>
            </a:endParaRP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smtClean="0">
                <a:solidFill>
                  <a:prstClr val="black"/>
                </a:solidFill>
              </a:rPr>
              <a:t>Europeans </a:t>
            </a:r>
            <a:r>
              <a:rPr lang="en-US" sz="2200" dirty="0">
                <a:solidFill>
                  <a:prstClr val="black"/>
                </a:solidFill>
              </a:rPr>
              <a:t>did not want US companies to control their </a:t>
            </a:r>
            <a:r>
              <a:rPr lang="en-US" sz="2200" dirty="0" smtClean="0">
                <a:solidFill>
                  <a:prstClr val="black"/>
                </a:solidFill>
              </a:rPr>
              <a:t>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smtClean="0">
                <a:solidFill>
                  <a:prstClr val="black"/>
                </a:solidFill>
              </a:rPr>
              <a:t>How </a:t>
            </a:r>
            <a:r>
              <a:rPr lang="en-US" dirty="0">
                <a:solidFill>
                  <a:prstClr val="black"/>
                </a:solidFill>
              </a:rPr>
              <a:t>can that be prevented</a:t>
            </a:r>
            <a:r>
              <a:rPr lang="en-US" dirty="0" smtClean="0">
                <a:solidFill>
                  <a:prstClr val="black"/>
                </a:solidFill>
              </a:rPr>
              <a:t>?</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dirty="0" smtClean="0">
                <a:solidFill>
                  <a:srgbClr val="FF0000"/>
                </a:solidFill>
              </a:rPr>
              <a:t>Ban </a:t>
            </a:r>
            <a:r>
              <a:rPr lang="en-US" dirty="0">
                <a:solidFill>
                  <a:srgbClr val="FF0000"/>
                </a:solidFill>
              </a:rPr>
              <a:t>Monsanto and the other big US agribusinesses</a:t>
            </a:r>
          </a:p>
          <a:p>
            <a:pPr algn="ctr"/>
            <a:endParaRPr lang="en-US" dirty="0" smtClean="0">
              <a:solidFill>
                <a:prstClr val="black"/>
              </a:solidFill>
            </a:endParaRPr>
          </a:p>
          <a:p>
            <a:pPr marL="0" indent="0" algn="ctr">
              <a:buNone/>
            </a:pPr>
            <a:endParaRPr lang="en-US" dirty="0">
              <a:solidFill>
                <a:prstClr val="black"/>
              </a:solidFill>
            </a:endParaRP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a:t>
            </a:r>
            <a:r>
              <a:rPr lang="en-US" dirty="0" smtClean="0">
                <a:solidFill>
                  <a:srgbClr val="FFFFFF"/>
                </a:solidFill>
              </a:rPr>
              <a:t>Real Problem</a:t>
            </a:r>
            <a:endParaRPr lang="en-US" dirty="0">
              <a:solidFill>
                <a:srgbClr val="FFFFFF"/>
              </a:solidFill>
            </a:endParaRP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smtClean="0">
                <a:solidFill>
                  <a:prstClr val="black"/>
                </a:solidFill>
              </a:rPr>
              <a:t>Europeans </a:t>
            </a:r>
            <a:r>
              <a:rPr lang="en-US" sz="2200" dirty="0">
                <a:solidFill>
                  <a:prstClr val="black"/>
                </a:solidFill>
              </a:rPr>
              <a:t>did not want US companies to control their </a:t>
            </a:r>
            <a:r>
              <a:rPr lang="en-US" sz="2200" dirty="0" smtClean="0">
                <a:solidFill>
                  <a:prstClr val="black"/>
                </a:solidFill>
              </a:rPr>
              <a:t>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smtClean="0">
                <a:solidFill>
                  <a:prstClr val="black"/>
                </a:solidFill>
              </a:rPr>
              <a:t>How </a:t>
            </a:r>
            <a:r>
              <a:rPr lang="en-US" dirty="0">
                <a:solidFill>
                  <a:prstClr val="black"/>
                </a:solidFill>
              </a:rPr>
              <a:t>can that be prevented</a:t>
            </a:r>
            <a:r>
              <a:rPr lang="en-US" dirty="0" smtClean="0">
                <a:solidFill>
                  <a:prstClr val="black"/>
                </a:solidFill>
              </a:rPr>
              <a:t>?</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dirty="0" smtClean="0">
                <a:solidFill>
                  <a:srgbClr val="FF0000"/>
                </a:solidFill>
              </a:rPr>
              <a:t>Ban </a:t>
            </a:r>
            <a:r>
              <a:rPr lang="en-US" dirty="0">
                <a:solidFill>
                  <a:srgbClr val="FF0000"/>
                </a:solidFill>
              </a:rPr>
              <a:t>Monsanto and the other big US agribusinesses</a:t>
            </a:r>
          </a:p>
          <a:p>
            <a:pPr algn="ct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sz="2400" dirty="0" smtClean="0">
                <a:solidFill>
                  <a:schemeClr val="accent5">
                    <a:lumMod val="75000"/>
                  </a:schemeClr>
                </a:solidFill>
              </a:rPr>
              <a:t>Not </a:t>
            </a:r>
            <a:r>
              <a:rPr lang="en-US" sz="2400" dirty="0">
                <a:solidFill>
                  <a:schemeClr val="accent5">
                    <a:lumMod val="75000"/>
                  </a:schemeClr>
                </a:solidFill>
              </a:rPr>
              <a:t>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355038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smtClean="0"/>
              <a:t>The Green Parties Solution</a:t>
            </a:r>
            <a:endParaRPr lang="en-US" dirty="0"/>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smtClean="0">
                <a:solidFill>
                  <a:prstClr val="black"/>
                </a:solidFill>
              </a:rPr>
              <a:t>Assert </a:t>
            </a:r>
            <a:r>
              <a:rPr lang="en-US" sz="2400" dirty="0">
                <a:solidFill>
                  <a:prstClr val="black"/>
                </a:solidFill>
              </a:rPr>
              <a:t>that precision agriculture </a:t>
            </a:r>
            <a:r>
              <a:rPr lang="en-US" sz="2400" i="1" dirty="0">
                <a:solidFill>
                  <a:srgbClr val="FF0000"/>
                </a:solidFill>
              </a:rPr>
              <a:t>might</a:t>
            </a:r>
            <a:r>
              <a:rPr lang="en-US" sz="2400" dirty="0">
                <a:solidFill>
                  <a:prstClr val="black"/>
                </a:solidFill>
              </a:rPr>
              <a:t> be </a:t>
            </a:r>
            <a:r>
              <a:rPr lang="en-US" sz="2400" dirty="0" smtClean="0">
                <a:solidFill>
                  <a:prstClr val="black"/>
                </a:solidFill>
              </a:rPr>
              <a:t>dangerous</a:t>
            </a:r>
            <a:r>
              <a:rPr lang="en-US" sz="2400" dirty="0">
                <a:solidFill>
                  <a:prstClr val="black"/>
                </a:solidFill>
              </a:rPr>
              <a:t>!</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a:t>
            </a:r>
            <a:r>
              <a:rPr lang="en-US" sz="2400" dirty="0" smtClean="0">
                <a:solidFill>
                  <a:prstClr val="black"/>
                </a:solidFill>
              </a:rPr>
              <a:t>protect</a:t>
            </a:r>
          </a:p>
          <a:p>
            <a:pPr marL="0" indent="0">
              <a:buNone/>
            </a:pPr>
            <a:r>
              <a:rPr lang="en-US" sz="2400" dirty="0">
                <a:solidFill>
                  <a:prstClr val="black"/>
                </a:solidFill>
              </a:rPr>
              <a:t> </a:t>
            </a:r>
            <a:r>
              <a:rPr lang="en-US" sz="2400" dirty="0" smtClean="0">
                <a:solidFill>
                  <a:prstClr val="black"/>
                </a:solidFill>
              </a:rPr>
              <a:t>    you from </a:t>
            </a:r>
            <a:r>
              <a:rPr lang="en-US" sz="2400" dirty="0">
                <a:solidFill>
                  <a:prstClr val="black"/>
                </a:solidFill>
              </a:rPr>
              <a:t>this risk by banning GMOs</a:t>
            </a:r>
          </a:p>
          <a:p>
            <a:endParaRPr lang="en-US" sz="2400" dirty="0">
              <a:solidFill>
                <a:prstClr val="black"/>
              </a:solidFill>
            </a:endParaRPr>
          </a:p>
          <a:p>
            <a:pPr marL="0" indent="0">
              <a:buNone/>
            </a:pPr>
            <a:r>
              <a:rPr lang="en-US" sz="2400" dirty="0" smtClean="0">
                <a:solidFill>
                  <a:srgbClr val="00B050"/>
                </a:solidFill>
              </a:rPr>
              <a:t>                           Best </a:t>
            </a:r>
            <a:r>
              <a:rPr lang="en-US" sz="2400" dirty="0">
                <a:solidFill>
                  <a:srgbClr val="00B050"/>
                </a:solidFill>
              </a:rPr>
              <a:t>of </a:t>
            </a:r>
            <a:r>
              <a:rPr lang="en-US" sz="2400" dirty="0" smtClean="0">
                <a:solidFill>
                  <a:srgbClr val="00B050"/>
                </a:solidFill>
              </a:rPr>
              <a:t>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a:t>
            </a:r>
            <a:r>
              <a:rPr lang="en-US" sz="2400" dirty="0" smtClean="0">
                <a:solidFill>
                  <a:srgbClr val="00B050"/>
                </a:solidFill>
              </a:rPr>
              <a:t>Europe !</a:t>
            </a:r>
            <a:endParaRPr lang="en-US" sz="2400" dirty="0">
              <a:solidFill>
                <a:srgbClr val="00B050"/>
              </a:solidFill>
            </a:endParaRP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a:t>
            </a:r>
            <a:r>
              <a:rPr lang="en-US" dirty="0" smtClean="0">
                <a:solidFill>
                  <a:srgbClr val="FFFFFF"/>
                </a:solidFill>
              </a:rPr>
              <a:t>consequences</a:t>
            </a:r>
            <a:endParaRPr lang="en-US" dirty="0">
              <a:solidFill>
                <a:srgbClr val="FFFFFF"/>
              </a:solidFill>
            </a:endParaRP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a:t>
            </a:r>
            <a:r>
              <a:rPr lang="en-US" dirty="0" smtClean="0">
                <a:solidFill>
                  <a:prstClr val="black"/>
                </a:solidFill>
              </a:rPr>
              <a:t>many </a:t>
            </a:r>
            <a:r>
              <a:rPr lang="en-US" dirty="0">
                <a:solidFill>
                  <a:prstClr val="black"/>
                </a:solidFill>
              </a:rPr>
              <a:t>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ctrTitle"/>
          </p:nvPr>
        </p:nvSpPr>
        <p:spPr/>
        <p:txBody>
          <a:bodyPr>
            <a:noAutofit/>
          </a:bodyPr>
          <a:lstStyle/>
          <a:p>
            <a:pPr eaLnBrk="1" hangingPunct="1">
              <a:defRPr/>
            </a:pPr>
            <a:r>
              <a:rPr lang="en-US" sz="2200" dirty="0" smtClean="0"/>
              <a:t>Accredited Professional </a:t>
            </a:r>
            <a:r>
              <a:rPr lang="en-US" sz="2200" dirty="0"/>
              <a:t>Scientific and/or Medical bodies with an opinion on </a:t>
            </a:r>
            <a:r>
              <a:rPr lang="en-US" sz="2200" dirty="0" smtClean="0"/>
              <a:t>the safety </a:t>
            </a:r>
            <a:r>
              <a:rPr lang="en-US" sz="2200" dirty="0"/>
              <a:t>of GMOs</a:t>
            </a:r>
          </a:p>
        </p:txBody>
      </p:sp>
      <p:sp>
        <p:nvSpPr>
          <p:cNvPr id="48131" name="Rectangle 3"/>
          <p:cNvSpPr>
            <a:spLocks noGrp="1" noChangeArrowheads="1"/>
          </p:cNvSpPr>
          <p:nvPr>
            <p:ph idx="10"/>
          </p:nvPr>
        </p:nvSpPr>
        <p:spPr>
          <a:xfrm>
            <a:off x="122768" y="1191690"/>
            <a:ext cx="5198532" cy="5190066"/>
          </a:xfrm>
        </p:spPr>
        <p:txBody>
          <a:bodyPr>
            <a:normAutofit lnSpcReduction="10000"/>
          </a:bodyPr>
          <a:lstStyle/>
          <a:p>
            <a:pPr eaLnBrk="1" hangingPunct="1">
              <a:lnSpc>
                <a:spcPct val="80000"/>
              </a:lnSpc>
              <a:buFont typeface="Wingdings" pitchFamily="2" charset="2"/>
              <a:buNone/>
              <a:defRPr/>
            </a:pPr>
            <a:r>
              <a:rPr lang="en-US" sz="2000" u="sng" dirty="0">
                <a:solidFill>
                  <a:schemeClr val="tx2"/>
                </a:solidFill>
              </a:rPr>
              <a:t>Generally Positive</a:t>
            </a:r>
          </a:p>
          <a:p>
            <a:pPr eaLnBrk="1" hangingPunct="1">
              <a:lnSpc>
                <a:spcPct val="80000"/>
              </a:lnSpc>
              <a:buFont typeface="Wingdings" pitchFamily="2" charset="2"/>
              <a:buNone/>
              <a:defRPr/>
            </a:pPr>
            <a:endParaRPr lang="en-US" sz="1600" u="sng" dirty="0"/>
          </a:p>
          <a:p>
            <a:pPr eaLnBrk="1" hangingPunct="1">
              <a:lnSpc>
                <a:spcPct val="80000"/>
              </a:lnSpc>
              <a:buClr>
                <a:srgbClr val="008000"/>
              </a:buClr>
              <a:buFont typeface="Wingdings" pitchFamily="2" charset="2"/>
              <a:buChar char="ü"/>
              <a:defRPr/>
            </a:pPr>
            <a:r>
              <a:rPr lang="en-US" sz="1800" dirty="0"/>
              <a:t>Royal Society (London) </a:t>
            </a:r>
          </a:p>
          <a:p>
            <a:pPr eaLnBrk="1" hangingPunct="1">
              <a:lnSpc>
                <a:spcPct val="80000"/>
              </a:lnSpc>
              <a:buClr>
                <a:srgbClr val="008000"/>
              </a:buClr>
              <a:buFont typeface="Wingdings" pitchFamily="2" charset="2"/>
              <a:buChar char="ü"/>
              <a:defRPr/>
            </a:pPr>
            <a:r>
              <a:rPr lang="en-US" sz="1800" dirty="0" smtClean="0"/>
              <a:t>The </a:t>
            </a:r>
            <a:r>
              <a:rPr lang="en-US" sz="1800" dirty="0"/>
              <a:t>U.S. National Research Council (NRC)</a:t>
            </a:r>
          </a:p>
          <a:p>
            <a:pPr eaLnBrk="1" hangingPunct="1">
              <a:lnSpc>
                <a:spcPct val="80000"/>
              </a:lnSpc>
              <a:buClr>
                <a:srgbClr val="008000"/>
              </a:buClr>
              <a:buFont typeface="Wingdings" pitchFamily="2" charset="2"/>
              <a:buChar char="ü"/>
              <a:defRPr/>
            </a:pPr>
            <a:r>
              <a:rPr lang="en-US" sz="1800" dirty="0"/>
              <a:t>U.S. National Academy of Sciences (NAS)</a:t>
            </a:r>
          </a:p>
          <a:p>
            <a:pPr eaLnBrk="1" hangingPunct="1">
              <a:lnSpc>
                <a:spcPct val="80000"/>
              </a:lnSpc>
              <a:buClr>
                <a:srgbClr val="008000"/>
              </a:buClr>
              <a:buFont typeface="Wingdings" pitchFamily="2" charset="2"/>
              <a:buChar char="ü"/>
              <a:defRPr/>
            </a:pPr>
            <a:r>
              <a:rPr lang="en-US" sz="1800" dirty="0"/>
              <a:t>The American Medical Association,  (AMA)</a:t>
            </a:r>
          </a:p>
          <a:p>
            <a:pPr eaLnBrk="1" hangingPunct="1">
              <a:lnSpc>
                <a:spcPct val="80000"/>
              </a:lnSpc>
              <a:buClr>
                <a:srgbClr val="008000"/>
              </a:buClr>
              <a:buFont typeface="Wingdings" pitchFamily="2" charset="2"/>
              <a:buChar char="ü"/>
              <a:defRPr/>
            </a:pPr>
            <a:r>
              <a:rPr lang="en-US" sz="1800" dirty="0"/>
              <a:t>U.S. Department of Agriculture (USDA)</a:t>
            </a:r>
          </a:p>
          <a:p>
            <a:pPr>
              <a:lnSpc>
                <a:spcPct val="80000"/>
              </a:lnSpc>
              <a:buClr>
                <a:srgbClr val="008000"/>
              </a:buClr>
              <a:buFont typeface="Wingdings" pitchFamily="2" charset="2"/>
              <a:buChar char="ü"/>
              <a:defRPr/>
            </a:pPr>
            <a:r>
              <a:rPr lang="en-US" sz="1800" dirty="0"/>
              <a:t>U.S.  Environmental Protection Agency (EPA)</a:t>
            </a:r>
          </a:p>
          <a:p>
            <a:pPr eaLnBrk="1" hangingPunct="1">
              <a:lnSpc>
                <a:spcPct val="80000"/>
              </a:lnSpc>
              <a:buClr>
                <a:srgbClr val="008000"/>
              </a:buClr>
              <a:buFont typeface="Wingdings" pitchFamily="2" charset="2"/>
              <a:buChar char="ü"/>
              <a:defRPr/>
            </a:pPr>
            <a:r>
              <a:rPr lang="en-US" sz="1800" dirty="0" smtClean="0"/>
              <a:t>U.S</a:t>
            </a:r>
            <a:r>
              <a:rPr lang="en-US" sz="1800" dirty="0"/>
              <a:t>. Food and Drug Administration (FDA)</a:t>
            </a:r>
          </a:p>
          <a:p>
            <a:pPr eaLnBrk="1" hangingPunct="1">
              <a:lnSpc>
                <a:spcPct val="80000"/>
              </a:lnSpc>
              <a:buClr>
                <a:srgbClr val="008000"/>
              </a:buClr>
              <a:buFont typeface="Wingdings" pitchFamily="2" charset="2"/>
              <a:buChar char="ü"/>
              <a:defRPr/>
            </a:pPr>
            <a:r>
              <a:rPr lang="en-US" sz="1800" dirty="0"/>
              <a:t>European Food Safety authority (EFSA)</a:t>
            </a:r>
          </a:p>
          <a:p>
            <a:pPr eaLnBrk="1" hangingPunct="1">
              <a:lnSpc>
                <a:spcPct val="80000"/>
              </a:lnSpc>
              <a:buClr>
                <a:srgbClr val="008000"/>
              </a:buClr>
              <a:buFont typeface="Wingdings" pitchFamily="2" charset="2"/>
              <a:buChar char="ü"/>
              <a:defRPr/>
            </a:pPr>
            <a:r>
              <a:rPr lang="en-US" sz="1800" dirty="0"/>
              <a:t>American Society for Plant Biology (ASPB)</a:t>
            </a:r>
          </a:p>
          <a:p>
            <a:pPr eaLnBrk="1" hangingPunct="1">
              <a:lnSpc>
                <a:spcPct val="80000"/>
              </a:lnSpc>
              <a:buClr>
                <a:srgbClr val="008000"/>
              </a:buClr>
              <a:buFont typeface="Wingdings" pitchFamily="2" charset="2"/>
              <a:buChar char="ü"/>
              <a:defRPr/>
            </a:pPr>
            <a:r>
              <a:rPr lang="en-US" sz="1800" dirty="0"/>
              <a:t>World Health Organization (WHO)</a:t>
            </a:r>
          </a:p>
          <a:p>
            <a:pPr eaLnBrk="1" hangingPunct="1">
              <a:lnSpc>
                <a:spcPct val="80000"/>
              </a:lnSpc>
              <a:buClr>
                <a:srgbClr val="008000"/>
              </a:buClr>
              <a:buFont typeface="Wingdings" pitchFamily="2" charset="2"/>
              <a:buChar char="ü"/>
              <a:defRPr/>
            </a:pPr>
            <a:r>
              <a:rPr lang="en-US" sz="1800" dirty="0"/>
              <a:t>Food and Agriculture Organization (FAO)</a:t>
            </a:r>
          </a:p>
          <a:p>
            <a:pPr eaLnBrk="1" hangingPunct="1">
              <a:lnSpc>
                <a:spcPct val="80000"/>
              </a:lnSpc>
              <a:buClr>
                <a:srgbClr val="008000"/>
              </a:buClr>
              <a:buFont typeface="Wingdings" pitchFamily="2" charset="2"/>
              <a:buChar char="ü"/>
              <a:defRPr/>
            </a:pPr>
            <a:r>
              <a:rPr lang="en-US" sz="1800" dirty="0" smtClean="0"/>
              <a:t>Brazil </a:t>
            </a:r>
            <a:r>
              <a:rPr lang="en-US" sz="1800" dirty="0"/>
              <a:t>National Academy of Science, </a:t>
            </a:r>
          </a:p>
          <a:p>
            <a:pPr eaLnBrk="1" hangingPunct="1">
              <a:lnSpc>
                <a:spcPct val="80000"/>
              </a:lnSpc>
              <a:buClr>
                <a:srgbClr val="008000"/>
              </a:buClr>
              <a:buFont typeface="Wingdings" pitchFamily="2" charset="2"/>
              <a:buChar char="ü"/>
              <a:defRPr/>
            </a:pPr>
            <a:r>
              <a:rPr lang="en-US" sz="1800" b="1" dirty="0">
                <a:solidFill>
                  <a:srgbClr val="0070C0"/>
                </a:solidFill>
              </a:rPr>
              <a:t>Chinese National Academy of Science</a:t>
            </a:r>
          </a:p>
          <a:p>
            <a:pPr eaLnBrk="1" hangingPunct="1">
              <a:lnSpc>
                <a:spcPct val="80000"/>
              </a:lnSpc>
              <a:buClr>
                <a:srgbClr val="008000"/>
              </a:buClr>
              <a:buFont typeface="Wingdings" pitchFamily="2" charset="2"/>
              <a:buChar char="ü"/>
              <a:defRPr/>
            </a:pPr>
            <a:r>
              <a:rPr lang="en-US" sz="1800" dirty="0"/>
              <a:t>Indian National Academy of Science</a:t>
            </a:r>
          </a:p>
          <a:p>
            <a:pPr eaLnBrk="1" hangingPunct="1">
              <a:lnSpc>
                <a:spcPct val="80000"/>
              </a:lnSpc>
              <a:buClr>
                <a:srgbClr val="008000"/>
              </a:buClr>
              <a:buFont typeface="Wingdings" pitchFamily="2" charset="2"/>
              <a:buChar char="ü"/>
              <a:defRPr/>
            </a:pPr>
            <a:r>
              <a:rPr lang="en-US" sz="1800" dirty="0"/>
              <a:t>Mexican Academy of Science</a:t>
            </a:r>
          </a:p>
          <a:p>
            <a:pPr eaLnBrk="1" hangingPunct="1">
              <a:lnSpc>
                <a:spcPct val="80000"/>
              </a:lnSpc>
              <a:buClr>
                <a:srgbClr val="008000"/>
              </a:buClr>
              <a:buFont typeface="Wingdings" pitchFamily="2" charset="2"/>
              <a:buChar char="ü"/>
              <a:defRPr/>
            </a:pPr>
            <a:r>
              <a:rPr lang="en-US" sz="1800" dirty="0"/>
              <a:t>Third World Academy of </a:t>
            </a:r>
            <a:r>
              <a:rPr lang="en-US" sz="1800" dirty="0" smtClean="0"/>
              <a:t>Sciences</a:t>
            </a:r>
          </a:p>
          <a:p>
            <a:pPr eaLnBrk="1" hangingPunct="1">
              <a:lnSpc>
                <a:spcPct val="80000"/>
              </a:lnSpc>
              <a:buClr>
                <a:srgbClr val="008000"/>
              </a:buClr>
              <a:buFont typeface="Wingdings" pitchFamily="2" charset="2"/>
              <a:buChar char="ü"/>
              <a:defRPr/>
            </a:pPr>
            <a:r>
              <a:rPr lang="en-US" sz="1800" dirty="0" smtClean="0"/>
              <a:t>+ &gt;200 others</a:t>
            </a:r>
            <a:endParaRPr lang="en-US" sz="1800" dirty="0"/>
          </a:p>
        </p:txBody>
      </p:sp>
      <p:sp>
        <p:nvSpPr>
          <p:cNvPr id="48132" name="Rectangle 4"/>
          <p:cNvSpPr>
            <a:spLocks noGrp="1" noChangeArrowheads="1"/>
          </p:cNvSpPr>
          <p:nvPr>
            <p:ph type="body" sz="half" idx="4294967295"/>
          </p:nvPr>
        </p:nvSpPr>
        <p:spPr>
          <a:xfrm>
            <a:off x="5626100" y="1191690"/>
            <a:ext cx="3517900" cy="5530850"/>
          </a:xfrm>
        </p:spPr>
        <p:txBody>
          <a:bodyPr>
            <a:normAutofit fontScale="92500" lnSpcReduction="10000"/>
          </a:bodyPr>
          <a:lstStyle/>
          <a:p>
            <a:pPr eaLnBrk="1" hangingPunct="1">
              <a:buFont typeface="Wingdings" pitchFamily="2" charset="2"/>
              <a:buNone/>
              <a:defRPr/>
            </a:pPr>
            <a:r>
              <a:rPr lang="en-US" sz="2000" u="sng" dirty="0">
                <a:solidFill>
                  <a:srgbClr val="F58025"/>
                </a:solidFill>
              </a:rPr>
              <a:t>Generally </a:t>
            </a:r>
            <a:r>
              <a:rPr lang="en-US" sz="2000" u="sng" dirty="0" smtClean="0">
                <a:solidFill>
                  <a:srgbClr val="F58025"/>
                </a:solidFill>
              </a:rPr>
              <a:t>Negative</a:t>
            </a:r>
          </a:p>
          <a:p>
            <a:pPr eaLnBrk="1" hangingPunct="1">
              <a:buFont typeface="Wingdings" charset="2"/>
              <a:buChar char="ü"/>
              <a:defRPr/>
            </a:pPr>
            <a:endParaRPr lang="en-US" sz="2000" u="sng" dirty="0"/>
          </a:p>
          <a:p>
            <a:pPr marL="0" indent="0" eaLnBrk="1" hangingPunct="1">
              <a:buClr>
                <a:srgbClr val="FF0000"/>
              </a:buClr>
              <a:buNone/>
              <a:defRPr/>
            </a:pPr>
            <a:r>
              <a:rPr lang="en-US" sz="1900" dirty="0" smtClean="0">
                <a:solidFill>
                  <a:srgbClr val="FF0000"/>
                </a:solidFill>
              </a:rPr>
              <a:t>X</a:t>
            </a:r>
            <a:r>
              <a:rPr lang="en-US" sz="1900" dirty="0"/>
              <a:t> </a:t>
            </a:r>
            <a:r>
              <a:rPr lang="en-US" sz="1900" dirty="0" smtClean="0"/>
              <a:t> Institute for Responsible Technology </a:t>
            </a:r>
            <a:r>
              <a:rPr lang="en-US" sz="1500" dirty="0" smtClean="0"/>
              <a:t>(Geoffrey Smith)</a:t>
            </a:r>
          </a:p>
          <a:p>
            <a:pPr marL="0" indent="0" eaLnBrk="1" hangingPunct="1">
              <a:buClr>
                <a:srgbClr val="FF0000"/>
              </a:buClr>
              <a:buNone/>
              <a:defRPr/>
            </a:pPr>
            <a:r>
              <a:rPr lang="en-US" sz="1900" smtClean="0">
                <a:solidFill>
                  <a:srgbClr val="FF0000"/>
                </a:solidFill>
              </a:rPr>
              <a:t>X</a:t>
            </a:r>
            <a:r>
              <a:rPr lang="en-US" sz="1900"/>
              <a:t> </a:t>
            </a:r>
            <a:r>
              <a:rPr lang="en-US" sz="1900" smtClean="0"/>
              <a:t> American </a:t>
            </a:r>
            <a:r>
              <a:rPr lang="en-US" sz="1900" dirty="0"/>
              <a:t>Academy of Environmental Medicine</a:t>
            </a:r>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1400" b="0" dirty="0" smtClean="0"/>
          </a:p>
          <a:p>
            <a:pPr eaLnBrk="1" hangingPunct="1">
              <a:buFont typeface="Wingdings" pitchFamily="2" charset="2"/>
              <a:buNone/>
              <a:defRPr/>
            </a:pPr>
            <a:endParaRPr lang="en-US" sz="1400" b="0" dirty="0"/>
          </a:p>
          <a:p>
            <a:pPr eaLnBrk="1" hangingPunct="1">
              <a:buFont typeface="Wingdings" pitchFamily="2" charset="2"/>
              <a:buNone/>
              <a:defRPr/>
            </a:pPr>
            <a:r>
              <a:rPr lang="en-US" sz="1400" b="0" dirty="0" smtClean="0"/>
              <a:t>      Courtesy of </a:t>
            </a:r>
            <a:r>
              <a:rPr lang="en-US" sz="1400" dirty="0" smtClean="0"/>
              <a:t>Martina Newell-McGloughlin</a:t>
            </a:r>
            <a:r>
              <a:rPr lang="en-US" sz="1400" b="0" dirty="0" smtClean="0"/>
              <a:t> </a:t>
            </a:r>
            <a:endParaRPr lang="en-US" sz="1400" b="0" dirty="0"/>
          </a:p>
        </p:txBody>
      </p:sp>
    </p:spTree>
    <p:extLst>
      <p:ext uri="{BB962C8B-B14F-4D97-AF65-F5344CB8AC3E}">
        <p14:creationId xmlns:p14="http://schemas.microsoft.com/office/powerpoint/2010/main" val="244007274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smtClean="0"/>
              <a:t>*Courtesy of Ingo Potrykus</a:t>
            </a:r>
            <a:endParaRPr lang="en-US" sz="1400" dirty="0"/>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smtClean="0"/>
              <a:t>A case </a:t>
            </a:r>
            <a:r>
              <a:rPr lang="en-US" dirty="0"/>
              <a:t>s</a:t>
            </a:r>
            <a:r>
              <a:rPr lang="en-US" dirty="0" smtClean="0"/>
              <a:t>tudy</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smtClean="0">
                          <a:solidFill>
                            <a:srgbClr val="F58025"/>
                          </a:solidFill>
                          <a:effectLst/>
                          <a:latin typeface="Helvetica"/>
                          <a:cs typeface="Helvetica"/>
                        </a:rPr>
                        <a:t>Vitamin A-deficiency</a:t>
                      </a:r>
                      <a:endParaRPr lang="en-US" sz="2000" dirty="0">
                        <a:solidFill>
                          <a:srgbClr val="F58025"/>
                        </a:solidFill>
                        <a:effectLst/>
                        <a:latin typeface="Helvetica"/>
                        <a:cs typeface="Helvetica"/>
                      </a:endParaRP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smtClean="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smtClean="0">
                          <a:solidFill>
                            <a:srgbClr val="FF0000"/>
                          </a:solidFill>
                          <a:effectLst/>
                          <a:latin typeface="Helvetica"/>
                          <a:cs typeface="Helvetica"/>
                        </a:rPr>
                        <a:t>Vitamin A-</a:t>
                      </a:r>
                      <a:r>
                        <a:rPr lang="de-DE" sz="2000" b="1" dirty="0" err="1" smtClean="0">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smtClean="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smtClean="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1.7</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3"/>
                  </a:ext>
                </a:extLst>
              </a:tr>
              <a:tr h="568712">
                <a:tc>
                  <a:txBody>
                    <a:bodyPr/>
                    <a:lstStyle/>
                    <a:p>
                      <a:r>
                        <a:rPr lang="de-DE" sz="2000" b="0" dirty="0" err="1" smtClean="0">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1.4</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4"/>
                  </a:ext>
                </a:extLst>
              </a:tr>
              <a:tr h="568712">
                <a:tc>
                  <a:txBody>
                    <a:bodyPr/>
                    <a:lstStyle/>
                    <a:p>
                      <a:r>
                        <a:rPr lang="de-DE" sz="2000" b="0" dirty="0" smtClean="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0.75</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872" y="1603992"/>
            <a:ext cx="4916128" cy="4253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smtClean="0"/>
              <a:t>Golden Rice</a:t>
            </a:r>
            <a:endParaRPr lang="en-US" dirty="0"/>
          </a:p>
        </p:txBody>
      </p:sp>
      <p:sp>
        <p:nvSpPr>
          <p:cNvPr id="6" name="Content Placeholder 5"/>
          <p:cNvSpPr>
            <a:spLocks noGrp="1"/>
          </p:cNvSpPr>
          <p:nvPr>
            <p:ph idx="10"/>
          </p:nvPr>
        </p:nvSpPr>
        <p:spPr>
          <a:xfrm>
            <a:off x="108156" y="1371601"/>
            <a:ext cx="4119715" cy="4189186"/>
          </a:xfrm>
        </p:spPr>
        <p:txBody>
          <a:bodyPr/>
          <a:lstStyle/>
          <a:p>
            <a:pPr marL="0" indent="0">
              <a:buNone/>
            </a:pPr>
            <a:r>
              <a:rPr lang="en-US" sz="2400" dirty="0">
                <a:solidFill>
                  <a:srgbClr val="3B3D3C"/>
                </a:solidFill>
              </a:rPr>
              <a:t>A new source of Vitamin </a:t>
            </a:r>
            <a:r>
              <a:rPr lang="en-US" sz="2400" dirty="0" smtClean="0">
                <a:solidFill>
                  <a:srgbClr val="3B3D3C"/>
                </a:solidFill>
              </a:rPr>
              <a:t>A</a:t>
            </a:r>
          </a:p>
          <a:p>
            <a:r>
              <a:rPr lang="en-US" sz="2400" dirty="0" smtClean="0"/>
              <a:t>Ingo </a:t>
            </a:r>
            <a:r>
              <a:rPr lang="en-US" sz="2400" dirty="0"/>
              <a:t>Potrykus, ETH </a:t>
            </a:r>
            <a:r>
              <a:rPr lang="en-US" sz="2400" dirty="0" smtClean="0"/>
              <a:t>Zurich</a:t>
            </a:r>
          </a:p>
          <a:p>
            <a:r>
              <a:rPr lang="en-US" sz="2400" dirty="0" smtClean="0"/>
              <a:t>Peter </a:t>
            </a:r>
            <a:r>
              <a:rPr lang="en-US" sz="2400" dirty="0"/>
              <a:t>Beyer, U. Freiburg</a:t>
            </a:r>
          </a:p>
          <a:p>
            <a:pPr marL="0" indent="0">
              <a:buNone/>
            </a:pPr>
            <a:endParaRPr lang="en-US" sz="2400" dirty="0">
              <a:solidFill>
                <a:srgbClr val="3B3D3C"/>
              </a:solidFill>
            </a:endParaRPr>
          </a:p>
          <a:p>
            <a:r>
              <a:rPr lang="en-US" dirty="0" smtClean="0"/>
              <a:t>Contains the genes to make beta-carotene, the precursor of Vitamin A.</a:t>
            </a:r>
          </a:p>
          <a:p>
            <a:endParaRPr lang="en-US" dirty="0"/>
          </a:p>
          <a:p>
            <a:endParaRPr lang="en-US" dirty="0"/>
          </a:p>
        </p:txBody>
      </p:sp>
    </p:spTree>
    <p:extLst>
      <p:ext uri="{BB962C8B-B14F-4D97-AF65-F5344CB8AC3E}">
        <p14:creationId xmlns:p14="http://schemas.microsoft.com/office/powerpoint/2010/main" val="32202821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523220"/>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smtClean="0"/>
              <a:t>Golden Rice</a:t>
            </a:r>
            <a:endParaRPr lang="en-US" dirty="0"/>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a:t>
            </a:r>
            <a:r>
              <a:rPr lang="de-CH" sz="2200" dirty="0" smtClean="0">
                <a:solidFill>
                  <a:srgbClr val="3B3D3C"/>
                </a:solidFill>
              </a:rPr>
              <a:t>February, </a:t>
            </a:r>
            <a:r>
              <a:rPr lang="de-CH" sz="2200" dirty="0">
                <a:solidFill>
                  <a:srgbClr val="3B3D3C"/>
                </a:solidFill>
              </a:rPr>
              <a:t>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a:t>
            </a:r>
            <a:r>
              <a:rPr lang="de-CH" sz="2200" dirty="0" smtClean="0">
                <a:solidFill>
                  <a:srgbClr val="3B3D3C"/>
                </a:solidFill>
              </a:rPr>
              <a:t>the field within 2-5 years, beginning to save children </a:t>
            </a:r>
            <a:r>
              <a:rPr lang="de-CH" sz="2200" dirty="0">
                <a:solidFill>
                  <a:srgbClr val="3B3D3C"/>
                </a:solidFill>
              </a:rPr>
              <a:t>from blindness and </a:t>
            </a:r>
            <a:r>
              <a:rPr lang="de-CH" sz="2200" dirty="0" smtClean="0">
                <a:solidFill>
                  <a:srgbClr val="3B3D3C"/>
                </a:solidFill>
              </a:rPr>
              <a:t>immune-system defects.</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a:t>
            </a:r>
            <a:r>
              <a:rPr lang="de-CH" sz="2200" dirty="0" smtClean="0">
                <a:solidFill>
                  <a:srgbClr val="3B3D3C"/>
                </a:solidFill>
              </a:rPr>
              <a:t>it’s </a:t>
            </a:r>
            <a:r>
              <a:rPr lang="de-CH" sz="2200" dirty="0">
                <a:solidFill>
                  <a:srgbClr val="3B3D3C"/>
                </a:solidFill>
              </a:rPr>
              <a:t>a GMO and won’t now be available until at least </a:t>
            </a:r>
            <a:r>
              <a:rPr lang="de-CH" sz="2200" dirty="0" smtClean="0">
                <a:solidFill>
                  <a:srgbClr val="3B3D3C"/>
                </a:solidFill>
              </a:rPr>
              <a:t>2018.</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endParaRPr lang="de-CH" sz="2200" dirty="0" smtClean="0">
              <a:solidFill>
                <a:srgbClr val="3B3D3C"/>
              </a:solidFill>
            </a:endParaRP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a:t>
            </a:r>
            <a:r>
              <a:rPr lang="de-CH" sz="2200" dirty="0" smtClean="0">
                <a:solidFill>
                  <a:srgbClr val="FF0000"/>
                </a:solidFill>
              </a:rPr>
              <a:t>ultiple </a:t>
            </a:r>
            <a:r>
              <a:rPr lang="de-CH" sz="2200" dirty="0">
                <a:solidFill>
                  <a:srgbClr val="FF0000"/>
                </a:solidFill>
              </a:rPr>
              <a:t>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smtClean="0">
                <a:solidFill>
                  <a:schemeClr val="bg1"/>
                </a:solidFill>
              </a:rPr>
              <a:t>Science Fiction</a:t>
            </a:r>
            <a:endParaRPr lang="en-US" sz="4800" dirty="0">
              <a:solidFill>
                <a:schemeClr val="bg1"/>
              </a:solidFill>
            </a:endParaRP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smtClean="0">
                <a:solidFill>
                  <a:srgbClr val="FF0000"/>
                </a:solidFill>
              </a:rPr>
              <a:t>Greenpeace blocks development</a:t>
            </a:r>
          </a:p>
          <a:p>
            <a:endParaRPr lang="en-US" dirty="0"/>
          </a:p>
          <a:p>
            <a:endParaRPr lang="en-US" dirty="0" smtClean="0">
              <a:solidFill>
                <a:srgbClr val="FF0000"/>
              </a:solidFill>
            </a:endParaRPr>
          </a:p>
          <a:p>
            <a:r>
              <a:rPr lang="en-US" dirty="0" smtClean="0">
                <a:solidFill>
                  <a:srgbClr val="FF0000"/>
                </a:solidFill>
              </a:rPr>
              <a:t>And then claims</a:t>
            </a:r>
          </a:p>
          <a:p>
            <a:endParaRPr lang="en-US" dirty="0">
              <a:solidFill>
                <a:srgbClr val="FF0000"/>
              </a:solidFill>
            </a:endParaRPr>
          </a:p>
          <a:p>
            <a:endParaRPr lang="en-US" dirty="0" smtClean="0">
              <a:solidFill>
                <a:srgbClr val="FF0000"/>
              </a:solidFill>
            </a:endParaRPr>
          </a:p>
          <a:p>
            <a:r>
              <a:rPr lang="en-US" dirty="0" smtClean="0">
                <a:solidFill>
                  <a:srgbClr val="FF0000"/>
                </a:solidFill>
              </a:rPr>
              <a:t>It has taken so long it can’t possibly work</a:t>
            </a:r>
            <a:endParaRPr lang="en-US" dirty="0">
              <a:solidFill>
                <a:srgbClr val="FF0000"/>
              </a:solidFill>
            </a:endParaRPr>
          </a:p>
        </p:txBody>
      </p:sp>
    </p:spTree>
    <p:extLst>
      <p:ext uri="{BB962C8B-B14F-4D97-AF65-F5344CB8AC3E}">
        <p14:creationId xmlns:p14="http://schemas.microsoft.com/office/powerpoint/2010/main" val="3118573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750" y="2170039"/>
            <a:ext cx="3958167" cy="2062103"/>
          </a:xfrm>
          <a:prstGeom prst="rect">
            <a:avLst/>
          </a:prstGeom>
          <a:noFill/>
        </p:spPr>
        <p:txBody>
          <a:bodyPr wrap="square" rtlCol="0">
            <a:spAutoFit/>
          </a:bodyPr>
          <a:lstStyle/>
          <a:p>
            <a:pPr algn="ctr"/>
            <a:r>
              <a:rPr lang="en-US" sz="2400" b="1" dirty="0" smtClean="0">
                <a:solidFill>
                  <a:srgbClr val="FF0000"/>
                </a:solidFill>
                <a:latin typeface="Helvetica"/>
                <a:cs typeface="Helvetica"/>
              </a:rPr>
              <a:t>Medicine for the </a:t>
            </a:r>
            <a:br>
              <a:rPr lang="en-US" sz="2400" b="1" dirty="0" smtClean="0">
                <a:solidFill>
                  <a:srgbClr val="FF0000"/>
                </a:solidFill>
                <a:latin typeface="Helvetica"/>
                <a:cs typeface="Helvetica"/>
              </a:rPr>
            </a:br>
            <a:r>
              <a:rPr lang="en-US" sz="2400" b="1" dirty="0" smtClean="0">
                <a:solidFill>
                  <a:srgbClr val="FF0000"/>
                </a:solidFill>
                <a:latin typeface="Helvetica"/>
                <a:cs typeface="Helvetica"/>
              </a:rPr>
              <a:t>developed countries</a:t>
            </a:r>
          </a:p>
          <a:p>
            <a:endParaRPr lang="en-US" sz="2000" b="1" dirty="0" smtClean="0">
              <a:solidFill>
                <a:prstClr val="black"/>
              </a:solidFill>
              <a:latin typeface="Helvetica"/>
              <a:cs typeface="Helvetica"/>
            </a:endParaRPr>
          </a:p>
          <a:p>
            <a:pPr marL="342900" indent="-342900">
              <a:buClr>
                <a:schemeClr val="tx2"/>
              </a:buClr>
              <a:buFont typeface="Arial"/>
              <a:buChar char="•"/>
            </a:pPr>
            <a:r>
              <a:rPr lang="en-US" sz="2000" dirty="0" smtClean="0">
                <a:solidFill>
                  <a:prstClr val="black"/>
                </a:solidFill>
                <a:latin typeface="Helvetica"/>
                <a:cs typeface="Helvetica"/>
              </a:rPr>
              <a:t>Cutting edge solutions</a:t>
            </a:r>
          </a:p>
          <a:p>
            <a:pPr marL="342900" indent="-342900">
              <a:buClr>
                <a:schemeClr val="tx2"/>
              </a:buClr>
              <a:buFont typeface="Arial"/>
              <a:buChar char="•"/>
            </a:pPr>
            <a:r>
              <a:rPr lang="en-US" sz="2000" dirty="0">
                <a:solidFill>
                  <a:prstClr val="black"/>
                </a:solidFill>
                <a:latin typeface="Helvetica"/>
                <a:cs typeface="Helvetica"/>
              </a:rPr>
              <a:t>H</a:t>
            </a:r>
            <a:r>
              <a:rPr lang="en-US" sz="2000" dirty="0" smtClean="0">
                <a:solidFill>
                  <a:prstClr val="black"/>
                </a:solidFill>
                <a:latin typeface="Helvetica"/>
                <a:cs typeface="Helvetica"/>
              </a:rPr>
              <a:t>igh costs may be acceptable</a:t>
            </a:r>
            <a:endParaRPr lang="en-US" sz="2000" dirty="0">
              <a:solidFill>
                <a:prstClr val="black"/>
              </a:solidFill>
              <a:latin typeface="Helvetica"/>
              <a:cs typeface="Helvetica"/>
            </a:endParaRPr>
          </a:p>
          <a:p>
            <a:endParaRPr lang="en-US" sz="2000" b="1" dirty="0">
              <a:solidFill>
                <a:prstClr val="black"/>
              </a:solidFill>
              <a:latin typeface="Helvetica"/>
              <a:cs typeface="Helvetica"/>
            </a:endParaRPr>
          </a:p>
        </p:txBody>
      </p:sp>
      <p:sp>
        <p:nvSpPr>
          <p:cNvPr id="5" name="Rectangle 4"/>
          <p:cNvSpPr/>
          <p:nvPr/>
        </p:nvSpPr>
        <p:spPr>
          <a:xfrm>
            <a:off x="412750" y="1810206"/>
            <a:ext cx="3958167" cy="2857054"/>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7" name="TextBox 6"/>
          <p:cNvSpPr txBox="1"/>
          <p:nvPr/>
        </p:nvSpPr>
        <p:spPr>
          <a:xfrm>
            <a:off x="4990376" y="2170039"/>
            <a:ext cx="3666792" cy="2062103"/>
          </a:xfrm>
          <a:prstGeom prst="rect">
            <a:avLst/>
          </a:prstGeom>
          <a:noFill/>
        </p:spPr>
        <p:txBody>
          <a:bodyPr wrap="square" rtlCol="0">
            <a:spAutoFit/>
          </a:bodyPr>
          <a:lstStyle/>
          <a:p>
            <a:pPr algn="ctr"/>
            <a:r>
              <a:rPr lang="en-US" sz="2400" b="1" dirty="0" smtClean="0">
                <a:solidFill>
                  <a:srgbClr val="5B9BD5"/>
                </a:solidFill>
                <a:latin typeface="Helvetica"/>
                <a:cs typeface="Helvetica"/>
              </a:rPr>
              <a:t>Medicine for the </a:t>
            </a:r>
            <a:br>
              <a:rPr lang="en-US" sz="2400" b="1" dirty="0" smtClean="0">
                <a:solidFill>
                  <a:srgbClr val="5B9BD5"/>
                </a:solidFill>
                <a:latin typeface="Helvetica"/>
                <a:cs typeface="Helvetica"/>
              </a:rPr>
            </a:br>
            <a:r>
              <a:rPr lang="en-US" sz="2400" b="1" dirty="0" smtClean="0">
                <a:solidFill>
                  <a:srgbClr val="5B9BD5"/>
                </a:solidFill>
                <a:latin typeface="Helvetica"/>
                <a:cs typeface="Helvetica"/>
              </a:rPr>
              <a:t>developing countries</a:t>
            </a:r>
          </a:p>
          <a:p>
            <a:endParaRPr lang="en-US" sz="2000" b="1" dirty="0" smtClean="0">
              <a:solidFill>
                <a:prstClr val="black"/>
              </a:solidFill>
              <a:latin typeface="Helvetica"/>
              <a:cs typeface="Helvetica"/>
            </a:endParaRPr>
          </a:p>
          <a:p>
            <a:pPr marL="342900" indent="-342900">
              <a:buClr>
                <a:schemeClr val="tx2"/>
              </a:buClr>
              <a:buFont typeface="Arial"/>
              <a:buChar char="•"/>
            </a:pPr>
            <a:r>
              <a:rPr lang="en-US" sz="2000" dirty="0" smtClean="0">
                <a:solidFill>
                  <a:prstClr val="black"/>
                </a:solidFill>
                <a:latin typeface="Helvetica"/>
                <a:cs typeface="Helvetica"/>
              </a:rPr>
              <a:t>Practical solutions needed</a:t>
            </a:r>
          </a:p>
          <a:p>
            <a:pPr marL="342900" indent="-342900">
              <a:buClr>
                <a:schemeClr val="tx2"/>
              </a:buClr>
              <a:buFont typeface="Arial"/>
              <a:buChar char="•"/>
            </a:pPr>
            <a:r>
              <a:rPr lang="en-US" sz="2000" dirty="0" smtClean="0">
                <a:solidFill>
                  <a:prstClr val="black"/>
                </a:solidFill>
                <a:latin typeface="Helvetica"/>
                <a:cs typeface="Helvetica"/>
              </a:rPr>
              <a:t>Costs must be low</a:t>
            </a:r>
            <a:endParaRPr lang="en-US" sz="2000" dirty="0">
              <a:solidFill>
                <a:prstClr val="black"/>
              </a:solidFill>
              <a:latin typeface="Helvetica"/>
              <a:cs typeface="Helvetica"/>
            </a:endParaRPr>
          </a:p>
          <a:p>
            <a:endParaRPr lang="en-US" sz="2000" b="1" dirty="0">
              <a:solidFill>
                <a:prstClr val="black"/>
              </a:solidFill>
              <a:latin typeface="Helvetica"/>
              <a:cs typeface="Helvetica"/>
            </a:endParaRPr>
          </a:p>
        </p:txBody>
      </p:sp>
      <p:sp>
        <p:nvSpPr>
          <p:cNvPr id="8" name="Rectangle 7"/>
          <p:cNvSpPr/>
          <p:nvPr/>
        </p:nvSpPr>
        <p:spPr>
          <a:xfrm>
            <a:off x="4851400" y="1810206"/>
            <a:ext cx="3958167" cy="2857054"/>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9" name="Rectangle 8"/>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39866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smtClean="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smtClean="0">
              <a:solidFill>
                <a:prstClr val="black"/>
              </a:solidFill>
            </a:endParaRPr>
          </a:p>
          <a:p>
            <a:pPr algn="ctr"/>
            <a:endParaRPr lang="en-US" sz="3200" dirty="0">
              <a:solidFill>
                <a:prstClr val="black"/>
              </a:solidFill>
            </a:endParaRPr>
          </a:p>
          <a:p>
            <a:pPr algn="ctr"/>
            <a:r>
              <a:rPr lang="en-US" sz="3200" dirty="0" smtClean="0">
                <a:solidFill>
                  <a:prstClr val="black"/>
                </a:solidFill>
              </a:rPr>
              <a:t>How many must die before the anti-GMO activists admit they made a mistake?</a:t>
            </a:r>
            <a:endParaRPr lang="en-US" sz="3200" dirty="0">
              <a:solidFill>
                <a:prstClr val="black"/>
              </a:solidFill>
            </a:endParaRP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a:t>
            </a:r>
            <a:r>
              <a:rPr lang="en-US" sz="2400" b="1" dirty="0" smtClean="0">
                <a:solidFill>
                  <a:srgbClr val="FF0000"/>
                </a:solidFill>
                <a:latin typeface="Calibri" panose="020F0502020204030204" pitchFamily="34" charset="0"/>
              </a:rPr>
              <a:t>resistant so no</a:t>
            </a:r>
          </a:p>
          <a:p>
            <a:r>
              <a:rPr lang="en-US" sz="2400" b="1" dirty="0" smtClean="0">
                <a:solidFill>
                  <a:srgbClr val="FF0000"/>
                </a:solidFill>
                <a:latin typeface="Calibri" panose="020F0502020204030204" pitchFamily="34" charset="0"/>
              </a:rPr>
              <a:t>         traditional breeding solution       </a:t>
            </a:r>
            <a:endParaRPr lang="en-US" sz="2400" b="1" dirty="0">
              <a:solidFill>
                <a:srgbClr val="FF0000"/>
              </a:solidFill>
              <a:latin typeface="Calibri" panose="020F0502020204030204" pitchFamily="34" charset="0"/>
            </a:endParaRP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a:t>
            </a:r>
            <a:r>
              <a:rPr lang="en-US" sz="2100" b="1" dirty="0" smtClean="0">
                <a:solidFill>
                  <a:srgbClr val="00B050"/>
                </a:solidFill>
                <a:latin typeface="Calibri" panose="020F0502020204030204" pitchFamily="34" charset="0"/>
              </a:rPr>
              <a:t>to </a:t>
            </a:r>
            <a:r>
              <a:rPr lang="en-US" sz="2100" b="1" i="1" dirty="0" smtClean="0">
                <a:solidFill>
                  <a:srgbClr val="00B050"/>
                </a:solidFill>
                <a:latin typeface="Calibri" panose="020F0502020204030204" pitchFamily="34" charset="0"/>
              </a:rPr>
              <a:t>Xanthomonas </a:t>
            </a:r>
            <a:r>
              <a:rPr lang="en-US" sz="2100" b="1" i="1" dirty="0" err="1" smtClean="0">
                <a:solidFill>
                  <a:srgbClr val="00B050"/>
                </a:solidFill>
                <a:latin typeface="Calibri" panose="020F0502020204030204" pitchFamily="34" charset="0"/>
              </a:rPr>
              <a:t>campestris</a:t>
            </a:r>
            <a:r>
              <a:rPr lang="en-US" sz="2100" b="1" i="1" dirty="0" smtClean="0">
                <a:solidFill>
                  <a:srgbClr val="00B050"/>
                </a:solidFill>
                <a:latin typeface="Calibri" panose="020F0502020204030204" pitchFamily="34" charset="0"/>
              </a:rPr>
              <a:t> </a:t>
            </a:r>
            <a:r>
              <a:rPr lang="en-US" sz="2100" b="1" dirty="0" smtClean="0">
                <a:solidFill>
                  <a:srgbClr val="00B050"/>
                </a:solidFill>
                <a:latin typeface="Calibri" panose="020F0502020204030204" pitchFamily="34" charset="0"/>
              </a:rPr>
              <a:t>and </a:t>
            </a:r>
            <a:r>
              <a:rPr lang="en-US" sz="2100" b="1" dirty="0">
                <a:solidFill>
                  <a:srgbClr val="00B050"/>
                </a:solidFill>
                <a:latin typeface="Calibri" panose="020F0502020204030204" pitchFamily="34" charset="0"/>
              </a:rPr>
              <a:t>two genes are known that mediate this resistance.  Using precision techniques these genes have been transferred to banana and these modified bananas are now </a:t>
            </a:r>
            <a:r>
              <a:rPr lang="en-US" sz="2100" b="1" dirty="0" smtClean="0">
                <a:solidFill>
                  <a:srgbClr val="00B050"/>
                </a:solidFill>
                <a:latin typeface="Calibri" panose="020F0502020204030204" pitchFamily="34" charset="0"/>
              </a:rPr>
              <a:t>beginning </a:t>
            </a:r>
            <a:r>
              <a:rPr lang="en-US" sz="2100" b="1" dirty="0">
                <a:solidFill>
                  <a:srgbClr val="00B050"/>
                </a:solidFill>
                <a:latin typeface="Calibri" panose="020F0502020204030204" pitchFamily="34" charset="0"/>
              </a:rPr>
              <a:t>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a:t>
            </a:r>
            <a:r>
              <a:rPr lang="en-US" sz="3200" dirty="0" smtClean="0">
                <a:solidFill>
                  <a:schemeClr val="bg1"/>
                </a:solidFill>
              </a:rPr>
              <a:t>he Banana Problem</a:t>
            </a:r>
            <a:endParaRPr lang="en-US" sz="3200" dirty="0">
              <a:solidFill>
                <a:schemeClr val="bg1"/>
              </a:solidFill>
            </a:endParaRPr>
          </a:p>
        </p:txBody>
      </p:sp>
    </p:spTree>
    <p:extLst>
      <p:ext uri="{BB962C8B-B14F-4D97-AF65-F5344CB8AC3E}">
        <p14:creationId xmlns:p14="http://schemas.microsoft.com/office/powerpoint/2010/main" val="27068843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 </a:t>
            </a:r>
            <a:r>
              <a:rPr lang="en-US" dirty="0" err="1" smtClean="0"/>
              <a:t>Bt</a:t>
            </a:r>
            <a:r>
              <a:rPr lang="en-US" dirty="0" smtClean="0"/>
              <a:t> eggplant</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smtClean="0">
                <a:solidFill>
                  <a:srgbClr val="0000FF"/>
                </a:solidFill>
                <a:latin typeface="Times New Roman"/>
                <a:cs typeface="Times New Roman"/>
              </a:rPr>
              <a:t>    GMO </a:t>
            </a:r>
            <a:r>
              <a:rPr lang="en-US" sz="2700" b="1" dirty="0">
                <a:solidFill>
                  <a:srgbClr val="0000FF"/>
                </a:solidFill>
                <a:latin typeface="Times New Roman"/>
                <a:cs typeface="Times New Roman"/>
              </a:rPr>
              <a:t>Papaya saves the Hawaiian crop</a:t>
            </a:r>
          </a:p>
          <a:p>
            <a:pPr defTabSz="685800"/>
            <a:endParaRPr lang="en-US" sz="2700" b="1"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a:t>
            </a:r>
            <a:r>
              <a:rPr lang="en-US" sz="2100" dirty="0" smtClean="0">
                <a:solidFill>
                  <a:srgbClr val="000000"/>
                </a:solidFill>
                <a:latin typeface="Times New Roman"/>
                <a:cs typeface="Times New Roman"/>
              </a:rPr>
              <a:t>half </a:t>
            </a:r>
            <a:r>
              <a:rPr lang="en-US" sz="2100" dirty="0">
                <a:solidFill>
                  <a:srgbClr val="000000"/>
                </a:solidFill>
                <a:latin typeface="Times New Roman"/>
                <a:cs typeface="Times New Roman"/>
              </a:rPr>
              <a:t>the crop in the state</a:t>
            </a:r>
            <a:r>
              <a:rPr lang="en-US" sz="2100" dirty="0" smtClean="0">
                <a:solidFill>
                  <a:srgbClr val="000000"/>
                </a:solidFill>
                <a:latin typeface="Times New Roman"/>
                <a:cs typeface="Times New Roman"/>
              </a:rPr>
              <a:t>.</a:t>
            </a:r>
          </a:p>
          <a:p>
            <a:pPr defTabSz="685800"/>
            <a:r>
              <a:rPr lang="en-US" sz="2100" dirty="0" smtClean="0">
                <a:solidFill>
                  <a:srgbClr val="000000"/>
                </a:solidFill>
                <a:latin typeface="Times New Roman"/>
                <a:cs typeface="Times New Roman"/>
              </a:rPr>
              <a:t> </a:t>
            </a: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1998, scientists from the University of Hawaii developed a transgenic fruit called Rainbow papaya, which is resistant to the virus. </a:t>
            </a:r>
            <a:endParaRPr lang="en-US" sz="2100" dirty="0" smtClean="0">
              <a:solidFill>
                <a:srgbClr val="000000"/>
              </a:solidFill>
              <a:latin typeface="Times New Roman"/>
              <a:cs typeface="Times New Roman"/>
            </a:endParaRPr>
          </a:p>
          <a:p>
            <a:pPr defTabSz="685800"/>
            <a:endParaRPr lang="en-US" sz="2100"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a:t>
            </a:r>
            <a:r>
              <a:rPr lang="en-US" sz="2100" dirty="0" smtClean="0">
                <a:solidFill>
                  <a:srgbClr val="000000"/>
                </a:solidFill>
                <a:latin typeface="Times New Roman"/>
                <a:cs typeface="Times New Roman"/>
              </a:rPr>
              <a:t>engineered and being eaten in the USA.</a:t>
            </a:r>
          </a:p>
          <a:p>
            <a:pPr defTabSz="685800"/>
            <a:endParaRPr lang="en-US" sz="2100" dirty="0" smtClean="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smtClean="0">
                <a:solidFill>
                  <a:srgbClr val="FF0000"/>
                </a:solidFill>
                <a:latin typeface="Times New Roman"/>
                <a:cs typeface="Times New Roman"/>
              </a:rPr>
              <a:t>But in Thailand this solution is banned</a:t>
            </a:r>
            <a:endParaRPr lang="en-US" sz="2800" b="1" dirty="0">
              <a:solidFill>
                <a:srgbClr val="FF0000"/>
              </a:solidFill>
              <a:latin typeface="Times New Roman"/>
              <a:cs typeface="Times New Roman"/>
            </a:endParaRPr>
          </a:p>
        </p:txBody>
      </p:sp>
    </p:spTree>
    <p:extLst>
      <p:ext uri="{BB962C8B-B14F-4D97-AF65-F5344CB8AC3E}">
        <p14:creationId xmlns:p14="http://schemas.microsoft.com/office/powerpoint/2010/main" val="50655426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smtClean="0">
                <a:solidFill>
                  <a:srgbClr val="FF0000"/>
                </a:solidFill>
                <a:latin typeface="Arial"/>
              </a:rPr>
              <a:t>are</a:t>
            </a:r>
            <a:r>
              <a:rPr lang="en-US" sz="2100" dirty="0" smtClean="0">
                <a:solidFill>
                  <a:srgbClr val="FF0000"/>
                </a:solidFill>
                <a:latin typeface="Arial"/>
              </a:rPr>
              <a:t> </a:t>
            </a:r>
            <a:r>
              <a:rPr lang="en-US" sz="2100" dirty="0">
                <a:solidFill>
                  <a:srgbClr val="FF0000"/>
                </a:solidFill>
                <a:latin typeface="Arial"/>
              </a:rPr>
              <a:t>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a:t>
            </a:r>
            <a:r>
              <a:rPr lang="en-US" sz="2800" dirty="0" smtClean="0">
                <a:solidFill>
                  <a:schemeClr val="bg1"/>
                </a:solidFill>
              </a:rPr>
              <a:t>ood choice is a luxury of  the developed world</a:t>
            </a:r>
            <a:endParaRPr lang="en-US" sz="2800" dirty="0">
              <a:solidFill>
                <a:schemeClr val="bg1"/>
              </a:solidFill>
            </a:endParaRPr>
          </a:p>
        </p:txBody>
      </p:sp>
    </p:spTree>
    <p:extLst>
      <p:ext uri="{BB962C8B-B14F-4D97-AF65-F5344CB8AC3E}">
        <p14:creationId xmlns:p14="http://schemas.microsoft.com/office/powerpoint/2010/main" val="29684313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smtClean="0">
                <a:solidFill>
                  <a:schemeClr val="bg1">
                    <a:lumMod val="95000"/>
                  </a:schemeClr>
                </a:solidFill>
              </a:rPr>
              <a:t>Science Facts</a:t>
            </a:r>
            <a:endParaRPr lang="en-US" dirty="0">
              <a:solidFill>
                <a:schemeClr val="bg1">
                  <a:lumMod val="95000"/>
                </a:schemeClr>
              </a:solidFill>
            </a:endParaRP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smtClean="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a:t>
            </a:r>
            <a:r>
              <a:rPr lang="en-US" sz="2800" b="1" dirty="0" smtClean="0">
                <a:solidFill>
                  <a:schemeClr val="accent1">
                    <a:lumMod val="75000"/>
                    <a:lumOff val="25000"/>
                  </a:schemeClr>
                </a:solidFill>
                <a:latin typeface="Calibri" panose="020F0502020204030204" pitchFamily="34" charset="0"/>
              </a:rPr>
              <a:t>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a:t>
            </a:r>
            <a:r>
              <a:rPr lang="en-US" sz="3000" b="1" dirty="0" smtClean="0">
                <a:solidFill>
                  <a:srgbClr val="00B050"/>
                </a:solidFill>
                <a:latin typeface="Calibri" panose="020F0502020204030204" pitchFamily="34" charset="0"/>
              </a:rPr>
              <a:t>politics</a:t>
            </a:r>
          </a:p>
          <a:p>
            <a:pPr marL="0" indent="0" algn="ctr">
              <a:buClr>
                <a:schemeClr val="tx1"/>
              </a:buClr>
              <a:buNone/>
            </a:pPr>
            <a:r>
              <a:rPr lang="en-US" sz="3000" b="1" dirty="0" smtClean="0">
                <a:solidFill>
                  <a:srgbClr val="00B050"/>
                </a:solidFill>
                <a:latin typeface="Calibri" panose="020F0502020204030204" pitchFamily="34" charset="0"/>
              </a:rPr>
              <a:t>And less politics in science</a:t>
            </a:r>
            <a:endParaRPr lang="en-US" sz="3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186518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smtClean="0"/>
              <a:t>Actions needed around the world</a:t>
            </a:r>
            <a:endParaRPr lang="en-US" dirty="0"/>
          </a:p>
        </p:txBody>
      </p:sp>
      <p:sp>
        <p:nvSpPr>
          <p:cNvPr id="4" name="Content Placeholder 3"/>
          <p:cNvSpPr>
            <a:spLocks noGrp="1"/>
          </p:cNvSpPr>
          <p:nvPr>
            <p:ph idx="10"/>
          </p:nvPr>
        </p:nvSpPr>
        <p:spPr>
          <a:xfrm>
            <a:off x="444500" y="1885950"/>
            <a:ext cx="8420100"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must listen to the scientists they fund</a:t>
            </a: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GMO methods must be inherently </a:t>
            </a:r>
            <a:r>
              <a:rPr lang="en-US" sz="5100" b="1" dirty="0" smtClean="0">
                <a:solidFill>
                  <a:srgbClr val="0070C0"/>
                </a:solidFill>
                <a:latin typeface="Calibri" panose="020F0502020204030204" pitchFamily="34" charset="0"/>
              </a:rPr>
              <a:t>dangerous when science </a:t>
            </a:r>
            <a:r>
              <a:rPr lang="en-US" sz="5100" b="1" dirty="0">
                <a:solidFill>
                  <a:srgbClr val="0070C0"/>
                </a:solidFill>
                <a:latin typeface="Calibri" panose="020F0502020204030204" pitchFamily="34" charset="0"/>
              </a:rPr>
              <a:t>shows that they are not</a:t>
            </a:r>
          </a:p>
          <a:p>
            <a:pPr marL="0" indent="0" algn="ctr">
              <a:buNone/>
            </a:pPr>
            <a:endParaRPr lang="en-US" sz="3825" b="1" dirty="0">
              <a:latin typeface="Calibri" panose="020F0502020204030204" pitchFamily="34" charset="0"/>
            </a:endParaRPr>
          </a:p>
          <a:p>
            <a:pPr marL="0" indent="0" algn="ctr">
              <a:buNone/>
            </a:pPr>
            <a:r>
              <a:rPr lang="en-US" sz="4400" b="1" dirty="0">
                <a:solidFill>
                  <a:srgbClr val="FF0000"/>
                </a:solidFill>
                <a:latin typeface="Calibri" panose="020F0502020204030204" pitchFamily="34" charset="0"/>
              </a:rPr>
              <a:t>Remove paragraph 72 from the EU report that </a:t>
            </a:r>
          </a:p>
          <a:p>
            <a:pPr marL="0" indent="0" algn="ctr">
              <a:buNone/>
            </a:pPr>
            <a:r>
              <a:rPr lang="en-US" sz="4400" b="1" dirty="0">
                <a:solidFill>
                  <a:srgbClr val="FF0000"/>
                </a:solidFill>
                <a:latin typeface="Calibri" panose="020F0502020204030204" pitchFamily="34" charset="0"/>
              </a:rPr>
              <a:t>“</a:t>
            </a:r>
            <a:r>
              <a:rPr lang="en-US" sz="4400" b="1" i="1" dirty="0">
                <a:solidFill>
                  <a:srgbClr val="FF0000"/>
                </a:solidFill>
                <a:latin typeface="Calibri" panose="020F0502020204030204" pitchFamily="34" charset="0"/>
              </a:rPr>
              <a:t>Urges the G8 member states not to support GMO crops in Africa</a:t>
            </a:r>
            <a:r>
              <a:rPr lang="en-US" sz="44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smtClean="0">
                <a:solidFill>
                  <a:schemeClr val="accent5">
                    <a:lumMod val="75000"/>
                  </a:schemeClr>
                </a:solidFill>
              </a:rPr>
              <a:t>Civil Society must play its role too</a:t>
            </a:r>
          </a:p>
          <a:p>
            <a:pPr algn="ctr"/>
            <a:endParaRPr lang="en-US" sz="3600" b="1" dirty="0" smtClean="0">
              <a:solidFill>
                <a:schemeClr val="accent5">
                  <a:lumMod val="75000"/>
                </a:schemeClr>
              </a:solidFill>
            </a:endParaRPr>
          </a:p>
          <a:p>
            <a:endParaRPr lang="en-US" dirty="0"/>
          </a:p>
          <a:p>
            <a:pPr algn="ctr"/>
            <a:r>
              <a:rPr lang="en-US" sz="2400" b="1" dirty="0" smtClean="0">
                <a:solidFill>
                  <a:srgbClr val="00B050"/>
                </a:solidFill>
              </a:rPr>
              <a:t>The major religious leaders should speak out</a:t>
            </a:r>
          </a:p>
          <a:p>
            <a:pPr algn="ctr"/>
            <a:endParaRPr lang="en-US" sz="2400" b="1" dirty="0">
              <a:solidFill>
                <a:srgbClr val="00B050"/>
              </a:solidFill>
            </a:endParaRPr>
          </a:p>
          <a:p>
            <a:pPr algn="ctr"/>
            <a:r>
              <a:rPr lang="en-US" sz="2400" b="1" dirty="0" smtClean="0">
                <a:solidFill>
                  <a:srgbClr val="00B050"/>
                </a:solidFill>
              </a:rPr>
              <a:t>Groups such as the Rotary Clubs should speak out</a:t>
            </a:r>
          </a:p>
          <a:p>
            <a:pPr algn="ctr"/>
            <a:endParaRPr lang="en-US" sz="2400" b="1" dirty="0">
              <a:solidFill>
                <a:srgbClr val="00B050"/>
              </a:solidFill>
            </a:endParaRPr>
          </a:p>
          <a:p>
            <a:pPr algn="ctr"/>
            <a:r>
              <a:rPr lang="en-US" sz="2400" b="1" dirty="0" smtClean="0">
                <a:solidFill>
                  <a:srgbClr val="00B050"/>
                </a:solidFill>
              </a:rPr>
              <a:t>Influential celebrities should speak out</a:t>
            </a:r>
          </a:p>
          <a:p>
            <a:pPr algn="ctr"/>
            <a:endParaRPr lang="en-US" sz="2400" b="1" dirty="0">
              <a:solidFill>
                <a:srgbClr val="00B050"/>
              </a:solidFill>
            </a:endParaRPr>
          </a:p>
          <a:p>
            <a:pPr algn="ctr"/>
            <a:r>
              <a:rPr lang="en-US" sz="2400" b="1" dirty="0" smtClean="0">
                <a:solidFill>
                  <a:srgbClr val="00B050"/>
                </a:solidFill>
              </a:rPr>
              <a:t>The media should present </a:t>
            </a:r>
            <a:r>
              <a:rPr lang="en-US" sz="2400" b="1" dirty="0" smtClean="0">
                <a:solidFill>
                  <a:srgbClr val="0070C0"/>
                </a:solidFill>
              </a:rPr>
              <a:t>science facts </a:t>
            </a:r>
            <a:r>
              <a:rPr lang="en-US" sz="2400" b="1" dirty="0" smtClean="0">
                <a:solidFill>
                  <a:srgbClr val="00B050"/>
                </a:solidFill>
              </a:rPr>
              <a:t>not</a:t>
            </a:r>
            <a:r>
              <a:rPr lang="en-US" sz="2400" b="1" dirty="0" smtClean="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smtClean="0"/>
              <a:t>Remember that for </a:t>
            </a:r>
            <a:r>
              <a:rPr lang="en-US" sz="3200" b="1" dirty="0"/>
              <a:t>the 800 million who </a:t>
            </a:r>
            <a:r>
              <a:rPr lang="en-US" sz="3200" b="1" dirty="0" smtClean="0"/>
              <a:t>go to bed hungry at night</a:t>
            </a:r>
            <a:endParaRPr lang="en-US" sz="3200" b="1" dirty="0"/>
          </a:p>
          <a:p>
            <a:pPr algn="ctr"/>
            <a:endParaRPr lang="en-US" sz="3200" b="1" dirty="0" smtClean="0"/>
          </a:p>
          <a:p>
            <a:endParaRPr lang="en-US" dirty="0"/>
          </a:p>
          <a:p>
            <a:endParaRPr lang="en-US" dirty="0" smtClean="0"/>
          </a:p>
          <a:p>
            <a:pPr algn="ctr"/>
            <a:r>
              <a:rPr lang="en-US" dirty="0" smtClean="0"/>
              <a:t> </a:t>
            </a:r>
            <a:r>
              <a:rPr lang="en-US" sz="6000" b="1" dirty="0" smtClean="0">
                <a:solidFill>
                  <a:schemeClr val="accent1">
                    <a:lumMod val="75000"/>
                  </a:schemeClr>
                </a:solidFill>
              </a:rPr>
              <a:t>FOOD is MEDICINE</a:t>
            </a:r>
            <a:endParaRPr lang="en-US" sz="6000" b="1" dirty="0">
              <a:solidFill>
                <a:schemeClr val="accent1">
                  <a:lumMod val="75000"/>
                </a:schemeClr>
              </a:solidFill>
            </a:endParaRPr>
          </a:p>
        </p:txBody>
      </p:sp>
    </p:spTree>
    <p:extLst>
      <p:ext uri="{BB962C8B-B14F-4D97-AF65-F5344CB8AC3E}">
        <p14:creationId xmlns:p14="http://schemas.microsoft.com/office/powerpoint/2010/main" val="4016346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a:t>
            </a:r>
            <a:r>
              <a:rPr lang="en-US" b="1" dirty="0" smtClean="0"/>
              <a:t>Eucharist</a:t>
            </a:r>
          </a:p>
          <a:p>
            <a:r>
              <a:rPr lang="en-US" b="1" dirty="0" smtClean="0"/>
              <a:t>.</a:t>
            </a:r>
          </a:p>
          <a:p>
            <a:r>
              <a:rPr lang="en-US" b="1" dirty="0"/>
              <a:t>.</a:t>
            </a:r>
            <a:endParaRPr lang="en-US" b="1" dirty="0" smtClean="0"/>
          </a:p>
          <a:p>
            <a:r>
              <a:rPr lang="en-US" b="1" dirty="0" smtClean="0"/>
              <a:t>.</a:t>
            </a:r>
          </a:p>
          <a:p>
            <a:r>
              <a:rPr lang="en-US" b="1" dirty="0" smtClean="0"/>
              <a:t>.</a:t>
            </a:r>
          </a:p>
          <a:p>
            <a:pPr algn="ctr"/>
            <a:r>
              <a:rPr lang="en-US" dirty="0" smtClean="0"/>
              <a:t>5.  </a:t>
            </a:r>
            <a:r>
              <a:rPr lang="en-US" dirty="0"/>
              <a:t>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smtClean="0"/>
          </a:p>
          <a:p>
            <a:pPr algn="ctr"/>
            <a:endParaRPr lang="en-US" dirty="0"/>
          </a:p>
        </p:txBody>
      </p:sp>
    </p:spTree>
    <p:extLst>
      <p:ext uri="{BB962C8B-B14F-4D97-AF65-F5344CB8AC3E}">
        <p14:creationId xmlns:p14="http://schemas.microsoft.com/office/powerpoint/2010/main" val="6997520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164"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armer's marke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88" y="1476604"/>
            <a:ext cx="4615430" cy="33139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a:t>
            </a:r>
            <a:r>
              <a:rPr lang="en-US" sz="2800" dirty="0" smtClean="0">
                <a:solidFill>
                  <a:prstClr val="black"/>
                </a:solidFill>
                <a:latin typeface="Calibri" panose="020F0502020204030204"/>
              </a:rPr>
              <a:t>indulgence of the rich</a:t>
            </a:r>
          </a:p>
          <a:p>
            <a:pPr algn="ctr" defTabSz="685800"/>
            <a:r>
              <a:rPr lang="en-US" sz="2800" dirty="0" smtClean="0">
                <a:solidFill>
                  <a:prstClr val="black"/>
                </a:solidFill>
                <a:latin typeface="Calibri" panose="020F0502020204030204"/>
              </a:rPr>
              <a:t>It doesn’t work for the poor in Africa</a:t>
            </a:r>
            <a:endParaRPr lang="en-US" sz="2800" dirty="0">
              <a:solidFill>
                <a:prstClr val="black"/>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5854" y="6081090"/>
            <a:ext cx="8082619" cy="584775"/>
          </a:xfrm>
          <a:prstGeom prst="rect">
            <a:avLst/>
          </a:prstGeom>
          <a:noFill/>
        </p:spPr>
        <p:txBody>
          <a:bodyPr wrap="square" rtlCol="0">
            <a:spAutoFit/>
          </a:bodyPr>
          <a:lstStyle/>
          <a:p>
            <a:pPr defTabSz="685800">
              <a:defRPr/>
            </a:pPr>
            <a:r>
              <a:rPr lang="en-US" sz="3200" u="sng" dirty="0">
                <a:solidFill>
                  <a:srgbClr val="00B050"/>
                </a:solidFill>
                <a:latin typeface="Times New Roman"/>
                <a:cs typeface="Times New Roman"/>
                <a:hlinkClick r:id="rId5"/>
              </a:rPr>
              <a:t>http://supportprecisionagriculture.org/</a:t>
            </a:r>
            <a:endParaRPr lang="en-US" sz="3200" dirty="0">
              <a:solidFill>
                <a:srgbClr val="00B050"/>
              </a:solidFill>
              <a:latin typeface="Times New Roman"/>
              <a:cs typeface="Times New Roman"/>
            </a:endParaRPr>
          </a:p>
        </p:txBody>
      </p:sp>
    </p:spTree>
    <p:extLst>
      <p:ext uri="{BB962C8B-B14F-4D97-AF65-F5344CB8AC3E}">
        <p14:creationId xmlns:p14="http://schemas.microsoft.com/office/powerpoint/2010/main" val="46693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smtClean="0">
                <a:solidFill>
                  <a:srgbClr val="0070C0"/>
                </a:solidFill>
              </a:rPr>
              <a:t>Nobel Laureates call for science honesty about GMOs</a:t>
            </a:r>
          </a:p>
          <a:p>
            <a:pPr algn="ctr"/>
            <a:endParaRPr lang="en-US" sz="2800" dirty="0" smtClean="0"/>
          </a:p>
          <a:p>
            <a:pPr algn="ctr"/>
            <a:r>
              <a:rPr lang="en-US" sz="2400" dirty="0" smtClean="0"/>
              <a:t>Conceived in December, 2013</a:t>
            </a:r>
          </a:p>
          <a:p>
            <a:pPr algn="ctr"/>
            <a:endParaRPr lang="en-US" sz="2400" dirty="0"/>
          </a:p>
          <a:p>
            <a:pPr algn="ctr"/>
            <a:r>
              <a:rPr lang="en-US" sz="2400" dirty="0" smtClean="0"/>
              <a:t>Planned during 2014-2015</a:t>
            </a:r>
          </a:p>
          <a:p>
            <a:pPr algn="ctr"/>
            <a:endParaRPr lang="en-US" sz="2400" dirty="0" smtClean="0"/>
          </a:p>
          <a:p>
            <a:pPr algn="ctr"/>
            <a:r>
              <a:rPr lang="en-US" sz="2400" dirty="0" smtClean="0"/>
              <a:t>Formal organization begun in July, 2015 </a:t>
            </a:r>
          </a:p>
          <a:p>
            <a:pPr algn="ctr"/>
            <a:endParaRPr lang="en-US" sz="2400" dirty="0"/>
          </a:p>
          <a:p>
            <a:pPr algn="ctr"/>
            <a:r>
              <a:rPr lang="en-US" sz="2400" dirty="0" smtClean="0"/>
              <a:t>Launched June 30</a:t>
            </a:r>
            <a:r>
              <a:rPr lang="en-US" sz="2400" baseline="30000" dirty="0" smtClean="0"/>
              <a:t>th</a:t>
            </a:r>
            <a:r>
              <a:rPr lang="en-US" sz="2400" dirty="0" smtClean="0"/>
              <a:t>, 2016</a:t>
            </a:r>
          </a:p>
          <a:p>
            <a:pPr algn="ctr"/>
            <a:endParaRPr lang="en-US" sz="2800" dirty="0"/>
          </a:p>
          <a:p>
            <a:pPr algn="ctr"/>
            <a:r>
              <a:rPr lang="en-US" sz="2800" b="1" dirty="0" smtClean="0">
                <a:solidFill>
                  <a:srgbClr val="FF0000"/>
                </a:solidFill>
              </a:rPr>
              <a:t>We call on the Green parties to stop scaring the public by pretending that GMO foods must be banned because they are dangerous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72910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smtClean="0">
                <a:solidFill>
                  <a:srgbClr val="000000"/>
                </a:solidFill>
                <a:latin typeface="Times New Roman"/>
                <a:cs typeface="Times New Roman"/>
              </a:rPr>
              <a:t>136 </a:t>
            </a:r>
            <a:r>
              <a:rPr lang="en-US" sz="2100" dirty="0">
                <a:solidFill>
                  <a:srgbClr val="000000"/>
                </a:solidFill>
                <a:latin typeface="Times New Roman"/>
                <a:cs typeface="Times New Roman"/>
              </a:rPr>
              <a:t>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smtClean="0">
                <a:solidFill>
                  <a:srgbClr val="FF0000"/>
                </a:solidFill>
              </a:rPr>
              <a:t>For </a:t>
            </a:r>
            <a:r>
              <a:rPr lang="en-US" dirty="0">
                <a:solidFill>
                  <a:srgbClr val="FF0000"/>
                </a:solidFill>
              </a:rPr>
              <a:t>10-12,000 years we </a:t>
            </a:r>
            <a:r>
              <a:rPr lang="en-US" dirty="0" smtClean="0">
                <a:solidFill>
                  <a:srgbClr val="FF0000"/>
                </a:solidFill>
              </a:rPr>
              <a:t>had </a:t>
            </a:r>
            <a:r>
              <a:rPr lang="en-US" dirty="0">
                <a:solidFill>
                  <a:srgbClr val="FF0000"/>
                </a:solidFill>
              </a:rPr>
              <a:t>been </a:t>
            </a:r>
            <a:r>
              <a:rPr lang="en-US" dirty="0" smtClean="0">
                <a:solidFill>
                  <a:srgbClr val="FF0000"/>
                </a:solidFill>
              </a:rPr>
              <a:t>using </a:t>
            </a:r>
            <a:r>
              <a:rPr lang="en-US" dirty="0">
                <a:solidFill>
                  <a:srgbClr val="FF0000"/>
                </a:solidFill>
              </a:rPr>
              <a:t>crude genetics</a:t>
            </a:r>
            <a:endParaRPr lang="en-US" sz="1800" dirty="0"/>
          </a:p>
          <a:p>
            <a:pPr algn="ctr"/>
            <a:endParaRPr lang="en-US" sz="1800" dirty="0"/>
          </a:p>
          <a:p>
            <a:pPr marL="0" indent="0" algn="ctr">
              <a:buNone/>
            </a:pPr>
            <a:r>
              <a:rPr lang="en-US" dirty="0" smtClean="0">
                <a:solidFill>
                  <a:srgbClr val="00B050"/>
                </a:solidFill>
              </a:rPr>
              <a:t>But </a:t>
            </a:r>
            <a:r>
              <a:rPr lang="en-US" dirty="0">
                <a:solidFill>
                  <a:srgbClr val="00B050"/>
                </a:solidFill>
              </a:rPr>
              <a:t>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smtClean="0"/>
              <a:t>Food means Agriculture</a:t>
            </a:r>
            <a:endParaRPr lang="en-US" dirty="0"/>
          </a:p>
        </p:txBody>
      </p:sp>
    </p:spTree>
    <p:extLst>
      <p:ext uri="{BB962C8B-B14F-4D97-AF65-F5344CB8AC3E}">
        <p14:creationId xmlns:p14="http://schemas.microsoft.com/office/powerpoint/2010/main" val="2037944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2"/>
          <a:stretch>
            <a:fillRect/>
          </a:stretch>
        </p:blipFill>
        <p:spPr>
          <a:xfrm>
            <a:off x="1058502" y="1750090"/>
            <a:ext cx="7014056" cy="2853176"/>
          </a:xfrm>
          <a:prstGeom prst="rect">
            <a:avLst/>
          </a:prstGeom>
        </p:spPr>
      </p:pic>
    </p:spTree>
    <p:extLst>
      <p:ext uri="{BB962C8B-B14F-4D97-AF65-F5344CB8AC3E}">
        <p14:creationId xmlns:p14="http://schemas.microsoft.com/office/powerpoint/2010/main" val="4120753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Props1.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4.xml><?xml version="1.0" encoding="utf-8"?>
<ds:datastoreItem xmlns:ds="http://schemas.openxmlformats.org/officeDocument/2006/customXml" ds:itemID="{4414EF4A-4B6E-4B21-8251-36364C77EF38}">
  <ds:schemaRefs>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387d7afa-6ac9-4adf-a19b-74a3b0a2b762"/>
    <ds:schemaRef ds:uri="http://schemas.openxmlformats.org/package/2006/metadata/core-properties"/>
    <ds:schemaRef ds:uri="http://schemas.microsoft.com/office/infopath/2007/PartnerControls"/>
    <ds:schemaRef ds:uri="808cda61-64c1-4cc2-8d52-d2ef7cb65ec5"/>
    <ds:schemaRef ds:uri="f326c8d5-c302-4be2-b08c-80b3c4ffc93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14523</TotalTime>
  <Words>1226</Words>
  <Application>Microsoft Office PowerPoint</Application>
  <PresentationFormat>On-screen Show (4:3)</PresentationFormat>
  <Paragraphs>276</Paragraphs>
  <Slides>41</Slides>
  <Notes>3</Notes>
  <HiddenSlides>0</HiddenSlides>
  <MMClips>0</MMClips>
  <ScaleCrop>false</ScaleCrop>
  <HeadingPairs>
    <vt:vector size="6" baseType="variant">
      <vt:variant>
        <vt:lpstr>Fonts Used</vt:lpstr>
      </vt:variant>
      <vt:variant>
        <vt:i4>10</vt:i4>
      </vt:variant>
      <vt:variant>
        <vt:lpstr>Theme</vt:lpstr>
      </vt:variant>
      <vt:variant>
        <vt:i4>19</vt:i4>
      </vt:variant>
      <vt:variant>
        <vt:lpstr>Slide Titles</vt:lpstr>
      </vt:variant>
      <vt:variant>
        <vt:i4>41</vt:i4>
      </vt:variant>
    </vt:vector>
  </HeadingPairs>
  <TitlesOfParts>
    <vt:vector size="70" baseType="lpstr">
      <vt:lpstr>Arial</vt:lpstr>
      <vt:lpstr>Bookman Old Style</vt:lpstr>
      <vt:lpstr>Calibri</vt:lpstr>
      <vt:lpstr>Calibri Light</vt:lpstr>
      <vt:lpstr>Courier New</vt:lpstr>
      <vt:lpstr>Helvetica</vt:lpstr>
      <vt:lpstr>Lucida Grande</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PowerPoint Presentation</vt:lpstr>
      <vt:lpstr>PowerPoint Presentation</vt:lpstr>
      <vt:lpstr>PowerPoint Presentation</vt:lpstr>
      <vt:lpstr>Traditional versus precision methods</vt:lpstr>
      <vt:lpstr>Traditional versus precision methods</vt:lpstr>
      <vt:lpstr>GMO refers to a method</vt:lpstr>
      <vt:lpstr>PowerPoint Presentation</vt:lpstr>
      <vt:lpstr>PowerPoint Presentation</vt:lpstr>
      <vt:lpstr>PowerPoint Presentation</vt:lpstr>
      <vt:lpstr>PowerPoint Presentation</vt:lpstr>
      <vt:lpstr>Food in Developing Countries</vt:lpstr>
      <vt:lpstr>The Real Problem</vt:lpstr>
      <vt:lpstr>The Real Problem</vt:lpstr>
      <vt:lpstr>The Green Parties Solution</vt:lpstr>
      <vt:lpstr>The tragic consequences</vt:lpstr>
      <vt:lpstr>Accredited Professional Scientific and/or Medical bodies with an opinion on the safety of GMOs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roberts@neb.com</dc:creator>
  <cp:lastModifiedBy>Roberts, Rich</cp:lastModifiedBy>
  <cp:revision>193</cp:revision>
  <cp:lastPrinted>2016-10-27T14:31:49Z</cp:lastPrinted>
  <dcterms:created xsi:type="dcterms:W3CDTF">2014-10-03T15:19:54Z</dcterms:created>
  <dcterms:modified xsi:type="dcterms:W3CDTF">2018-08-12T03:00:48Z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