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slideLayouts/slideLayout15.xml" ContentType="application/vnd.openxmlformats-officedocument.presentationml.slideLayout+xml"/>
  <Override PartName="/ppt/theme/theme8.xml" ContentType="application/vnd.openxmlformats-officedocument.theme+xml"/>
  <Override PartName="/ppt/slideLayouts/slideLayout16.xml" ContentType="application/vnd.openxmlformats-officedocument.presentationml.slideLayout+xml"/>
  <Override PartName="/ppt/theme/theme9.xml" ContentType="application/vnd.openxmlformats-officedocument.theme+xml"/>
  <Override PartName="/ppt/slideLayouts/slideLayout17.xml" ContentType="application/vnd.openxmlformats-officedocument.presentationml.slideLayout+xml"/>
  <Override PartName="/ppt/theme/theme10.xml" ContentType="application/vnd.openxmlformats-officedocument.theme+xml"/>
  <Override PartName="/ppt/slideLayouts/slideLayout18.xml" ContentType="application/vnd.openxmlformats-officedocument.presentationml.slideLayout+xml"/>
  <Override PartName="/ppt/theme/theme11.xml" ContentType="application/vnd.openxmlformats-officedocument.theme+xml"/>
  <Override PartName="/ppt/slideLayouts/slideLayout19.xml" ContentType="application/vnd.openxmlformats-officedocument.presentationml.slideLayout+xml"/>
  <Override PartName="/ppt/theme/theme1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1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5"/>
    <p:sldMasterId id="2147483666" r:id="rId6"/>
    <p:sldMasterId id="2147483668" r:id="rId7"/>
    <p:sldMasterId id="2147483670" r:id="rId8"/>
    <p:sldMasterId id="2147483651" r:id="rId9"/>
    <p:sldMasterId id="2147483658" r:id="rId10"/>
    <p:sldMasterId id="2147483660" r:id="rId11"/>
    <p:sldMasterId id="2147483662" r:id="rId12"/>
    <p:sldMasterId id="2147483654" r:id="rId13"/>
    <p:sldMasterId id="2147483656" r:id="rId14"/>
    <p:sldMasterId id="2147483672" r:id="rId15"/>
    <p:sldMasterId id="2147483674" r:id="rId16"/>
    <p:sldMasterId id="2147483683" r:id="rId17"/>
    <p:sldMasterId id="2147483719" r:id="rId18"/>
    <p:sldMasterId id="2147483738" r:id="rId19"/>
    <p:sldMasterId id="2147483750" r:id="rId20"/>
    <p:sldMasterId id="2147483774" r:id="rId21"/>
  </p:sldMasterIdLst>
  <p:notesMasterIdLst>
    <p:notesMasterId r:id="rId46"/>
  </p:notesMasterIdLst>
  <p:handoutMasterIdLst>
    <p:handoutMasterId r:id="rId47"/>
  </p:handoutMasterIdLst>
  <p:sldIdLst>
    <p:sldId id="379" r:id="rId22"/>
    <p:sldId id="383" r:id="rId23"/>
    <p:sldId id="302" r:id="rId24"/>
    <p:sldId id="366" r:id="rId25"/>
    <p:sldId id="305" r:id="rId26"/>
    <p:sldId id="367" r:id="rId27"/>
    <p:sldId id="378" r:id="rId28"/>
    <p:sldId id="359" r:id="rId29"/>
    <p:sldId id="342" r:id="rId30"/>
    <p:sldId id="339" r:id="rId31"/>
    <p:sldId id="313" r:id="rId32"/>
    <p:sldId id="314" r:id="rId33"/>
    <p:sldId id="315" r:id="rId34"/>
    <p:sldId id="348" r:id="rId35"/>
    <p:sldId id="372" r:id="rId36"/>
    <p:sldId id="373" r:id="rId37"/>
    <p:sldId id="354" r:id="rId38"/>
    <p:sldId id="355" r:id="rId39"/>
    <p:sldId id="353" r:id="rId40"/>
    <p:sldId id="352" r:id="rId41"/>
    <p:sldId id="362" r:id="rId42"/>
    <p:sldId id="376" r:id="rId43"/>
    <p:sldId id="385" r:id="rId44"/>
    <p:sldId id="356" r:id="rId45"/>
  </p:sldIdLst>
  <p:sldSz cx="9144000" cy="6858000" type="screen4x3"/>
  <p:notesSz cx="6934200" cy="9220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02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086553"/>
    <a:srgbClr val="1541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33" autoAdjust="0"/>
    <p:restoredTop sz="99042" autoAdjust="0"/>
  </p:normalViewPr>
  <p:slideViewPr>
    <p:cSldViewPr snapToGrid="0" snapToObjects="1">
      <p:cViewPr varScale="1">
        <p:scale>
          <a:sx n="101" d="100"/>
          <a:sy n="101" d="100"/>
        </p:scale>
        <p:origin x="1062" y="72"/>
      </p:cViewPr>
      <p:guideLst>
        <p:guide orient="horz" pos="602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9.xml"/><Relationship Id="rId18" Type="http://schemas.openxmlformats.org/officeDocument/2006/relationships/slideMaster" Target="slideMasters/slideMaster14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17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2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" Type="http://schemas.openxmlformats.org/officeDocument/2006/relationships/slideMaster" Target="slideMasters/slideMaster1.xml"/><Relationship Id="rId15" Type="http://schemas.openxmlformats.org/officeDocument/2006/relationships/slideMaster" Target="slideMasters/slideMaster11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6.xml"/><Relationship Id="rId19" Type="http://schemas.openxmlformats.org/officeDocument/2006/relationships/slideMaster" Target="slideMasters/slideMaster15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Master" Target="slideMasters/slideMaster10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8.xml"/><Relationship Id="rId17" Type="http://schemas.openxmlformats.org/officeDocument/2006/relationships/slideMaster" Target="slideMasters/slideMaster13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notesMaster" Target="notesMasters/notesMaster1.xml"/><Relationship Id="rId20" Type="http://schemas.openxmlformats.org/officeDocument/2006/relationships/slideMaster" Target="slideMasters/slideMaster16.xml"/><Relationship Id="rId41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EFC766DC-FEAD-E74C-BB43-59F9DB6B9CA8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48D7B5AA-A55C-A341-A1F4-DE9D6ADB9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055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79E1D4EC-987C-8B42-9E2C-375911FB1421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9" tIns="46154" rIns="92309" bIns="4615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79595"/>
            <a:ext cx="5547360" cy="4149090"/>
          </a:xfrm>
          <a:prstGeom prst="rect">
            <a:avLst/>
          </a:prstGeom>
        </p:spPr>
        <p:txBody>
          <a:bodyPr vert="horz" lIns="92309" tIns="46154" rIns="92309" bIns="4615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CFFD8107-F089-0E49-831A-D7E8FF3A1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16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5675" y="769938"/>
            <a:ext cx="5019675" cy="3765550"/>
          </a:xfrm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4560" y="4763770"/>
            <a:ext cx="5086686" cy="453486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251" tIns="46125" rIns="92251" bIns="46125"/>
          <a:lstStyle/>
          <a:p>
            <a:r>
              <a:rPr lang="de-CH" smtClean="0">
                <a:latin typeface="Times New Roman" panose="02020603050405020304" pitchFamily="18" charset="0"/>
              </a:rPr>
              <a:t>Golden Rice and Beyond – challenges of a humanitarian GMO project.</a:t>
            </a:r>
          </a:p>
        </p:txBody>
      </p:sp>
    </p:spTree>
    <p:extLst>
      <p:ext uri="{BB962C8B-B14F-4D97-AF65-F5344CB8AC3E}">
        <p14:creationId xmlns:p14="http://schemas.microsoft.com/office/powerpoint/2010/main" val="1331964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5675" y="769938"/>
            <a:ext cx="5019675" cy="3765550"/>
          </a:xfrm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4560" y="4763770"/>
            <a:ext cx="5086686" cy="453486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251" tIns="46125" rIns="92251" bIns="46125"/>
          <a:lstStyle/>
          <a:p>
            <a:r>
              <a:rPr lang="de-CH" smtClean="0">
                <a:latin typeface="Times New Roman" panose="02020603050405020304" pitchFamily="18" charset="0"/>
              </a:rPr>
              <a:t>Golden Rice and Beyond – challenges of a humanitarian GMO project.</a:t>
            </a:r>
          </a:p>
        </p:txBody>
      </p:sp>
    </p:spTree>
    <p:extLst>
      <p:ext uri="{BB962C8B-B14F-4D97-AF65-F5344CB8AC3E}">
        <p14:creationId xmlns:p14="http://schemas.microsoft.com/office/powerpoint/2010/main" val="1515189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tro_Slide_Bui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999" y="5257800"/>
            <a:ext cx="3200400" cy="13752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00" b="1" i="0">
                <a:solidFill>
                  <a:srgbClr val="FFFFFF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5605272" y="5148072"/>
            <a:ext cx="3657600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7665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8458200" cy="418918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70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5177971" cy="418918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92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/Body Text w/T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800" y="228600"/>
            <a:ext cx="7315200" cy="57607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8458200" cy="418918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755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T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46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5177971" cy="418918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92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5196114" cy="418918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59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349" y="199571"/>
            <a:ext cx="7772400" cy="616858"/>
          </a:xfrm>
        </p:spPr>
        <p:txBody>
          <a:bodyPr>
            <a:noAutofit/>
          </a:bodyPr>
          <a:lstStyle>
            <a:lvl1pPr algn="l">
              <a:defRPr sz="36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228600" y="2743200"/>
            <a:ext cx="6172200" cy="3657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032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8458200" cy="418918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04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8458200" cy="418918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95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94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Slide_HF_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548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0473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320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0190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4245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9664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702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8804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005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4003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975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Slide_NEBN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714999" y="5257800"/>
            <a:ext cx="3200400" cy="13752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00" b="1" i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5605272" y="5148072"/>
            <a:ext cx="3657600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3856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3278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Body Text w/T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942" y="228600"/>
            <a:ext cx="7315200" cy="57607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8458200" cy="418918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228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28601" y="1371601"/>
            <a:ext cx="5177971" cy="418918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9791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pPr defTabSz="342900"/>
            <a:fld id="{6396A3A3-94A6-4E5B-AF39-173ACA3E61CC}" type="datetime2">
              <a:rPr lang="en-US" sz="1350" smtClean="0">
                <a:solidFill>
                  <a:srgbClr val="3B3D3C"/>
                </a:solidFill>
              </a:rPr>
              <a:pPr defTabSz="342900"/>
              <a:t>Saturday, September 29, 2018</a:t>
            </a:fld>
            <a:endParaRPr lang="en-US" sz="1350">
              <a:solidFill>
                <a:srgbClr val="3B3D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pPr algn="r" defTabSz="342900"/>
            <a:endParaRPr lang="en-US" sz="1350" dirty="0">
              <a:solidFill>
                <a:srgbClr val="3B3D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pPr defTabSz="342900"/>
            <a:fld id="{0CFEC368-1D7A-4F81-ABF6-AE0E36BAF64C}" type="slidenum">
              <a:rPr lang="en-US" sz="1350" smtClean="0">
                <a:solidFill>
                  <a:srgbClr val="3B3D3C"/>
                </a:solidFill>
              </a:rPr>
              <a:pPr defTabSz="342900"/>
              <a:t>‹#›</a:t>
            </a:fld>
            <a:endParaRPr lang="en-US" sz="1350">
              <a:solidFill>
                <a:srgbClr val="3B3D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6657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342900"/>
            <a:fld id="{34A709B5-40F8-467B-9E1E-3B3A1CAF1280}" type="datetimeFigureOut">
              <a:rPr lang="en-US" sz="1350" smtClean="0">
                <a:solidFill>
                  <a:srgbClr val="3B3D3C"/>
                </a:solidFill>
              </a:rPr>
              <a:pPr defTabSz="342900"/>
              <a:t>9/29/2018</a:t>
            </a:fld>
            <a:endParaRPr lang="en-US" sz="1350">
              <a:solidFill>
                <a:srgbClr val="3B3D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342900"/>
            <a:endParaRPr lang="en-US" sz="1350">
              <a:solidFill>
                <a:srgbClr val="3B3D3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342900"/>
            <a:fld id="{2AB52559-159E-4F16-8534-1A07F104C814}" type="slidenum">
              <a:rPr lang="en-US" sz="1350" smtClean="0">
                <a:solidFill>
                  <a:srgbClr val="3B3D3C"/>
                </a:solidFill>
              </a:rPr>
              <a:pPr defTabSz="342900"/>
              <a:t>‹#›</a:t>
            </a:fld>
            <a:endParaRPr lang="en-US" sz="1350">
              <a:solidFill>
                <a:srgbClr val="3B3D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9585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fld id="{963E3A48-1DE2-45AF-89AB-9C521FFB5925}" type="slidenum">
              <a:rPr lang="en-US" sz="1350" smtClean="0">
                <a:solidFill>
                  <a:srgbClr val="000000"/>
                </a:solidFill>
              </a:rPr>
              <a:pPr defTabSz="342900">
                <a:defRPr/>
              </a:pPr>
              <a:t>‹#›</a:t>
            </a:fld>
            <a:endParaRPr lang="en-US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221573"/>
      </p:ext>
    </p:extLst>
  </p:cSld>
  <p:clrMapOvr>
    <a:masterClrMapping/>
  </p:clrMapOvr>
  <p:transition>
    <p:sndAc>
      <p:endSnd/>
    </p:sndAc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27843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06079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2676428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4611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Slide_Pet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714999" y="5257800"/>
            <a:ext cx="3200400" cy="13752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00" b="1" i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5605272" y="5148072"/>
            <a:ext cx="3657600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0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Click to edit Master title style</a:t>
            </a:r>
            <a:endParaRPr lang="en-US" sz="3600" b="1" i="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985474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8490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865837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979742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0165165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396007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622038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98629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178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102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84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Body Text w/T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942" y="228600"/>
            <a:ext cx="7315200" cy="57607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8458200" cy="418918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8254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158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200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1255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112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721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919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6084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702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4172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631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5177971" cy="418918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923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6416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884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185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82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065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144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8729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4692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154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4A709B5-40F8-467B-9E1E-3B3A1CAF1280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AB52559-159E-4F16-8534-1A07F104C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73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3E3A48-1DE2-45AF-89AB-9C521FFB59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383441"/>
      </p:ext>
    </p:extLst>
  </p:cSld>
  <p:clrMapOvr>
    <a:masterClrMapping/>
  </p:clrMapOvr>
  <p:transition>
    <p:sndAc>
      <p:endSnd/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7749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emf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emf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emf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jp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1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emf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B_PP_Website_Bkgd6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672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B_PP_Website_Bkgd5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8229600" cy="274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6" name="Picture 5" descr="NEB_Logo_Process_Revers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6" y="150586"/>
            <a:ext cx="1698171" cy="8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2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000" b="0" i="0" kern="1200">
          <a:solidFill>
            <a:srgbClr val="FFFFFF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FFFFFF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2000" b="0" i="0" kern="1200">
          <a:solidFill>
            <a:srgbClr val="FFFFFF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b="0" i="0" kern="1200">
          <a:solidFill>
            <a:srgbClr val="FFFFFF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FFFFFF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B_PP_Website_Bkgd10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6" name="Picture 5" descr="NEB_Logo_Process_Revers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6" y="150586"/>
            <a:ext cx="1698171" cy="8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7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Lucida Grande"/>
        <a:buChar char="–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1"/>
        </a:buClr>
        <a:buFont typeface="Courier New"/>
        <a:buChar char="o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B_PP_Website_Bkgd9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8458200" cy="4911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6" name="Picture 5" descr="NEB_Logo_Process_Revers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6" y="150586"/>
            <a:ext cx="1698171" cy="8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7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96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B_PP_Website_Bkgd2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599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8458200" cy="478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034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</p:sldLayoutIdLst>
  <p:txStyles>
    <p:titleStyle>
      <a:lvl1pPr algn="l" defTabSz="342900" rtl="0" eaLnBrk="1" latinLnBrk="0" hangingPunct="1">
        <a:spcBef>
          <a:spcPct val="0"/>
        </a:spcBef>
        <a:buNone/>
        <a:defRPr sz="2700" b="1" i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15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857250" indent="-171450" algn="l" defTabSz="342900" rtl="0" eaLnBrk="1" latinLnBrk="0" hangingPunct="1">
        <a:spcBef>
          <a:spcPct val="20000"/>
        </a:spcBef>
        <a:buFont typeface="Courier New"/>
        <a:buChar char="o"/>
        <a:defRPr sz="15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200150" indent="-171450" algn="l" defTabSz="3429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5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343661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/>
  <p:timing>
    <p:tnLst>
      <p:par>
        <p:cTn id="1" dur="indefinite" restart="never" nodeType="tmRoot"/>
      </p:par>
    </p:tnLst>
  </p:timing>
  <p:txStyles>
    <p:titleStyle>
      <a:lvl1pPr algn="ctr" defTabSz="5715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defTabSz="5715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defTabSz="5715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defTabSz="5715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defTabSz="5715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342900" algn="ctr" defTabSz="5715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685800" algn="ctr" defTabSz="5715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028700" algn="ctr" defTabSz="5715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371600" algn="ctr" defTabSz="5715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257175" indent="-257175" algn="l" defTabSz="57150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571500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defTabSz="571500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defTabSz="571500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defTabSz="571500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defTabSz="571500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defTabSz="571500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defTabSz="571500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defTabSz="571500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4F4DB-5139-4C5E-B5F3-85F0A37702FC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62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5F5F5-D8B4-4C48-9D02-F25FBA33BB5E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B_PP_Website_Bkgd8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44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B_PP_Website_Bkgd4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 descr="NEB_Logo_Process_Revers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6" y="150586"/>
            <a:ext cx="1698171" cy="8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06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B_PP_Website_Bkgd7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Click to edit Master title style</a:t>
            </a:r>
            <a:endParaRPr lang="en-US" sz="3600" b="1" i="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5" name="Picture 4" descr="NEB_Logo_Process_Revers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6" y="150586"/>
            <a:ext cx="1698171" cy="8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0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B_PP_Website_Bkgd2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599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8458200" cy="478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716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9" r:id="rId2"/>
    <p:sldLayoutId id="2147483681" r:id="rId3"/>
    <p:sldLayoutId id="2147483682" r:id="rId4"/>
    <p:sldLayoutId id="2147483737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B_PP_Website_Bkgd11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45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B_PP_Website_Bkgd12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45720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14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8" r:id="rId2"/>
    <p:sldLayoutId id="2147483650" r:id="rId3"/>
    <p:sldLayoutId id="2147483677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B_PP_Website_Bkgd13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45720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6" name="Picture 5" descr="NEB_Logo_Process_Revers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6" y="150586"/>
            <a:ext cx="1698171" cy="8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31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B_PP_Website_Bkgd3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743200"/>
            <a:ext cx="3657600" cy="274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6" name="Picture 5" descr="NEB_Logo_Process_Revers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6" y="150586"/>
            <a:ext cx="1698171" cy="8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82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chemeClr val="bg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bg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2000" b="0" i="0" kern="1200">
          <a:solidFill>
            <a:schemeClr val="bg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charset="2"/>
        <a:buChar char="§"/>
        <a:defRPr sz="2000" b="0" i="0" kern="1200">
          <a:solidFill>
            <a:schemeClr val="bg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bg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hawaiitribune-herald.com/sections/news/local-news/papaya-gmo-success-story.html" TargetMode="External"/><Relationship Id="rId2" Type="http://schemas.openxmlformats.org/officeDocument/2006/relationships/hyperlink" Target="http://www.apsnet.org/edcenter/intropp/lessons/viruses/Pages/PapayaRingspotvirus.aspx" TargetMode="External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37.png"/><Relationship Id="rId4" Type="http://schemas.openxmlformats.org/officeDocument/2006/relationships/hyperlink" Target="http://supportprecisionagriculture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6325" y="1499950"/>
            <a:ext cx="7143750" cy="5793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300" b="1" dirty="0" smtClean="0">
                <a:solidFill>
                  <a:srgbClr val="FF0000"/>
                </a:solidFill>
                <a:latin typeface="Calibri" panose="020F0502020204030204"/>
              </a:rPr>
              <a:t>The </a:t>
            </a:r>
            <a:r>
              <a:rPr lang="en-US" sz="3300" b="1" dirty="0" smtClean="0">
                <a:solidFill>
                  <a:srgbClr val="FF0000"/>
                </a:solidFill>
                <a:latin typeface="Calibri" panose="020F0502020204030204"/>
              </a:rPr>
              <a:t>Future </a:t>
            </a:r>
            <a:r>
              <a:rPr lang="en-US" sz="3300" b="1" dirty="0" smtClean="0">
                <a:solidFill>
                  <a:srgbClr val="FF0000"/>
                </a:solidFill>
                <a:latin typeface="Calibri" panose="020F0502020204030204"/>
              </a:rPr>
              <a:t>of </a:t>
            </a:r>
            <a:r>
              <a:rPr lang="en-US" sz="3300" b="1" dirty="0" smtClean="0">
                <a:solidFill>
                  <a:srgbClr val="FF0000"/>
                </a:solidFill>
                <a:latin typeface="Calibri" panose="020F0502020204030204"/>
              </a:rPr>
              <a:t>Advocacy: When Science and Research are not enough.</a:t>
            </a:r>
            <a:endParaRPr lang="en-US" sz="3300" b="1" dirty="0" smtClean="0">
              <a:solidFill>
                <a:srgbClr val="FF0000"/>
              </a:solidFill>
              <a:latin typeface="Calibri" panose="020F0502020204030204"/>
            </a:endParaRPr>
          </a:p>
          <a:p>
            <a:pPr algn="ctr" defTabSz="685800"/>
            <a:r>
              <a:rPr lang="en-US" sz="3300" b="1" dirty="0" smtClean="0">
                <a:solidFill>
                  <a:srgbClr val="FF0000"/>
                </a:solidFill>
                <a:latin typeface="Calibri" panose="020F0502020204030204"/>
              </a:rPr>
              <a:t>The Case of </a:t>
            </a:r>
            <a:r>
              <a:rPr lang="en-US" sz="3300" b="1" dirty="0" smtClean="0">
                <a:solidFill>
                  <a:srgbClr val="FF0000"/>
                </a:solidFill>
                <a:latin typeface="Calibri" panose="020F0502020204030204"/>
              </a:rPr>
              <a:t>GMOs</a:t>
            </a:r>
          </a:p>
          <a:p>
            <a:pPr algn="ctr" defTabSz="685800"/>
            <a:endParaRPr lang="en-US" sz="3300" b="1" dirty="0">
              <a:solidFill>
                <a:srgbClr val="FF0000"/>
              </a:solidFill>
              <a:latin typeface="Calibri" panose="020F0502020204030204"/>
            </a:endParaRPr>
          </a:p>
          <a:p>
            <a:pPr algn="ctr" defTabSz="685800"/>
            <a:endParaRPr lang="en-US" sz="3300" b="1" dirty="0">
              <a:solidFill>
                <a:srgbClr val="FF0000"/>
              </a:solidFill>
              <a:latin typeface="Calibri" panose="020F0502020204030204"/>
            </a:endParaRPr>
          </a:p>
          <a:p>
            <a:pPr algn="ctr" defTabSz="685800"/>
            <a:endParaRPr lang="en-US" sz="3300" b="1" dirty="0">
              <a:solidFill>
                <a:srgbClr val="FF0000"/>
              </a:solidFill>
              <a:latin typeface="Calibri" panose="020F0502020204030204"/>
            </a:endParaRPr>
          </a:p>
          <a:p>
            <a:pPr algn="ctr" defTabSz="685800"/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Richard J. </a:t>
            </a:r>
            <a:r>
              <a:rPr lang="en-US" b="1" dirty="0" smtClean="0">
                <a:solidFill>
                  <a:prstClr val="black"/>
                </a:solidFill>
                <a:latin typeface="Calibri" panose="020F0502020204030204"/>
              </a:rPr>
              <a:t>Roberts</a:t>
            </a:r>
          </a:p>
          <a:p>
            <a:pPr algn="ctr" defTabSz="685800"/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endParaRPr lang="en-US" b="1" dirty="0" smtClean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endParaRPr lang="en-US" b="1" dirty="0" smtClean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endParaRPr lang="en-US" b="1" dirty="0" smtClean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r>
              <a:rPr lang="en-US" b="1" dirty="0" smtClean="0">
                <a:solidFill>
                  <a:prstClr val="black"/>
                </a:solidFill>
                <a:latin typeface="Calibri" panose="020F0502020204030204"/>
              </a:rPr>
              <a:t>Oxford</a:t>
            </a:r>
            <a:r>
              <a:rPr lang="en-US" b="1" dirty="0" smtClean="0">
                <a:solidFill>
                  <a:prstClr val="black"/>
                </a:solidFill>
                <a:latin typeface="Calibri" panose="020F0502020204030204"/>
              </a:rPr>
              <a:t>, Sept 29</a:t>
            </a:r>
            <a:r>
              <a:rPr lang="en-US" b="1" baseline="30000" dirty="0" smtClean="0">
                <a:solidFill>
                  <a:prstClr val="black"/>
                </a:solidFill>
                <a:latin typeface="Calibri" panose="020F0502020204030204"/>
              </a:rPr>
              <a:t>th</a:t>
            </a:r>
            <a:r>
              <a:rPr lang="en-US" b="1" dirty="0" smtClean="0">
                <a:solidFill>
                  <a:prstClr val="black"/>
                </a:solidFill>
                <a:latin typeface="Calibri" panose="020F0502020204030204"/>
              </a:rPr>
              <a:t> 2018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endParaRPr lang="en-US" sz="150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329" y="4104682"/>
            <a:ext cx="1505495" cy="583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8" y="3438525"/>
            <a:ext cx="1915886" cy="1915886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39405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765088" cy="5760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GMO refers to a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228600" y="1371600"/>
            <a:ext cx="8765088" cy="491618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dirty="0" smtClean="0"/>
              <a:t>But what is important is the </a:t>
            </a:r>
          </a:p>
          <a:p>
            <a:pPr marL="0" indent="0" algn="ctr">
              <a:buNone/>
            </a:pPr>
            <a:endParaRPr lang="en-US" sz="40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4800" dirty="0" smtClean="0">
                <a:solidFill>
                  <a:srgbClr val="0070C0"/>
                </a:solidFill>
              </a:rPr>
              <a:t>PRODUCT </a:t>
            </a:r>
            <a:endParaRPr lang="en-US" sz="28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sz="2400" dirty="0" smtClean="0"/>
              <a:t>not the</a:t>
            </a:r>
            <a:endParaRPr lang="en-US" sz="2400" dirty="0"/>
          </a:p>
          <a:p>
            <a:pPr marL="0" indent="0" algn="ctr">
              <a:buNone/>
            </a:pPr>
            <a:r>
              <a:rPr lang="en-US" sz="4800" dirty="0" smtClean="0">
                <a:solidFill>
                  <a:srgbClr val="FF0000"/>
                </a:solidFill>
              </a:rPr>
              <a:t>METHOD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buNone/>
            </a:pPr>
            <a:endParaRPr lang="en-US" sz="28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2800" dirty="0" smtClean="0"/>
              <a:t>This is just as true for traditional breeding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5288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4502944" y="3048000"/>
            <a:ext cx="18466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4400">
              <a:solidFill>
                <a:srgbClr val="808000"/>
              </a:solidFill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600200" y="533402"/>
            <a:ext cx="5943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de-CH" sz="2800">
              <a:solidFill>
                <a:srgbClr val="000000"/>
              </a:solidFill>
            </a:endParaRP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2171700" y="5470527"/>
            <a:ext cx="4914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de-CH" b="1">
              <a:solidFill>
                <a:srgbClr val="FFFFCC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29916" y="6334836"/>
            <a:ext cx="2700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*Courtesy of Ingo Potrykus</a:t>
            </a:r>
            <a:endParaRPr lang="en-US" sz="1400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885914" y="245366"/>
            <a:ext cx="3418726" cy="5760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case </a:t>
            </a:r>
            <a:r>
              <a:rPr lang="en-US" dirty="0"/>
              <a:t>s</a:t>
            </a:r>
            <a:r>
              <a:rPr lang="en-US" dirty="0" smtClean="0"/>
              <a:t>tudy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2526586"/>
              </p:ext>
            </p:extLst>
          </p:nvPr>
        </p:nvGraphicFramePr>
        <p:xfrm>
          <a:off x="1270156" y="1827178"/>
          <a:ext cx="6834908" cy="3412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74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7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8712">
                <a:tc gridSpan="2"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F58025"/>
                          </a:solidFill>
                          <a:effectLst/>
                          <a:latin typeface="Helvetica"/>
                          <a:cs typeface="Helvetica"/>
                        </a:rPr>
                        <a:t>Vitamin A-deficiency</a:t>
                      </a:r>
                      <a:endParaRPr lang="en-US" sz="2000" dirty="0">
                        <a:solidFill>
                          <a:srgbClr val="F58025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712"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0" dirty="0" smtClean="0">
                          <a:solidFill>
                            <a:schemeClr val="tx1"/>
                          </a:solidFill>
                          <a:effectLst/>
                          <a:latin typeface="Helvetica"/>
                          <a:cs typeface="Helvetica"/>
                        </a:rPr>
                        <a:t>Global population mortality (in millions)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712">
                <a:tc>
                  <a:txBody>
                    <a:bodyPr/>
                    <a:lstStyle/>
                    <a:p>
                      <a:r>
                        <a:rPr lang="de-DE" sz="2000" b="1" dirty="0" smtClean="0">
                          <a:solidFill>
                            <a:srgbClr val="FF0000"/>
                          </a:solidFill>
                          <a:effectLst/>
                          <a:latin typeface="Helvetica"/>
                          <a:cs typeface="Helvetica"/>
                        </a:rPr>
                        <a:t>Vitamin A-</a:t>
                      </a:r>
                      <a:r>
                        <a:rPr lang="de-DE" sz="2000" b="1" dirty="0" err="1" smtClean="0">
                          <a:solidFill>
                            <a:srgbClr val="FF0000"/>
                          </a:solidFill>
                          <a:effectLst/>
                          <a:latin typeface="Helvetica"/>
                          <a:cs typeface="Helvetica"/>
                        </a:rPr>
                        <a:t>deficiency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dirty="0" smtClean="0">
                          <a:solidFill>
                            <a:srgbClr val="FF0000"/>
                          </a:solidFill>
                          <a:effectLst/>
                          <a:latin typeface="Helvetica"/>
                          <a:cs typeface="Helvetica"/>
                        </a:rPr>
                        <a:t>1.9-2.7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712">
                <a:tc>
                  <a:txBody>
                    <a:bodyPr/>
                    <a:lstStyle/>
                    <a:p>
                      <a:r>
                        <a:rPr lang="de-DE" sz="2000" b="0" dirty="0" smtClean="0">
                          <a:solidFill>
                            <a:schemeClr val="accent1"/>
                          </a:solidFill>
                          <a:effectLst/>
                          <a:latin typeface="Helvetica"/>
                          <a:cs typeface="Helvetica"/>
                        </a:rPr>
                        <a:t>HIV/Aids</a:t>
                      </a:r>
                      <a:endParaRPr lang="en-US" sz="2000" b="0" dirty="0">
                        <a:solidFill>
                          <a:schemeClr val="accent1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accent1"/>
                          </a:solidFill>
                          <a:effectLst/>
                          <a:latin typeface="Helvetica"/>
                          <a:cs typeface="Helvetica"/>
                        </a:rPr>
                        <a:t>1.7</a:t>
                      </a:r>
                      <a:endParaRPr lang="en-US" sz="2000" b="0" dirty="0">
                        <a:solidFill>
                          <a:schemeClr val="accent1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712">
                <a:tc>
                  <a:txBody>
                    <a:bodyPr/>
                    <a:lstStyle/>
                    <a:p>
                      <a:r>
                        <a:rPr lang="de-DE" sz="2000" b="0" dirty="0" err="1" smtClean="0">
                          <a:solidFill>
                            <a:schemeClr val="accent1"/>
                          </a:solidFill>
                          <a:effectLst/>
                          <a:latin typeface="Helvetica"/>
                          <a:cs typeface="Helvetica"/>
                        </a:rPr>
                        <a:t>Tuberculosis</a:t>
                      </a:r>
                      <a:endParaRPr lang="en-US" sz="2000" b="0" dirty="0">
                        <a:solidFill>
                          <a:schemeClr val="accent1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accent1"/>
                          </a:solidFill>
                          <a:effectLst/>
                          <a:latin typeface="Helvetica"/>
                          <a:cs typeface="Helvetica"/>
                        </a:rPr>
                        <a:t>1.4</a:t>
                      </a:r>
                      <a:endParaRPr lang="en-US" sz="2000" b="0" dirty="0">
                        <a:solidFill>
                          <a:schemeClr val="accent1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712">
                <a:tc>
                  <a:txBody>
                    <a:bodyPr/>
                    <a:lstStyle/>
                    <a:p>
                      <a:r>
                        <a:rPr lang="de-DE" sz="2000" b="0" dirty="0" smtClean="0">
                          <a:solidFill>
                            <a:schemeClr val="accent1"/>
                          </a:solidFill>
                          <a:effectLst/>
                          <a:latin typeface="Helvetica"/>
                          <a:cs typeface="Helvetica"/>
                        </a:rPr>
                        <a:t> Malaria</a:t>
                      </a:r>
                      <a:endParaRPr lang="en-US" sz="2000" b="0" dirty="0">
                        <a:solidFill>
                          <a:schemeClr val="accent1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accent1"/>
                          </a:solidFill>
                          <a:effectLst/>
                          <a:latin typeface="Helvetica"/>
                          <a:cs typeface="Helvetica"/>
                        </a:rPr>
                        <a:t>0.75</a:t>
                      </a:r>
                      <a:endParaRPr lang="en-US" sz="2000" b="0" dirty="0">
                        <a:solidFill>
                          <a:schemeClr val="accent1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565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058" y="1603992"/>
            <a:ext cx="4507283" cy="4253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10800000" flipH="1" flipV="1">
            <a:off x="6889749" y="6238934"/>
            <a:ext cx="2254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Courtesy of Ingo Potrykus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280025" y="228600"/>
            <a:ext cx="2812551" cy="5760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Golden Rice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rgbClr val="3B3D3C"/>
                </a:solidFill>
              </a:rPr>
              <a:t>A new source of Vitamin </a:t>
            </a:r>
            <a:r>
              <a:rPr lang="en-US" sz="2400" dirty="0" smtClean="0">
                <a:solidFill>
                  <a:srgbClr val="3B3D3C"/>
                </a:solidFill>
              </a:rPr>
              <a:t>A</a:t>
            </a:r>
          </a:p>
          <a:p>
            <a:r>
              <a:rPr lang="en-US" sz="2400" dirty="0" smtClean="0"/>
              <a:t>Ingo </a:t>
            </a:r>
            <a:r>
              <a:rPr lang="en-US" sz="2400" dirty="0"/>
              <a:t>Potrykus, ETH </a:t>
            </a:r>
            <a:r>
              <a:rPr lang="en-US" sz="2400" dirty="0" smtClean="0"/>
              <a:t>Zurich</a:t>
            </a:r>
          </a:p>
          <a:p>
            <a:r>
              <a:rPr lang="en-US" sz="2400" dirty="0" smtClean="0"/>
              <a:t>Peter </a:t>
            </a:r>
            <a:r>
              <a:rPr lang="en-US" sz="2400" dirty="0"/>
              <a:t>Beyer, U. Freiburg</a:t>
            </a:r>
          </a:p>
          <a:p>
            <a:pPr marL="0" indent="0">
              <a:buNone/>
            </a:pPr>
            <a:endParaRPr lang="en-US" sz="2400" dirty="0">
              <a:solidFill>
                <a:srgbClr val="3B3D3C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28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4502944" y="3048000"/>
            <a:ext cx="18466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4400">
              <a:solidFill>
                <a:srgbClr val="808000"/>
              </a:solidFill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714500" y="1143002"/>
            <a:ext cx="5486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de-CH" sz="2800">
              <a:solidFill>
                <a:srgbClr val="000000"/>
              </a:solidFill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600200" y="533402"/>
            <a:ext cx="5943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de-CH" sz="2800">
              <a:solidFill>
                <a:srgbClr val="000000"/>
              </a:solidFill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2131219" y="273845"/>
            <a:ext cx="47434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de-CH" sz="2800">
              <a:solidFill>
                <a:srgbClr val="000000"/>
              </a:solidFill>
            </a:endParaRP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2171700" y="5470527"/>
            <a:ext cx="4914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de-CH" b="1">
              <a:solidFill>
                <a:srgbClr val="FFFFCC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27231" y="6401255"/>
            <a:ext cx="1997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Courtesy of Ingo Potrykus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943546" y="214316"/>
            <a:ext cx="3028308" cy="5760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Golden Rice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525991" y="1402558"/>
            <a:ext cx="8206317" cy="4464844"/>
          </a:xfrm>
        </p:spPr>
        <p:txBody>
          <a:bodyPr>
            <a:noAutofit/>
          </a:bodyPr>
          <a:lstStyle/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de-CH" sz="2200" dirty="0">
              <a:solidFill>
                <a:srgbClr val="3B3D3C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CH" sz="2200" dirty="0">
                <a:solidFill>
                  <a:srgbClr val="3B3D3C"/>
                </a:solidFill>
              </a:rPr>
              <a:t>Became a reality in </a:t>
            </a:r>
            <a:r>
              <a:rPr lang="de-CH" sz="2200" dirty="0" smtClean="0">
                <a:solidFill>
                  <a:srgbClr val="3B3D3C"/>
                </a:solidFill>
              </a:rPr>
              <a:t>February, </a:t>
            </a:r>
            <a:r>
              <a:rPr lang="de-CH" sz="2200" dirty="0">
                <a:solidFill>
                  <a:srgbClr val="3B3D3C"/>
                </a:solidFill>
              </a:rPr>
              <a:t>1999. 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de-CH" sz="2200" dirty="0">
              <a:solidFill>
                <a:srgbClr val="3B3D3C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CH" sz="2200" dirty="0">
                <a:solidFill>
                  <a:srgbClr val="3B3D3C"/>
                </a:solidFill>
              </a:rPr>
              <a:t>Could have been in </a:t>
            </a:r>
            <a:r>
              <a:rPr lang="de-CH" sz="2200" dirty="0" smtClean="0">
                <a:solidFill>
                  <a:srgbClr val="3B3D3C"/>
                </a:solidFill>
              </a:rPr>
              <a:t>the field within 2-5 years, beginning to save children </a:t>
            </a:r>
            <a:r>
              <a:rPr lang="de-CH" sz="2200" dirty="0">
                <a:solidFill>
                  <a:srgbClr val="3B3D3C"/>
                </a:solidFill>
              </a:rPr>
              <a:t>from blindness and death.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de-CH" sz="2200" dirty="0">
              <a:solidFill>
                <a:srgbClr val="3B3D3C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CH" sz="2200" dirty="0">
                <a:solidFill>
                  <a:srgbClr val="3B3D3C"/>
                </a:solidFill>
              </a:rPr>
              <a:t>But </a:t>
            </a:r>
            <a:r>
              <a:rPr lang="de-CH" sz="2200" dirty="0" smtClean="0">
                <a:solidFill>
                  <a:srgbClr val="3B3D3C"/>
                </a:solidFill>
              </a:rPr>
              <a:t>it’s </a:t>
            </a:r>
            <a:r>
              <a:rPr lang="de-CH" sz="2200" dirty="0">
                <a:solidFill>
                  <a:srgbClr val="3B3D3C"/>
                </a:solidFill>
              </a:rPr>
              <a:t>a GMO and won’t now be available until at least </a:t>
            </a:r>
            <a:r>
              <a:rPr lang="de-CH" sz="2200" dirty="0" smtClean="0">
                <a:solidFill>
                  <a:srgbClr val="3B3D3C"/>
                </a:solidFill>
              </a:rPr>
              <a:t>2018.</a:t>
            </a:r>
            <a:endParaRPr lang="de-CH" sz="2200" dirty="0">
              <a:solidFill>
                <a:srgbClr val="3B3D3C"/>
              </a:solidFill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de-CH" sz="2200" dirty="0">
              <a:solidFill>
                <a:srgbClr val="3B3D3C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CH" sz="2200" dirty="0">
                <a:solidFill>
                  <a:srgbClr val="3B3D3C"/>
                </a:solidFill>
              </a:rPr>
              <a:t>Why? </a:t>
            </a:r>
            <a:endParaRPr lang="de-CH" sz="2200" dirty="0" smtClean="0">
              <a:solidFill>
                <a:srgbClr val="3B3D3C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CH" sz="2200" dirty="0">
              <a:solidFill>
                <a:srgbClr val="3B3D3C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CH" sz="2200" dirty="0">
                <a:solidFill>
                  <a:srgbClr val="FF0000"/>
                </a:solidFill>
              </a:rPr>
              <a:t>M</a:t>
            </a:r>
            <a:r>
              <a:rPr lang="de-CH" sz="2200" dirty="0" smtClean="0">
                <a:solidFill>
                  <a:srgbClr val="FF0000"/>
                </a:solidFill>
              </a:rPr>
              <a:t>ultiple </a:t>
            </a:r>
            <a:r>
              <a:rPr lang="de-CH" sz="2200" dirty="0">
                <a:solidFill>
                  <a:srgbClr val="FF0000"/>
                </a:solidFill>
              </a:rPr>
              <a:t>years of delay due to regulation and opposition</a:t>
            </a:r>
            <a:r>
              <a:rPr lang="de-CH" sz="2200" dirty="0" smtClean="0">
                <a:solidFill>
                  <a:srgbClr val="3B3D3C"/>
                </a:solidFill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CH" sz="2200" dirty="0">
              <a:solidFill>
                <a:srgbClr val="3B3D3C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2200" dirty="0" smtClean="0">
                <a:solidFill>
                  <a:srgbClr val="3B3D3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&gt;15 million children have died or suffered because of VDA</a:t>
            </a:r>
            <a:endParaRPr lang="de-DE" sz="2200" dirty="0">
              <a:solidFill>
                <a:srgbClr val="3B3D3C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endParaRPr lang="en-US" sz="2200" dirty="0">
              <a:solidFill>
                <a:srgbClr val="3B3D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23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70" y="998611"/>
            <a:ext cx="2599908" cy="3466544"/>
          </a:xfrm>
          <a:prstGeom prst="rect">
            <a:avLst/>
          </a:prstGeom>
        </p:spPr>
      </p:pic>
      <p:pic>
        <p:nvPicPr>
          <p:cNvPr id="3" name="Picture 4" descr="A map of Afri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85" y="1074095"/>
            <a:ext cx="2124089" cy="208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49387" y="1646265"/>
            <a:ext cx="3205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/>
              <a:t>Xanthomonas</a:t>
            </a:r>
            <a:r>
              <a:rPr lang="en-US" sz="2400" b="1" dirty="0"/>
              <a:t> wilt</a:t>
            </a:r>
          </a:p>
          <a:p>
            <a:pPr algn="ctr"/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53414" y="3421546"/>
            <a:ext cx="8395064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No natural varieties are </a:t>
            </a:r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resistant so no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        traditional breeding solution       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/>
            <a:endParaRPr lang="en-US" sz="1350" dirty="0">
              <a:latin typeface="Calibri" panose="020F0502020204030204" pitchFamily="34" charset="0"/>
            </a:endParaRPr>
          </a:p>
          <a:p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</a:rPr>
              <a:t>BUT</a:t>
            </a:r>
          </a:p>
          <a:p>
            <a:r>
              <a:rPr lang="en-US" sz="2100" b="1" dirty="0">
                <a:solidFill>
                  <a:srgbClr val="00B050"/>
                </a:solidFill>
                <a:latin typeface="Calibri" panose="020F0502020204030204" pitchFamily="34" charset="0"/>
              </a:rPr>
              <a:t>Sweet pepper is resistant </a:t>
            </a:r>
            <a:r>
              <a:rPr lang="en-US" sz="21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to </a:t>
            </a:r>
            <a:r>
              <a:rPr lang="en-US" sz="2100" b="1" i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Xanthomonas </a:t>
            </a:r>
            <a:r>
              <a:rPr lang="en-US" sz="2100" b="1" i="1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campestris</a:t>
            </a:r>
            <a:r>
              <a:rPr lang="en-US" sz="2100" b="1" i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en-US" sz="21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and </a:t>
            </a:r>
            <a:r>
              <a:rPr lang="en-US" sz="2100" b="1" dirty="0">
                <a:solidFill>
                  <a:srgbClr val="00B050"/>
                </a:solidFill>
                <a:latin typeface="Calibri" panose="020F0502020204030204" pitchFamily="34" charset="0"/>
              </a:rPr>
              <a:t>two genes are known that mediate this resistance.  Using precision techniques these genes have been transferred to banana and these modified bananas are now </a:t>
            </a:r>
            <a:r>
              <a:rPr lang="en-US" sz="21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beginning </a:t>
            </a:r>
            <a:r>
              <a:rPr lang="en-US" sz="2100" b="1" dirty="0">
                <a:solidFill>
                  <a:srgbClr val="00B050"/>
                </a:solidFill>
                <a:latin typeface="Calibri" panose="020F0502020204030204" pitchFamily="34" charset="0"/>
              </a:rPr>
              <a:t>field trials.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41600" y="222862"/>
            <a:ext cx="497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</a:t>
            </a:r>
            <a:r>
              <a:rPr lang="en-US" sz="3200" dirty="0" smtClean="0">
                <a:solidFill>
                  <a:schemeClr val="bg1"/>
                </a:solidFill>
              </a:rPr>
              <a:t>he Banana Problem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88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90" y="742181"/>
            <a:ext cx="8433639" cy="542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31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Bangladesh: </a:t>
            </a:r>
            <a:r>
              <a:rPr lang="en-US" dirty="0" err="1" smtClean="0"/>
              <a:t>Bt</a:t>
            </a:r>
            <a:r>
              <a:rPr lang="en-US" dirty="0" smtClean="0"/>
              <a:t> eggplant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26942" y="6603227"/>
            <a:ext cx="26547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courtesy of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Arif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Hossain/Cornell Alliance for Science</a:t>
            </a:r>
          </a:p>
        </p:txBody>
      </p:sp>
    </p:spTree>
    <p:extLst>
      <p:ext uri="{BB962C8B-B14F-4D97-AF65-F5344CB8AC3E}">
        <p14:creationId xmlns:p14="http://schemas.microsoft.com/office/powerpoint/2010/main" val="19535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2003" y="857250"/>
            <a:ext cx="48722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300" b="1" dirty="0">
                <a:solidFill>
                  <a:srgbClr val="000000"/>
                </a:solidFill>
                <a:latin typeface="Times New Roman"/>
                <a:cs typeface="Times New Roman"/>
              </a:rPr>
              <a:t>Hawaiian papayas</a:t>
            </a:r>
          </a:p>
          <a:p>
            <a:pPr defTabSz="685800"/>
            <a:r>
              <a:rPr lang="en-US" sz="3300" dirty="0">
                <a:solidFill>
                  <a:srgbClr val="000000"/>
                </a:solidFill>
                <a:latin typeface="Times New Roman"/>
                <a:cs typeface="Times New Roman"/>
              </a:rPr>
              <a:t>     </a:t>
            </a:r>
            <a:r>
              <a:rPr lang="en-US" sz="2700" dirty="0">
                <a:solidFill>
                  <a:srgbClr val="000000"/>
                </a:solidFill>
                <a:latin typeface="Times New Roman"/>
                <a:cs typeface="Times New Roman"/>
              </a:rPr>
              <a:t>Almost a disaster</a:t>
            </a:r>
          </a:p>
        </p:txBody>
      </p:sp>
      <p:pic>
        <p:nvPicPr>
          <p:cNvPr id="1026" name="Picture 2" descr="Image result for Hawaii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3" y="2005373"/>
            <a:ext cx="4450556" cy="335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291" y="1549705"/>
            <a:ext cx="2311880" cy="213087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919653" y="3898468"/>
            <a:ext cx="4289157" cy="1457325"/>
            <a:chOff x="1280202" y="2457450"/>
            <a:chExt cx="5718876" cy="19431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02" y="2457450"/>
              <a:ext cx="3051876" cy="1943100"/>
            </a:xfrm>
            <a:prstGeom prst="rect">
              <a:avLst/>
            </a:prstGeom>
            <a:ln w="12700">
              <a:solidFill>
                <a:schemeClr val="bg2"/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32078" y="2457450"/>
              <a:ext cx="2667000" cy="1943100"/>
            </a:xfrm>
            <a:prstGeom prst="rect">
              <a:avLst/>
            </a:prstGeom>
            <a:ln w="12700">
              <a:solidFill>
                <a:schemeClr val="bg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6564487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7523" y="1193151"/>
            <a:ext cx="6634065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7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   GMO </a:t>
            </a:r>
            <a:r>
              <a:rPr lang="en-US" sz="2700" b="1" dirty="0">
                <a:solidFill>
                  <a:srgbClr val="0000FF"/>
                </a:solidFill>
                <a:latin typeface="Times New Roman"/>
                <a:cs typeface="Times New Roman"/>
              </a:rPr>
              <a:t>Papaya saves the Hawaiian crop</a:t>
            </a:r>
          </a:p>
          <a:p>
            <a:pPr defTabSz="685800"/>
            <a:endParaRPr lang="en-US" sz="2700" b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defTabSz="685800"/>
            <a:r>
              <a:rPr lang="en-US" sz="21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In </a:t>
            </a:r>
            <a:r>
              <a:rPr lang="en-US" sz="2100" dirty="0">
                <a:solidFill>
                  <a:srgbClr val="000000"/>
                </a:solidFill>
                <a:latin typeface="Times New Roman"/>
                <a:cs typeface="Times New Roman"/>
              </a:rPr>
              <a:t>the 1990s, Hawaiian papaya trees were plagued by the </a:t>
            </a:r>
            <a:r>
              <a:rPr lang="en-US" sz="2100" dirty="0">
                <a:solidFill>
                  <a:srgbClr val="000000"/>
                </a:solidFill>
                <a:latin typeface="Times New Roman"/>
                <a:cs typeface="Times New Roman"/>
                <a:hlinkClick r:id="rId2"/>
              </a:rPr>
              <a:t>ringspot virus</a:t>
            </a:r>
            <a:r>
              <a:rPr lang="en-US" sz="2100" dirty="0">
                <a:solidFill>
                  <a:srgbClr val="000000"/>
                </a:solidFill>
                <a:latin typeface="Times New Roman"/>
                <a:cs typeface="Times New Roman"/>
              </a:rPr>
              <a:t> which decimated </a:t>
            </a:r>
            <a:r>
              <a:rPr lang="en-US" sz="21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half </a:t>
            </a:r>
            <a:r>
              <a:rPr lang="en-US" sz="2100" dirty="0">
                <a:solidFill>
                  <a:srgbClr val="000000"/>
                </a:solidFill>
                <a:latin typeface="Times New Roman"/>
                <a:cs typeface="Times New Roman"/>
              </a:rPr>
              <a:t>the crop in the state</a:t>
            </a:r>
            <a:r>
              <a:rPr lang="en-US" sz="21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</a:p>
          <a:p>
            <a:pPr defTabSz="685800"/>
            <a:r>
              <a:rPr lang="en-US" sz="21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</a:p>
          <a:p>
            <a:pPr defTabSz="685800"/>
            <a:r>
              <a:rPr lang="en-US" sz="21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In </a:t>
            </a:r>
            <a:r>
              <a:rPr lang="en-US" sz="2100" dirty="0">
                <a:solidFill>
                  <a:srgbClr val="000000"/>
                </a:solidFill>
                <a:latin typeface="Times New Roman"/>
                <a:cs typeface="Times New Roman"/>
              </a:rPr>
              <a:t>1998, </a:t>
            </a:r>
            <a:r>
              <a:rPr lang="en-US" sz="21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Dennis Gonzales </a:t>
            </a:r>
            <a:r>
              <a:rPr lang="en-US" sz="2100" dirty="0">
                <a:solidFill>
                  <a:srgbClr val="000000"/>
                </a:solidFill>
                <a:latin typeface="Times New Roman"/>
                <a:cs typeface="Times New Roman"/>
              </a:rPr>
              <a:t>from the University of Hawaii developed a transgenic fruit called Rainbow papaya, which is resistant to the virus. </a:t>
            </a:r>
            <a:endParaRPr lang="en-US" sz="21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defTabSz="685800"/>
            <a:endParaRPr lang="en-US" sz="21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defTabSz="685800"/>
            <a:r>
              <a:rPr lang="en-US" sz="21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Now </a:t>
            </a:r>
            <a:r>
              <a:rPr lang="en-US" sz="2100" dirty="0">
                <a:solidFill>
                  <a:srgbClr val="000000"/>
                </a:solidFill>
                <a:latin typeface="Times New Roman"/>
                <a:cs typeface="Times New Roman"/>
                <a:hlinkClick r:id="rId3"/>
              </a:rPr>
              <a:t>77 percent of the crop</a:t>
            </a:r>
            <a:r>
              <a:rPr lang="en-US" sz="2100" dirty="0">
                <a:solidFill>
                  <a:srgbClr val="000000"/>
                </a:solidFill>
                <a:latin typeface="Times New Roman"/>
                <a:cs typeface="Times New Roman"/>
              </a:rPr>
              <a:t> grown in Hawaii is genetically </a:t>
            </a:r>
            <a:r>
              <a:rPr lang="en-US" sz="21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engineered and being eaten in the USA.</a:t>
            </a:r>
          </a:p>
          <a:p>
            <a:pPr defTabSz="685800"/>
            <a:endParaRPr lang="en-US" sz="21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defTabSz="685800"/>
            <a:endParaRPr lang="en-US" sz="2100" b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 defTabSz="685800"/>
            <a:r>
              <a:rPr lang="en-US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But in Thailand this solution is banned</a:t>
            </a:r>
            <a:endParaRPr lang="en-US" sz="28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065542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6775" y="1589339"/>
            <a:ext cx="622576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2100" dirty="0">
                <a:solidFill>
                  <a:srgbClr val="FF0000"/>
                </a:solidFill>
                <a:latin typeface="Arial"/>
              </a:rPr>
              <a:t>If you don’t want to eat foods derived by GM techniques, then don’t. It’s your choice</a:t>
            </a:r>
          </a:p>
          <a:p>
            <a:pPr algn="ctr" defTabSz="342900"/>
            <a:endParaRPr lang="en-US" sz="2100" dirty="0">
              <a:solidFill>
                <a:srgbClr val="3B3D3C"/>
              </a:solidFill>
              <a:latin typeface="Arial"/>
            </a:endParaRPr>
          </a:p>
          <a:p>
            <a:pPr algn="ctr" defTabSz="342900"/>
            <a:r>
              <a:rPr lang="en-US" sz="2100" dirty="0">
                <a:solidFill>
                  <a:srgbClr val="FF0000"/>
                </a:solidFill>
                <a:latin typeface="Arial"/>
              </a:rPr>
              <a:t>But don’t </a:t>
            </a:r>
            <a:r>
              <a:rPr lang="en-US" sz="2100" u="sng" dirty="0">
                <a:solidFill>
                  <a:srgbClr val="FF0000"/>
                </a:solidFill>
                <a:latin typeface="Arial"/>
              </a:rPr>
              <a:t>pretend</a:t>
            </a:r>
            <a:r>
              <a:rPr lang="en-US" sz="2100" dirty="0">
                <a:solidFill>
                  <a:srgbClr val="FF0000"/>
                </a:solidFill>
                <a:latin typeface="Arial"/>
              </a:rPr>
              <a:t> such foods </a:t>
            </a:r>
            <a:r>
              <a:rPr lang="en-US" sz="2100" u="sng" dirty="0" smtClean="0">
                <a:solidFill>
                  <a:srgbClr val="FF0000"/>
                </a:solidFill>
                <a:latin typeface="Arial"/>
              </a:rPr>
              <a:t>are</a:t>
            </a:r>
            <a:r>
              <a:rPr lang="en-US" sz="2100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100" dirty="0">
                <a:solidFill>
                  <a:srgbClr val="FF0000"/>
                </a:solidFill>
                <a:latin typeface="Arial"/>
              </a:rPr>
              <a:t>dangerous</a:t>
            </a:r>
          </a:p>
          <a:p>
            <a:pPr algn="ctr" defTabSz="342900"/>
            <a:endParaRPr lang="en-US" sz="2100" dirty="0">
              <a:solidFill>
                <a:srgbClr val="FF0000"/>
              </a:solidFill>
              <a:latin typeface="Arial"/>
            </a:endParaRPr>
          </a:p>
          <a:p>
            <a:pPr algn="ctr" defTabSz="342900"/>
            <a:endParaRPr lang="en-US" sz="2100" dirty="0">
              <a:solidFill>
                <a:srgbClr val="3B3D3C"/>
              </a:solidFill>
              <a:latin typeface="Arial"/>
            </a:endParaRPr>
          </a:p>
          <a:p>
            <a:pPr algn="ctr" defTabSz="342900"/>
            <a:r>
              <a:rPr lang="en-US" sz="2700" b="1" dirty="0">
                <a:solidFill>
                  <a:srgbClr val="00B050"/>
                </a:solidFill>
                <a:latin typeface="Arial"/>
              </a:rPr>
              <a:t>If anything</a:t>
            </a:r>
          </a:p>
          <a:p>
            <a:pPr algn="ctr" defTabSz="342900"/>
            <a:endParaRPr lang="en-US" sz="2700" dirty="0">
              <a:solidFill>
                <a:srgbClr val="3B3D3C"/>
              </a:solidFill>
              <a:latin typeface="Arial"/>
            </a:endParaRPr>
          </a:p>
          <a:p>
            <a:pPr algn="ctr" defTabSz="342900"/>
            <a:r>
              <a:rPr lang="en-US" sz="2700" b="1" dirty="0">
                <a:solidFill>
                  <a:srgbClr val="00B050"/>
                </a:solidFill>
                <a:latin typeface="Arial"/>
              </a:rPr>
              <a:t>They are probably safer than traditional foods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8499" y="246580"/>
            <a:ext cx="8352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</a:t>
            </a:r>
            <a:r>
              <a:rPr lang="en-US" sz="2800" dirty="0" smtClean="0">
                <a:solidFill>
                  <a:schemeClr val="bg1"/>
                </a:solidFill>
              </a:rPr>
              <a:t>ood choice is a luxury of  the developed world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43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2702" y="1374238"/>
            <a:ext cx="6151099" cy="339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Initiatives		</a:t>
            </a:r>
            <a:r>
              <a:rPr lang="en-US" sz="2100" b="1" dirty="0" smtClean="0"/>
              <a:t>           Which </a:t>
            </a:r>
            <a:r>
              <a:rPr lang="en-US" sz="2100" b="1" dirty="0"/>
              <a:t>Laureates	How many?</a:t>
            </a:r>
          </a:p>
          <a:p>
            <a:endParaRPr lang="en-US" dirty="0"/>
          </a:p>
          <a:p>
            <a:endParaRPr lang="en-US" sz="1350" dirty="0"/>
          </a:p>
          <a:p>
            <a:r>
              <a:rPr lang="en-US" sz="1350" dirty="0"/>
              <a:t>Open Access publication (2001)       </a:t>
            </a:r>
            <a:r>
              <a:rPr lang="en-US" sz="1350" dirty="0" smtClean="0"/>
              <a:t>          </a:t>
            </a:r>
            <a:r>
              <a:rPr lang="en-US" sz="1350" dirty="0"/>
              <a:t>Science		         </a:t>
            </a:r>
            <a:r>
              <a:rPr lang="en-US" sz="1350" dirty="0" smtClean="0"/>
              <a:t>            49</a:t>
            </a:r>
            <a:endParaRPr lang="en-US" sz="1350" dirty="0"/>
          </a:p>
          <a:p>
            <a:endParaRPr lang="en-US" sz="1350" dirty="0"/>
          </a:p>
          <a:p>
            <a:r>
              <a:rPr lang="en-US" sz="1350" dirty="0"/>
              <a:t>Libya (Bulgarian nurses) (2006)         </a:t>
            </a:r>
            <a:r>
              <a:rPr lang="en-US" sz="1350" dirty="0" smtClean="0"/>
              <a:t>             All</a:t>
            </a:r>
            <a:r>
              <a:rPr lang="en-US" sz="1350" dirty="0"/>
              <a:t>			        </a:t>
            </a:r>
            <a:r>
              <a:rPr lang="en-US" sz="1350" dirty="0" smtClean="0"/>
              <a:t>             119</a:t>
            </a:r>
            <a:endParaRPr lang="en-US" sz="1350" dirty="0"/>
          </a:p>
          <a:p>
            <a:endParaRPr lang="en-US" sz="1350" dirty="0"/>
          </a:p>
          <a:p>
            <a:r>
              <a:rPr lang="en-US" sz="1350" dirty="0"/>
              <a:t>Daw Aung San Suu Kyi (2009)	           </a:t>
            </a:r>
            <a:r>
              <a:rPr lang="en-US" sz="1350" dirty="0" smtClean="0"/>
              <a:t>       All</a:t>
            </a:r>
            <a:r>
              <a:rPr lang="en-US" sz="1350" dirty="0"/>
              <a:t>			        </a:t>
            </a:r>
            <a:r>
              <a:rPr lang="en-US" sz="1350" dirty="0" smtClean="0"/>
              <a:t>             219</a:t>
            </a:r>
            <a:endParaRPr lang="en-US" sz="1350" dirty="0"/>
          </a:p>
          <a:p>
            <a:endParaRPr lang="en-US" sz="1350" dirty="0"/>
          </a:p>
          <a:p>
            <a:r>
              <a:rPr lang="en-US" sz="1350" dirty="0"/>
              <a:t>Liu Xiaobo (2010)		          </a:t>
            </a:r>
            <a:r>
              <a:rPr lang="en-US" sz="1350" dirty="0" smtClean="0"/>
              <a:t>                    </a:t>
            </a:r>
            <a:r>
              <a:rPr lang="en-US" sz="1350" dirty="0"/>
              <a:t>All			        </a:t>
            </a:r>
            <a:r>
              <a:rPr lang="en-US" sz="1350" dirty="0" smtClean="0"/>
              <a:t>             155</a:t>
            </a:r>
            <a:endParaRPr lang="en-US" sz="1350" dirty="0"/>
          </a:p>
          <a:p>
            <a:endParaRPr lang="en-US" sz="1350" dirty="0"/>
          </a:p>
          <a:p>
            <a:r>
              <a:rPr lang="en-US" sz="1350" dirty="0"/>
              <a:t>CIRCB, Cameroon (2012)	           </a:t>
            </a:r>
            <a:r>
              <a:rPr lang="en-US" sz="1350" dirty="0" smtClean="0"/>
              <a:t>            Medicine/Chemistry</a:t>
            </a:r>
            <a:r>
              <a:rPr lang="en-US" sz="1350" dirty="0"/>
              <a:t>	         44</a:t>
            </a:r>
          </a:p>
          <a:p>
            <a:endParaRPr lang="en-US" sz="1350" dirty="0"/>
          </a:p>
          <a:p>
            <a:r>
              <a:rPr lang="en-US" sz="1350" dirty="0"/>
              <a:t>GMO (2015)	                             </a:t>
            </a:r>
            <a:r>
              <a:rPr lang="en-US" sz="1350" dirty="0" smtClean="0"/>
              <a:t>                        All                                              </a:t>
            </a:r>
            <a:r>
              <a:rPr lang="en-US" sz="1350" dirty="0"/>
              <a:t>137	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401451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346767" y="228600"/>
            <a:ext cx="3868838" cy="5760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Science Facts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850900" y="1676400"/>
            <a:ext cx="7365999" cy="4610099"/>
          </a:xfrm>
        </p:spPr>
        <p:txBody>
          <a:bodyPr>
            <a:normAutofit lnSpcReduction="10000"/>
          </a:bodyPr>
          <a:lstStyle/>
          <a:p>
            <a:endParaRPr lang="en-US" sz="2100" dirty="0">
              <a:latin typeface="Calibri" panose="020F0502020204030204" pitchFamily="34" charset="0"/>
            </a:endParaRP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For </a:t>
            </a:r>
            <a:r>
              <a:rPr lang="en-US" sz="28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developed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countries food is not a problem.</a:t>
            </a:r>
          </a:p>
          <a:p>
            <a:pPr marL="0" indent="0" algn="ctr">
              <a:buClr>
                <a:schemeClr val="tx1"/>
              </a:buClr>
              <a:buNone/>
            </a:pPr>
            <a:endParaRPr lang="en-US" sz="2100" b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0" indent="0" algn="ctr">
              <a:buClr>
                <a:schemeClr val="tx1"/>
              </a:buClr>
              <a:buNone/>
            </a:pPr>
            <a:endParaRPr lang="en-US" sz="21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2800" b="1" dirty="0">
                <a:solidFill>
                  <a:schemeClr val="accent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We must never forget the consequences of our actions for the </a:t>
            </a:r>
            <a:r>
              <a:rPr lang="en-US" sz="2800" b="1" u="sng" dirty="0">
                <a:solidFill>
                  <a:schemeClr val="accent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developing</a:t>
            </a:r>
            <a:r>
              <a:rPr lang="en-US" sz="2800" b="1" dirty="0">
                <a:solidFill>
                  <a:schemeClr val="accent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smtClean="0">
                <a:solidFill>
                  <a:schemeClr val="accent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countries</a:t>
            </a:r>
          </a:p>
          <a:p>
            <a:pPr marL="0" indent="0" algn="ctr">
              <a:buClr>
                <a:schemeClr val="tx1"/>
              </a:buClr>
              <a:buNone/>
            </a:pPr>
            <a:endParaRPr lang="en-US" sz="2800" b="1" dirty="0">
              <a:solidFill>
                <a:schemeClr val="accent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 marL="0" indent="0" algn="ctr">
              <a:buClr>
                <a:schemeClr val="tx1"/>
              </a:buClr>
              <a:buNone/>
            </a:pPr>
            <a:endParaRPr lang="en-US" sz="2100" b="1" dirty="0">
              <a:latin typeface="Calibri" panose="020F0502020204030204" pitchFamily="34" charset="0"/>
            </a:endParaRP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</a:rPr>
              <a:t>We need more science in </a:t>
            </a:r>
            <a:r>
              <a:rPr lang="en-US" sz="30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politics</a:t>
            </a: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30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And less politics in science</a:t>
            </a:r>
            <a:endParaRPr lang="en-US" sz="30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18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00" y="1016000"/>
            <a:ext cx="78994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Civil Society must play its role too</a:t>
            </a:r>
          </a:p>
          <a:p>
            <a:pPr algn="ctr"/>
            <a:endParaRPr lang="en-US" sz="36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dirty="0"/>
          </a:p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The major religious leaders should speak out</a:t>
            </a:r>
          </a:p>
          <a:p>
            <a:pPr algn="ctr"/>
            <a:endParaRPr lang="en-US" sz="2400" b="1" dirty="0">
              <a:solidFill>
                <a:srgbClr val="00B05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Groups such as the Rotary Clubs should speak out</a:t>
            </a:r>
          </a:p>
          <a:p>
            <a:pPr algn="ctr"/>
            <a:endParaRPr lang="en-US" sz="2400" b="1" dirty="0">
              <a:solidFill>
                <a:srgbClr val="00B05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Influential celebrities should speak out</a:t>
            </a:r>
          </a:p>
          <a:p>
            <a:pPr algn="ctr"/>
            <a:endParaRPr lang="en-US" sz="2400" b="1" dirty="0">
              <a:solidFill>
                <a:srgbClr val="00B05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The media should present </a:t>
            </a:r>
            <a:r>
              <a:rPr lang="en-US" sz="2400" b="1" dirty="0" smtClean="0">
                <a:solidFill>
                  <a:srgbClr val="0070C0"/>
                </a:solidFill>
              </a:rPr>
              <a:t>science facts </a:t>
            </a:r>
            <a:r>
              <a:rPr lang="en-US" sz="2400" b="1" dirty="0" smtClean="0">
                <a:solidFill>
                  <a:srgbClr val="00B050"/>
                </a:solidFill>
              </a:rPr>
              <a:t>not</a:t>
            </a:r>
            <a:r>
              <a:rPr lang="en-US" sz="2400" b="1" dirty="0" smtClean="0">
                <a:solidFill>
                  <a:srgbClr val="FF0000"/>
                </a:solidFill>
              </a:rPr>
              <a:t> science fiction</a:t>
            </a:r>
          </a:p>
          <a:p>
            <a:pPr algn="ctr"/>
            <a:endParaRPr lang="en-US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87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9646" y="1222408"/>
            <a:ext cx="716119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CONGREGATION FOR DIVINE WORSHIP </a:t>
            </a:r>
            <a:br>
              <a:rPr lang="en-US" dirty="0"/>
            </a:br>
            <a:r>
              <a:rPr lang="en-US" dirty="0"/>
              <a:t>AND THE DISCIPLINE OF THE SACRAMENTS</a:t>
            </a:r>
          </a:p>
          <a:p>
            <a:pPr algn="ctr"/>
            <a:r>
              <a:rPr lang="en-US" dirty="0"/>
              <a:t> </a:t>
            </a:r>
          </a:p>
          <a:p>
            <a:r>
              <a:rPr lang="en-US" sz="1400" dirty="0"/>
              <a:t>Prot. N. 320/17</a:t>
            </a:r>
          </a:p>
          <a:p>
            <a:pPr algn="ctr"/>
            <a:r>
              <a:rPr lang="en-US" b="1" dirty="0"/>
              <a:t>Circular letter to Bishops</a:t>
            </a:r>
            <a:br>
              <a:rPr lang="en-US" b="1" dirty="0"/>
            </a:br>
            <a:r>
              <a:rPr lang="en-US" b="1" dirty="0"/>
              <a:t>on the bread and wine for the </a:t>
            </a:r>
            <a:r>
              <a:rPr lang="en-US" b="1" dirty="0" smtClean="0"/>
              <a:t>Eucharist</a:t>
            </a:r>
          </a:p>
          <a:p>
            <a:r>
              <a:rPr lang="en-US" b="1" dirty="0" smtClean="0"/>
              <a:t>.</a:t>
            </a:r>
          </a:p>
          <a:p>
            <a:r>
              <a:rPr lang="en-US" b="1" dirty="0"/>
              <a:t>.</a:t>
            </a:r>
            <a:endParaRPr lang="en-US" b="1" dirty="0" smtClean="0"/>
          </a:p>
          <a:p>
            <a:r>
              <a:rPr lang="en-US" b="1" dirty="0" smtClean="0"/>
              <a:t>.</a:t>
            </a:r>
          </a:p>
          <a:p>
            <a:r>
              <a:rPr lang="en-US" b="1" dirty="0" smtClean="0"/>
              <a:t>.</a:t>
            </a:r>
          </a:p>
          <a:p>
            <a:pPr algn="ctr"/>
            <a:r>
              <a:rPr lang="en-US" dirty="0" smtClean="0"/>
              <a:t>5.  </a:t>
            </a:r>
            <a:r>
              <a:rPr lang="en-US" dirty="0"/>
              <a:t>The same Congregation also decided that Eucharistic matter made with </a:t>
            </a:r>
            <a:r>
              <a:rPr lang="en-US" dirty="0">
                <a:solidFill>
                  <a:srgbClr val="00B0F0"/>
                </a:solidFill>
              </a:rPr>
              <a:t>genetically modified organisms </a:t>
            </a:r>
            <a:r>
              <a:rPr lang="en-US" dirty="0"/>
              <a:t>can be considered valid matter (cf. Letter to the Prefect of the Congregation for Divine Worship and the Discipline of the Sacraments, 9 December 2013, Prot. N. 89/78 – 44897).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75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299" y="54244"/>
            <a:ext cx="5087510" cy="38166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81228" y="3886346"/>
            <a:ext cx="287493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News from Ghana: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former leader of the Peasant Farmers’ Association, Ghana’s primary anti-GMO farmers group, has switched sides to adopt a pro-GMO position.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Mohammed Adams </a:t>
            </a:r>
            <a:r>
              <a:rPr kumimoji="0" lang="en-US" sz="1400" b="1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Nasiru</a:t>
            </a:r>
            <a:r>
              <a:rPr kumimoji="0" lang="en-US" sz="1400" b="1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attributed his shift to receiving accurate information on agricultural biotechnology from the scientific community.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49" y="3629025"/>
            <a:ext cx="4000876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4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arving children photo: Starving Children Starving_Childr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793" y="1419056"/>
            <a:ext cx="318574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506" y="4958746"/>
            <a:ext cx="840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Non-GMO is a Western </a:t>
            </a:r>
            <a:r>
              <a:rPr lang="en-US" sz="2800" dirty="0" smtClean="0">
                <a:solidFill>
                  <a:prstClr val="black"/>
                </a:solidFill>
                <a:latin typeface="Calibri" panose="020F0502020204030204"/>
              </a:rPr>
              <a:t>indulgence of the rich</a:t>
            </a:r>
          </a:p>
          <a:p>
            <a:pPr algn="ctr" defTabSz="685800"/>
            <a:r>
              <a:rPr lang="en-US" sz="2800" dirty="0" smtClean="0">
                <a:solidFill>
                  <a:prstClr val="black"/>
                </a:solidFill>
                <a:latin typeface="Calibri" panose="020F0502020204030204"/>
              </a:rPr>
              <a:t>It doesn’t work for the poor in Africa</a:t>
            </a: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57970" y="649659"/>
            <a:ext cx="2468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300" dirty="0">
                <a:solidFill>
                  <a:prstClr val="black"/>
                </a:solidFill>
                <a:latin typeface="Calibri" panose="020F0502020204030204"/>
              </a:rPr>
              <a:t>Have a heart</a:t>
            </a:r>
          </a:p>
        </p:txBody>
      </p:sp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826" y="618082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850" y="602769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57276" y="6081090"/>
            <a:ext cx="8461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600" u="sng" dirty="0">
                <a:solidFill>
                  <a:srgbClr val="00B050"/>
                </a:solidFill>
                <a:latin typeface="Times New Roman"/>
                <a:cs typeface="Times New Roman"/>
                <a:hlinkClick r:id="rId4"/>
              </a:rPr>
              <a:t>http://supportprecisionagriculture.org</a:t>
            </a:r>
            <a:r>
              <a:rPr lang="en-US" sz="3200" u="sng" dirty="0">
                <a:solidFill>
                  <a:srgbClr val="00B050"/>
                </a:solidFill>
                <a:latin typeface="Times New Roman"/>
                <a:cs typeface="Times New Roman"/>
                <a:hlinkClick r:id="rId4"/>
              </a:rPr>
              <a:t>/</a:t>
            </a:r>
            <a:endParaRPr lang="en-US" sz="3200" dirty="0"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921" y="1406936"/>
            <a:ext cx="5194242" cy="338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3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389023" y="4227878"/>
            <a:ext cx="8331644" cy="149287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Marc Van Montagu and Jeff Schell</a:t>
            </a:r>
          </a:p>
          <a:p>
            <a:endParaRPr lang="en-US" sz="2800" dirty="0" smtClean="0"/>
          </a:p>
          <a:p>
            <a:r>
              <a:rPr lang="en-US" sz="2800" dirty="0"/>
              <a:t>Discoverers of Ti plasmid </a:t>
            </a:r>
            <a:r>
              <a:rPr lang="en-US" sz="2800" dirty="0" smtClean="0"/>
              <a:t>transformation </a:t>
            </a:r>
          </a:p>
          <a:p>
            <a:r>
              <a:rPr lang="en-US" sz="2800" dirty="0" smtClean="0"/>
              <a:t>      </a:t>
            </a:r>
            <a:r>
              <a:rPr lang="en-US" sz="2100" dirty="0" smtClean="0"/>
              <a:t>together with </a:t>
            </a:r>
            <a:r>
              <a:rPr lang="en-US" sz="2100" dirty="0"/>
              <a:t>M</a:t>
            </a:r>
            <a:r>
              <a:rPr lang="en-US" sz="2100" dirty="0" smtClean="0"/>
              <a:t>ary Dell Chilton</a:t>
            </a:r>
            <a:endParaRPr lang="en-US" sz="2100" dirty="0"/>
          </a:p>
          <a:p>
            <a:pPr marL="0" indent="0">
              <a:buNone/>
            </a:pPr>
            <a:endParaRPr lang="en-US" sz="32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-1" y="-63498"/>
            <a:ext cx="9144001" cy="109008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147" y="749139"/>
            <a:ext cx="2272782" cy="2833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795" y="749139"/>
            <a:ext cx="3606778" cy="2833780"/>
          </a:xfrm>
          <a:prstGeom prst="rect">
            <a:avLst/>
          </a:prstGeom>
        </p:spPr>
      </p:pic>
      <p:pic>
        <p:nvPicPr>
          <p:cNvPr id="2050" name="Picture 2" descr="Mary-Dell-Chilt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427" y="4894363"/>
            <a:ext cx="2194560" cy="16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71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9704" y="1317522"/>
            <a:ext cx="65089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Remember that for </a:t>
            </a:r>
            <a:r>
              <a:rPr lang="en-US" sz="3200" b="1" dirty="0"/>
              <a:t>the 800 million who </a:t>
            </a:r>
            <a:r>
              <a:rPr lang="en-US" sz="3200" b="1" dirty="0" smtClean="0"/>
              <a:t>go to bed hungry at night</a:t>
            </a:r>
            <a:endParaRPr lang="en-US" sz="3200" b="1" dirty="0"/>
          </a:p>
          <a:p>
            <a:pPr algn="ctr"/>
            <a:endParaRPr lang="en-US" sz="3200" b="1" dirty="0" smtClean="0"/>
          </a:p>
          <a:p>
            <a:endParaRPr lang="en-US" dirty="0"/>
          </a:p>
          <a:p>
            <a:endParaRPr lang="en-US" dirty="0" smtClean="0"/>
          </a:p>
          <a:p>
            <a:pPr algn="ctr"/>
            <a:r>
              <a:rPr lang="en-US" dirty="0" smtClean="0"/>
              <a:t> </a:t>
            </a:r>
            <a:r>
              <a:rPr lang="en-US" sz="6000" b="1" dirty="0" smtClean="0">
                <a:solidFill>
                  <a:schemeClr val="accent1">
                    <a:lumMod val="75000"/>
                  </a:schemeClr>
                </a:solidFill>
              </a:rPr>
              <a:t>FOOD is MEDICINE</a:t>
            </a:r>
            <a:endParaRPr lang="en-US" sz="6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34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1034622" y="1371601"/>
            <a:ext cx="6706456" cy="135105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For </a:t>
            </a:r>
            <a:r>
              <a:rPr lang="en-US" dirty="0">
                <a:solidFill>
                  <a:srgbClr val="FF0000"/>
                </a:solidFill>
              </a:rPr>
              <a:t>10-12,000 years we </a:t>
            </a:r>
            <a:r>
              <a:rPr lang="en-US" dirty="0" smtClean="0">
                <a:solidFill>
                  <a:srgbClr val="FF0000"/>
                </a:solidFill>
              </a:rPr>
              <a:t>had </a:t>
            </a:r>
            <a:r>
              <a:rPr lang="en-US" dirty="0">
                <a:solidFill>
                  <a:srgbClr val="FF0000"/>
                </a:solidFill>
              </a:rPr>
              <a:t>been </a:t>
            </a:r>
            <a:r>
              <a:rPr lang="en-US" dirty="0" smtClean="0">
                <a:solidFill>
                  <a:srgbClr val="FF0000"/>
                </a:solidFill>
              </a:rPr>
              <a:t>using </a:t>
            </a:r>
            <a:r>
              <a:rPr lang="en-US" dirty="0">
                <a:solidFill>
                  <a:srgbClr val="FF0000"/>
                </a:solidFill>
              </a:rPr>
              <a:t>crude genetics</a:t>
            </a:r>
            <a:endParaRPr lang="en-US" sz="1800" dirty="0"/>
          </a:p>
          <a:p>
            <a:pPr algn="ctr"/>
            <a:endParaRPr lang="en-US" sz="1800" dirty="0"/>
          </a:p>
          <a:p>
            <a:pPr marL="0" indent="0" algn="ctr">
              <a:buNone/>
            </a:pPr>
            <a:r>
              <a:rPr lang="en-US" dirty="0" smtClean="0">
                <a:solidFill>
                  <a:srgbClr val="00B050"/>
                </a:solidFill>
              </a:rPr>
              <a:t>But </a:t>
            </a:r>
            <a:r>
              <a:rPr lang="en-US" dirty="0">
                <a:solidFill>
                  <a:srgbClr val="00B050"/>
                </a:solidFill>
              </a:rPr>
              <a:t>in the 1980’s we learned how to be precise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banner_agricult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0" y="3122084"/>
            <a:ext cx="7239000" cy="2857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9296" y="208324"/>
            <a:ext cx="4857108" cy="5760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Food means Agriculture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94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564" y="971828"/>
            <a:ext cx="7605862" cy="486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3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89" y="1493358"/>
            <a:ext cx="4386531" cy="266568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374" y="1493358"/>
            <a:ext cx="4297471" cy="266568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36434" y="4896464"/>
            <a:ext cx="2329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/>
              </a:rPr>
              <a:t>This is safe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/>
              </a:rPr>
              <a:t>!’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4039" y="4958019"/>
            <a:ext cx="3470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B3D3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←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B3D3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Greenpeace says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B3D3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→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79690" y="4896464"/>
            <a:ext cx="3028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/>
              </a:rPr>
              <a:t>‘This is dangerous!’</a:t>
            </a:r>
          </a:p>
        </p:txBody>
      </p:sp>
    </p:spTree>
    <p:extLst>
      <p:ext uri="{BB962C8B-B14F-4D97-AF65-F5344CB8AC3E}">
        <p14:creationId xmlns:p14="http://schemas.microsoft.com/office/powerpoint/2010/main" val="235787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16791" y="321347"/>
            <a:ext cx="8050960" cy="5760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Traditional versus precision methods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601133" y="1371601"/>
            <a:ext cx="7941733" cy="418918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dirty="0" smtClean="0">
                <a:solidFill>
                  <a:schemeClr val="accent6"/>
                </a:solidFill>
              </a:rPr>
              <a:t>I </a:t>
            </a:r>
            <a:r>
              <a:rPr lang="en-US" sz="2800" dirty="0">
                <a:solidFill>
                  <a:schemeClr val="accent6"/>
                </a:solidFill>
              </a:rPr>
              <a:t>want to move a GPS system from my old car into my new one</a:t>
            </a:r>
          </a:p>
          <a:p>
            <a:pPr algn="ctr"/>
            <a:endParaRPr lang="en-US" sz="2800" dirty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rgbClr val="FF0000"/>
                </a:solidFill>
              </a:rPr>
              <a:t>Should I disassemble two cars, mix up the parts and then “select” for the one with the GPS, ignoring what else it might have picked up?</a:t>
            </a:r>
          </a:p>
          <a:p>
            <a:pPr algn="ctr"/>
            <a:endParaRPr lang="en-US" sz="2200" dirty="0" smtClean="0">
              <a:solidFill>
                <a:schemeClr val="accent6"/>
              </a:solidFill>
            </a:endParaRPr>
          </a:p>
          <a:p>
            <a:pPr algn="ctr"/>
            <a:endParaRPr lang="en-US" sz="2200" dirty="0">
              <a:solidFill>
                <a:schemeClr val="accent6"/>
              </a:solidFill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accent6"/>
                </a:solidFill>
              </a:rPr>
              <a:t>Or should I take </a:t>
            </a:r>
            <a:r>
              <a:rPr lang="en-US" sz="2800" dirty="0" smtClean="0">
                <a:solidFill>
                  <a:schemeClr val="accent6"/>
                </a:solidFill>
              </a:rPr>
              <a:t>the </a:t>
            </a:r>
            <a:r>
              <a:rPr lang="en-US" sz="2800" dirty="0">
                <a:solidFill>
                  <a:schemeClr val="accent6"/>
                </a:solidFill>
              </a:rPr>
              <a:t>GPS from one car and move it to the other?</a:t>
            </a:r>
          </a:p>
          <a:p>
            <a:pPr algn="ctr"/>
            <a:endParaRPr lang="en-US" sz="2200" dirty="0">
              <a:solidFill>
                <a:schemeClr val="accent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1133" y="1199213"/>
            <a:ext cx="8066618" cy="291407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1133" y="4218100"/>
            <a:ext cx="8066618" cy="193251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05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8135" y="228600"/>
            <a:ext cx="7941732" cy="5760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Traditional versus precision methods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688135" y="2957754"/>
            <a:ext cx="7941733" cy="4189186"/>
          </a:xfrm>
        </p:spPr>
        <p:txBody>
          <a:bodyPr>
            <a:normAutofit/>
          </a:bodyPr>
          <a:lstStyle/>
          <a:p>
            <a:pPr algn="ctr"/>
            <a:endParaRPr lang="en-US" sz="2200" dirty="0" smtClean="0">
              <a:solidFill>
                <a:schemeClr val="accent6"/>
              </a:solidFill>
            </a:endParaRPr>
          </a:p>
          <a:p>
            <a:pPr algn="ctr"/>
            <a:endParaRPr lang="en-US" sz="2200" dirty="0">
              <a:solidFill>
                <a:schemeClr val="accent6"/>
              </a:solidFill>
            </a:endParaRPr>
          </a:p>
          <a:p>
            <a:pPr algn="ctr"/>
            <a:endParaRPr lang="en-US" sz="2200" dirty="0">
              <a:solidFill>
                <a:schemeClr val="accent6"/>
              </a:solidFill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rgbClr val="FF0000"/>
                </a:solidFill>
              </a:rPr>
              <a:t>If I take a GPS from an </a:t>
            </a:r>
            <a:r>
              <a:rPr lang="en-US" sz="3600" b="1" dirty="0" smtClean="0">
                <a:solidFill>
                  <a:srgbClr val="FF0000"/>
                </a:solidFill>
              </a:rPr>
              <a:t>airplane</a:t>
            </a:r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will the new car fly</a:t>
            </a:r>
            <a:r>
              <a:rPr lang="en-US" sz="3600" b="1" dirty="0" smtClean="0">
                <a:solidFill>
                  <a:srgbClr val="FF0000"/>
                </a:solidFill>
              </a:rPr>
              <a:t>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3575" y="4006517"/>
            <a:ext cx="8066618" cy="228600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35" y="964503"/>
            <a:ext cx="7941733" cy="246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6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tro_Slide_Building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_Custom Design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2_Custom Design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3_Custom Design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White Background w/Title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1_Blue">
  <a:themeElements>
    <a:clrScheme name="Blue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33"/>
      </a:hlink>
      <a:folHlink>
        <a:srgbClr val="969696"/>
      </a:folHlink>
    </a:clrScheme>
    <a:fontScheme name="Blue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533400" marR="0" indent="-53340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AutoNum type="arabicPeriod"/>
          <a:tabLst/>
          <a:defRPr kumimoji="0" lang="th-TH" sz="24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533400" marR="0" indent="-53340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AutoNum type="arabicPeriod"/>
          <a:tabLst/>
          <a:defRPr kumimoji="0" lang="th-TH" sz="24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u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Intro_Slide_HF_Ice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Intro_Slide_NEBNext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5_Custom Design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White Background w/Title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inted Bkgd_no Footer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Tree_Image_to_Right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Petri_Image_to_Right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Custom Design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terature_x0020_Type xmlns="808cda61-64c1-4cc2-8d52-d2ef7cb65ec5">Corporate</Literature_x0020_Type>
    <Product_x0020_Category xmlns="808cda61-64c1-4cc2-8d52-d2ef7cb65ec5">Corporate</Product_x0020_Category>
    <_dlc_DocId xmlns="387d7afa-6ac9-4adf-a19b-74a3b0a2b762">VCAEJRRJXW2R-314-552</_dlc_DocId>
    <_dlc_DocIdUrl xmlns="387d7afa-6ac9-4adf-a19b-74a3b0a2b762">
      <Url>https://nebiolabs.sharepoint.com/MarketingLiterature/_layouts/15/DocIdRedir.aspx?ID=VCAEJRRJXW2R-314-552</Url>
      <Description>VCAEJRRJXW2R-314-552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5ACDD39AE9DB449527055136D20874" ma:contentTypeVersion="7" ma:contentTypeDescription="Create a new document." ma:contentTypeScope="" ma:versionID="b8c48fce7050fc4dded11328971b9a12">
  <xsd:schema xmlns:xsd="http://www.w3.org/2001/XMLSchema" xmlns:xs="http://www.w3.org/2001/XMLSchema" xmlns:p="http://schemas.microsoft.com/office/2006/metadata/properties" xmlns:ns2="f326c8d5-c302-4be2-b08c-80b3c4ffc93b" xmlns:ns3="808cda61-64c1-4cc2-8d52-d2ef7cb65ec5" xmlns:ns4="387d7afa-6ac9-4adf-a19b-74a3b0a2b762" targetNamespace="http://schemas.microsoft.com/office/2006/metadata/properties" ma:root="true" ma:fieldsID="8e98fd2b3fad5d213846a6f429af9e78" ns2:_="" ns3:_="" ns4:_="">
    <xsd:import namespace="f326c8d5-c302-4be2-b08c-80b3c4ffc93b"/>
    <xsd:import namespace="808cda61-64c1-4cc2-8d52-d2ef7cb65ec5"/>
    <xsd:import namespace="387d7afa-6ac9-4adf-a19b-74a3b0a2b76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Product_x0020_Category" minOccurs="0"/>
                <xsd:element ref="ns3:Literature_x0020_Type" minOccurs="0"/>
                <xsd:element ref="ns4:_dlc_DocId" minOccurs="0"/>
                <xsd:element ref="ns4:_dlc_DocIdUrl" minOccurs="0"/>
                <xsd:element ref="ns4:_dlc_DocIdPersistId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26c8d5-c302-4be2-b08c-80b3c4ffc93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8cda61-64c1-4cc2-8d52-d2ef7cb65ec5" elementFormDefault="qualified">
    <xsd:import namespace="http://schemas.microsoft.com/office/2006/documentManagement/types"/>
    <xsd:import namespace="http://schemas.microsoft.com/office/infopath/2007/PartnerControls"/>
    <xsd:element name="Product_x0020_Category" ma:index="10" nillable="true" ma:displayName="Product Category" ma:default="Cellular Analysis" ma:format="Dropdown" ma:internalName="Product_x0020_Category">
      <xsd:simpleType>
        <xsd:restriction base="dms:Choice">
          <xsd:enumeration value="Cellular Analysis"/>
          <xsd:enumeration value="Cloning &amp; Mapping"/>
          <xsd:enumeration value="Competent Cells"/>
          <xsd:enumeration value="Epigenetics"/>
          <xsd:enumeration value="Glycobiology"/>
          <xsd:enumeration value="Markers &amp; Ladders"/>
          <xsd:enumeration value="OEM"/>
          <xsd:enumeration value="Corporate"/>
          <xsd:enumeration value="NEB Expressions"/>
          <xsd:enumeration value="NEBNext"/>
          <xsd:enumeration value="Polymerase PCR Reagents"/>
          <xsd:enumeration value="Protein Expression &amp; Purification"/>
          <xsd:enumeration value="Protein Tools"/>
          <xsd:enumeration value="Restriction Enzymes"/>
          <xsd:enumeration value="RNA &amp; Gene Analysis"/>
        </xsd:restriction>
      </xsd:simpleType>
    </xsd:element>
    <xsd:element name="Literature_x0020_Type" ma:index="11" nillable="true" ma:displayName="Literature Type" ma:default="Brochure" ma:format="Dropdown" ma:internalName="Literature_x0020_Type">
      <xsd:simpleType>
        <xsd:restriction base="dms:Choice">
          <xsd:enumeration value="Brochure"/>
          <xsd:enumeration value="Sales Sheet"/>
          <xsd:enumeration value="Marketing Sheet"/>
          <xsd:enumeration value="Application Notes"/>
          <xsd:enumeration value="Selection Chart"/>
          <xsd:enumeration value="Citation Sheets"/>
          <xsd:enumeration value="Price List"/>
          <xsd:enumeration value="Corporat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7d7afa-6ac9-4adf-a19b-74a3b0a2b762" elementFormDefault="qualified">
    <xsd:import namespace="http://schemas.microsoft.com/office/2006/documentManagement/types"/>
    <xsd:import namespace="http://schemas.microsoft.com/office/infopath/2007/PartnerControls"/>
    <xsd:element name="_dlc_DocId" ma:index="13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4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5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Details" ma:index="16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414EF4A-4B6E-4B21-8251-36364C77EF38}">
  <ds:schemaRefs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infopath/2007/PartnerControls"/>
    <ds:schemaRef ds:uri="808cda61-64c1-4cc2-8d52-d2ef7cb65ec5"/>
    <ds:schemaRef ds:uri="http://purl.org/dc/dcmitype/"/>
    <ds:schemaRef ds:uri="http://schemas.openxmlformats.org/package/2006/metadata/core-properties"/>
    <ds:schemaRef ds:uri="http://purl.org/dc/elements/1.1/"/>
    <ds:schemaRef ds:uri="387d7afa-6ac9-4adf-a19b-74a3b0a2b762"/>
    <ds:schemaRef ds:uri="f326c8d5-c302-4be2-b08c-80b3c4ffc93b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0153DDEE-B81A-4F02-BAD4-E51EEF1B1B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26c8d5-c302-4be2-b08c-80b3c4ffc93b"/>
    <ds:schemaRef ds:uri="808cda61-64c1-4cc2-8d52-d2ef7cb65ec5"/>
    <ds:schemaRef ds:uri="387d7afa-6ac9-4adf-a19b-74a3b0a2b7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CB2AA7-208E-4483-B3DC-BA9DF07D617C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A088AC12-5531-4A99-A89B-62962BB1E59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14507</TotalTime>
  <Words>691</Words>
  <Application>Microsoft Office PowerPoint</Application>
  <PresentationFormat>On-screen Show (4:3)</PresentationFormat>
  <Paragraphs>163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24</vt:i4>
      </vt:variant>
    </vt:vector>
  </HeadingPairs>
  <TitlesOfParts>
    <vt:vector size="50" baseType="lpstr">
      <vt:lpstr>Arial</vt:lpstr>
      <vt:lpstr>Calibri</vt:lpstr>
      <vt:lpstr>Calibri Light</vt:lpstr>
      <vt:lpstr>Courier New</vt:lpstr>
      <vt:lpstr>Helvetica</vt:lpstr>
      <vt:lpstr>Lucida Grande</vt:lpstr>
      <vt:lpstr>Times New Roman</vt:lpstr>
      <vt:lpstr>Wingdings</vt:lpstr>
      <vt:lpstr>ヒラギノ角ゴ Pro W3</vt:lpstr>
      <vt:lpstr>Intro_Slide_Building</vt:lpstr>
      <vt:lpstr>Intro_Slide_HF_Ice</vt:lpstr>
      <vt:lpstr>Intro_Slide_NEBNext</vt:lpstr>
      <vt:lpstr>5_Custom Design</vt:lpstr>
      <vt:lpstr>White Background w/Title</vt:lpstr>
      <vt:lpstr>Tinted Bkgd_no Footer</vt:lpstr>
      <vt:lpstr>Tree_Image_to_Right</vt:lpstr>
      <vt:lpstr>Petri_Image_to_Right</vt:lpstr>
      <vt:lpstr>Custom Design</vt:lpstr>
      <vt:lpstr>1_Custom Design</vt:lpstr>
      <vt:lpstr>2_Custom Design</vt:lpstr>
      <vt:lpstr>3_Custom Design</vt:lpstr>
      <vt:lpstr>Office Theme</vt:lpstr>
      <vt:lpstr>2_White Background w/Title</vt:lpstr>
      <vt:lpstr>1_Blue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Food means Agriculture</vt:lpstr>
      <vt:lpstr>PowerPoint Presentation</vt:lpstr>
      <vt:lpstr>PowerPoint Presentation</vt:lpstr>
      <vt:lpstr>Traditional versus precision methods</vt:lpstr>
      <vt:lpstr>Traditional versus precision methods</vt:lpstr>
      <vt:lpstr>GMO refers to a method</vt:lpstr>
      <vt:lpstr>A case study</vt:lpstr>
      <vt:lpstr>Golden Rice</vt:lpstr>
      <vt:lpstr>Golden Rice</vt:lpstr>
      <vt:lpstr>PowerPoint Presentation</vt:lpstr>
      <vt:lpstr>PowerPoint Presentation</vt:lpstr>
      <vt:lpstr>Bangladesh: Bt eggplant</vt:lpstr>
      <vt:lpstr>PowerPoint Presentation</vt:lpstr>
      <vt:lpstr>PowerPoint Presentation</vt:lpstr>
      <vt:lpstr>PowerPoint Presentation</vt:lpstr>
      <vt:lpstr>Science Facts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 Hall</dc:creator>
  <cp:lastModifiedBy>Roberts, Rich</cp:lastModifiedBy>
  <cp:revision>200</cp:revision>
  <cp:lastPrinted>2016-10-27T14:31:49Z</cp:lastPrinted>
  <dcterms:created xsi:type="dcterms:W3CDTF">2014-10-03T15:19:54Z</dcterms:created>
  <dcterms:modified xsi:type="dcterms:W3CDTF">2018-09-29T12:05:11Z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0x010100055ACDD39AE9DB449527055136D20874</vt:lpwstr>
  </property>
  <property fmtid="{D5CDD505-2E9C-101B-9397-08002B2CF9AE}" pid="3" name="_dlc_DocIdItemGuid">
    <vt:lpwstr>0b22c39e-e54e-40c2-b427-868703c71da5</vt:lpwstr>
  </property>
</Properties>
</file>