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62" r:id="rId22"/>
    <p:sldMasterId id="2147483774" r:id="rId23"/>
    <p:sldMasterId id="2147483786" r:id="rId24"/>
  </p:sldMasterIdLst>
  <p:notesMasterIdLst>
    <p:notesMasterId r:id="rId63"/>
  </p:notesMasterIdLst>
  <p:handoutMasterIdLst>
    <p:handoutMasterId r:id="rId64"/>
  </p:handoutMasterIdLst>
  <p:sldIdLst>
    <p:sldId id="379" r:id="rId25"/>
    <p:sldId id="302" r:id="rId26"/>
    <p:sldId id="366" r:id="rId27"/>
    <p:sldId id="377" r:id="rId28"/>
    <p:sldId id="357" r:id="rId29"/>
    <p:sldId id="305" r:id="rId30"/>
    <p:sldId id="384" r:id="rId31"/>
    <p:sldId id="382" r:id="rId32"/>
    <p:sldId id="368" r:id="rId33"/>
    <p:sldId id="365" r:id="rId34"/>
    <p:sldId id="385" r:id="rId35"/>
    <p:sldId id="359" r:id="rId36"/>
    <p:sldId id="342" r:id="rId37"/>
    <p:sldId id="339" r:id="rId38"/>
    <p:sldId id="370" r:id="rId39"/>
    <p:sldId id="343" r:id="rId40"/>
    <p:sldId id="309" r:id="rId41"/>
    <p:sldId id="371" r:id="rId42"/>
    <p:sldId id="311" r:id="rId43"/>
    <p:sldId id="312" r:id="rId44"/>
    <p:sldId id="380" r:id="rId45"/>
    <p:sldId id="313" r:id="rId46"/>
    <p:sldId id="314" r:id="rId47"/>
    <p:sldId id="315" r:id="rId48"/>
    <p:sldId id="375" r:id="rId49"/>
    <p:sldId id="317" r:id="rId50"/>
    <p:sldId id="348" r:id="rId51"/>
    <p:sldId id="372" r:id="rId52"/>
    <p:sldId id="373" r:id="rId53"/>
    <p:sldId id="354" r:id="rId54"/>
    <p:sldId id="355" r:id="rId55"/>
    <p:sldId id="353" r:id="rId56"/>
    <p:sldId id="352" r:id="rId57"/>
    <p:sldId id="351" r:id="rId58"/>
    <p:sldId id="362" r:id="rId59"/>
    <p:sldId id="376" r:id="rId60"/>
    <p:sldId id="381" r:id="rId61"/>
    <p:sldId id="356" r:id="rId62"/>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3" autoAdjust="0"/>
    <p:restoredTop sz="99042" autoAdjust="0"/>
  </p:normalViewPr>
  <p:slideViewPr>
    <p:cSldViewPr snapToGrid="0" snapToObjects="1">
      <p:cViewPr varScale="1">
        <p:scale>
          <a:sx n="76" d="100"/>
          <a:sy n="76" d="100"/>
        </p:scale>
        <p:origin x="749" y="53"/>
      </p:cViewPr>
      <p:guideLst>
        <p:guide orient="horz" pos="2136"/>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xml"/><Relationship Id="rId21" Type="http://schemas.openxmlformats.org/officeDocument/2006/relationships/slideMaster" Target="slideMasters/slideMaster17.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slide" Target="slides/slide34.xml"/><Relationship Id="rId66"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37.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slide" Target="slides/slide32.xml"/><Relationship Id="rId64"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slide" Target="slides/slide35.xml"/><Relationship Id="rId67" Type="http://schemas.openxmlformats.org/officeDocument/2006/relationships/theme" Target="theme/theme1.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slide" Target="slides/slide38.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slide" Target="slides/slide33.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slide" Target="slides/slide36.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1" y="0"/>
            <a:ext cx="3043343" cy="465455"/>
          </a:xfrm>
          <a:prstGeom prst="rect">
            <a:avLst/>
          </a:prstGeom>
        </p:spPr>
        <p:txBody>
          <a:bodyPr vert="horz" lIns="93324" tIns="46662" rIns="93324" bIns="46662" rtlCol="0"/>
          <a:lstStyle>
            <a:lvl1pPr algn="r">
              <a:defRPr sz="1200"/>
            </a:lvl1pPr>
          </a:lstStyle>
          <a:p>
            <a:fld id="{EFC766DC-FEAD-E74C-BB43-59F9DB6B9CA8}" type="datetimeFigureOut">
              <a:rPr lang="en-US" smtClean="0"/>
              <a:t>2/5/2019</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1" y="8842030"/>
            <a:ext cx="3043343" cy="465455"/>
          </a:xfrm>
          <a:prstGeom prst="rect">
            <a:avLst/>
          </a:prstGeom>
        </p:spPr>
        <p:txBody>
          <a:bodyPr vert="horz" lIns="93324" tIns="46662" rIns="93324" bIns="46662"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1" y="0"/>
            <a:ext cx="3043343" cy="465455"/>
          </a:xfrm>
          <a:prstGeom prst="rect">
            <a:avLst/>
          </a:prstGeom>
        </p:spPr>
        <p:txBody>
          <a:bodyPr vert="horz" lIns="93324" tIns="46662" rIns="93324" bIns="46662" rtlCol="0"/>
          <a:lstStyle>
            <a:lvl1pPr algn="r">
              <a:defRPr sz="1200"/>
            </a:lvl1pPr>
          </a:lstStyle>
          <a:p>
            <a:fld id="{79E1D4EC-987C-8B42-9E2C-375911FB1421}" type="datetimeFigureOut">
              <a:rPr lang="en-US" smtClean="0"/>
              <a:t>2/5/2019</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1" y="8842030"/>
            <a:ext cx="3043343" cy="465455"/>
          </a:xfrm>
          <a:prstGeom prst="rect">
            <a:avLst/>
          </a:prstGeom>
        </p:spPr>
        <p:txBody>
          <a:bodyPr vert="horz" lIns="93324" tIns="46662" rIns="93324" bIns="46662"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37A21-97A8-4B24-84E2-1A95C33F1EE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9772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ndParaRPr>
          </a:p>
        </p:txBody>
      </p:sp>
      <p:sp>
        <p:nvSpPr>
          <p:cNvPr id="9216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58258" indent="-291638" eaLnBrk="0" hangingPunct="0">
              <a:defRPr>
                <a:solidFill>
                  <a:schemeClr val="tx1"/>
                </a:solidFill>
                <a:latin typeface="Arial" charset="0"/>
              </a:defRPr>
            </a:lvl2pPr>
            <a:lvl3pPr marL="1166551" indent="-233310" eaLnBrk="0" hangingPunct="0">
              <a:defRPr>
                <a:solidFill>
                  <a:schemeClr val="tx1"/>
                </a:solidFill>
                <a:latin typeface="Arial" charset="0"/>
              </a:defRPr>
            </a:lvl3pPr>
            <a:lvl4pPr marL="1633171" indent="-233310" eaLnBrk="0" hangingPunct="0">
              <a:defRPr>
                <a:solidFill>
                  <a:schemeClr val="tx1"/>
                </a:solidFill>
                <a:latin typeface="Arial" charset="0"/>
              </a:defRPr>
            </a:lvl4pPr>
            <a:lvl5pPr marL="2099791" indent="-233310" eaLnBrk="0" hangingPunct="0">
              <a:defRPr>
                <a:solidFill>
                  <a:schemeClr val="tx1"/>
                </a:solidFill>
                <a:latin typeface="Arial" charset="0"/>
              </a:defRPr>
            </a:lvl5pPr>
            <a:lvl6pPr marL="2566412" indent="-233310" eaLnBrk="0" fontAlgn="base" hangingPunct="0">
              <a:spcBef>
                <a:spcPct val="0"/>
              </a:spcBef>
              <a:spcAft>
                <a:spcPct val="0"/>
              </a:spcAft>
              <a:defRPr>
                <a:solidFill>
                  <a:schemeClr val="tx1"/>
                </a:solidFill>
                <a:latin typeface="Arial" charset="0"/>
              </a:defRPr>
            </a:lvl6pPr>
            <a:lvl7pPr marL="3033032" indent="-233310" eaLnBrk="0" fontAlgn="base" hangingPunct="0">
              <a:spcBef>
                <a:spcPct val="0"/>
              </a:spcBef>
              <a:spcAft>
                <a:spcPct val="0"/>
              </a:spcAft>
              <a:defRPr>
                <a:solidFill>
                  <a:schemeClr val="tx1"/>
                </a:solidFill>
                <a:latin typeface="Arial" charset="0"/>
              </a:defRPr>
            </a:lvl7pPr>
            <a:lvl8pPr marL="3499653" indent="-233310" eaLnBrk="0" fontAlgn="base" hangingPunct="0">
              <a:spcBef>
                <a:spcPct val="0"/>
              </a:spcBef>
              <a:spcAft>
                <a:spcPct val="0"/>
              </a:spcAft>
              <a:defRPr>
                <a:solidFill>
                  <a:schemeClr val="tx1"/>
                </a:solidFill>
                <a:latin typeface="Arial" charset="0"/>
              </a:defRPr>
            </a:lvl8pPr>
            <a:lvl9pPr marL="3966273" indent="-233310" eaLnBrk="0" fontAlgn="base" hangingPunct="0">
              <a:spcBef>
                <a:spcPct val="0"/>
              </a:spcBef>
              <a:spcAft>
                <a:spcPct val="0"/>
              </a:spcAft>
              <a:defRPr>
                <a:solidFill>
                  <a:schemeClr val="tx1"/>
                </a:solidFill>
                <a:latin typeface="Arial" charset="0"/>
              </a:defRPr>
            </a:lvl9pPr>
          </a:lstStyle>
          <a:p>
            <a:pPr defTabSz="462229" eaLnBrk="1" hangingPunct="1">
              <a:defRPr/>
            </a:pPr>
            <a:fld id="{4C7EFA71-05E7-48DA-BDDE-D9B7E93168A3}" type="slidenum">
              <a:rPr lang="en-US">
                <a:solidFill>
                  <a:prstClr val="black"/>
                </a:solidFill>
              </a:rPr>
              <a:pPr defTabSz="462229" eaLnBrk="1" hangingPunct="1">
                <a:defRPr/>
              </a:pPr>
              <a:t>21</a:t>
            </a:fld>
            <a:endParaRPr lang="en-US" dirty="0">
              <a:solidFill>
                <a:prstClr val="black"/>
              </a:solidFill>
            </a:endParaRPr>
          </a:p>
        </p:txBody>
      </p:sp>
    </p:spTree>
    <p:extLst>
      <p:ext uri="{BB962C8B-B14F-4D97-AF65-F5344CB8AC3E}">
        <p14:creationId xmlns:p14="http://schemas.microsoft.com/office/powerpoint/2010/main" val="503218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74725" y="777875"/>
            <a:ext cx="5070475" cy="3802063"/>
          </a:xfrm>
          <a:solidFill>
            <a:srgbClr val="FFFFFF"/>
          </a:solidFill>
          <a:ln/>
        </p:spPr>
      </p:sp>
      <p:sp>
        <p:nvSpPr>
          <p:cNvPr id="18435" name="Rectangle 3"/>
          <p:cNvSpPr>
            <a:spLocks noGrp="1" noChangeArrowheads="1"/>
          </p:cNvSpPr>
          <p:nvPr>
            <p:ph type="body" idx="1"/>
          </p:nvPr>
        </p:nvSpPr>
        <p:spPr>
          <a:xfrm>
            <a:off x="936413" y="4809701"/>
            <a:ext cx="5151900" cy="4578591"/>
          </a:xfrm>
          <a:solidFill>
            <a:srgbClr val="FFFFFF"/>
          </a:solidFill>
          <a:ln>
            <a:solidFill>
              <a:srgbClr val="000000"/>
            </a:solidFill>
          </a:ln>
        </p:spPr>
        <p:txBody>
          <a:bodyPr lIns="93266" tIns="46632" rIns="93266" bIns="46632"/>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0016700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748857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Tuesday, February 05,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2/5/2019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E0E9C39-56ED-420E-B62F-617D2408C1FA}"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861507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2/5/2019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7897984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0E9C39-56ED-420E-B62F-617D2408C1FA}"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041238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0E9C39-56ED-420E-B62F-617D2408C1FA}"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6842793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0E9C39-56ED-420E-B62F-617D2408C1FA}"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5869339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0E9C39-56ED-420E-B62F-617D2408C1FA}"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2682119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0E9C39-56ED-420E-B62F-617D2408C1FA}"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40372705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319255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8E0E9C39-56ED-420E-B62F-617D2408C1FA}"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326469158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208569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0E9C39-56ED-420E-B62F-617D2408C1FA}"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9C8D4B-B7D2-4539-8BB0-A413B8428AF4}" type="slidenum">
              <a:rPr lang="en-US" smtClean="0"/>
              <a:t>‹#›</a:t>
            </a:fld>
            <a:endParaRPr lang="en-US"/>
          </a:p>
        </p:txBody>
      </p:sp>
    </p:spTree>
    <p:extLst>
      <p:ext uri="{BB962C8B-B14F-4D97-AF65-F5344CB8AC3E}">
        <p14:creationId xmlns:p14="http://schemas.microsoft.com/office/powerpoint/2010/main" val="1477833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470316232"/>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9188820"/>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03733660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65198091"/>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018491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70411976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326488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413573495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339182991"/>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2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2/5/2019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E0E9C39-56ED-420E-B62F-617D2408C1FA}" type="datetimeFigureOut">
              <a:rPr lang="en-US" smtClean="0"/>
              <a:t>2/5/2019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9C8D4B-B7D2-4539-8BB0-A413B8428AF4}" type="slidenum">
              <a:rPr lang="en-US" smtClean="0"/>
              <a:t>‹#›</a:t>
            </a:fld>
            <a:endParaRPr lang="en-US"/>
          </a:p>
        </p:txBody>
      </p:sp>
    </p:spTree>
    <p:extLst>
      <p:ext uri="{BB962C8B-B14F-4D97-AF65-F5344CB8AC3E}">
        <p14:creationId xmlns:p14="http://schemas.microsoft.com/office/powerpoint/2010/main" val="2377967799"/>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2/5/2019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49567233"/>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upportprecisionagriculture.org/" TargetMode="External"/><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0.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97.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1.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6.xml"/><Relationship Id="rId4" Type="http://schemas.openxmlformats.org/officeDocument/2006/relationships/image" Target="../media/image37.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gif"/><Relationship Id="rId1" Type="http://schemas.openxmlformats.org/officeDocument/2006/relationships/slideLayout" Target="../slideLayouts/slideLayout53.xml"/><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4.xml"/><Relationship Id="rId5" Type="http://schemas.openxmlformats.org/officeDocument/2006/relationships/image" Target="../media/image52.png"/><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69.xml"/><Relationship Id="rId6"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01055" y="1499950"/>
            <a:ext cx="5627594" cy="6842899"/>
          </a:xfrm>
          <a:prstGeom prst="rect">
            <a:avLst/>
          </a:prstGeom>
          <a:noFill/>
        </p:spPr>
        <p:txBody>
          <a:bodyPr wrap="square" rtlCol="0">
            <a:spAutoFit/>
          </a:bodyPr>
          <a:lstStyle/>
          <a:p>
            <a:pPr algn="ctr" defTabSz="685800"/>
            <a:r>
              <a:rPr lang="en-US" sz="3300" b="1" dirty="0">
                <a:solidFill>
                  <a:srgbClr val="FF0000"/>
                </a:solidFill>
                <a:latin typeface="Calibri" panose="020F0502020204030204"/>
              </a:rPr>
              <a:t>141 Nobel Laureates support GMOs</a:t>
            </a:r>
          </a:p>
          <a:p>
            <a:pPr algn="ctr" defTabSz="685800"/>
            <a:endParaRPr lang="en-US" sz="3300" b="1" dirty="0">
              <a:solidFill>
                <a:srgbClr val="FF0000"/>
              </a:solidFill>
              <a:latin typeface="Calibri" panose="020F0502020204030204"/>
            </a:endParaRPr>
          </a:p>
          <a:p>
            <a:pPr algn="ctr" defTabSz="685800"/>
            <a:r>
              <a:rPr lang="en-US" b="1" dirty="0" smtClean="0">
                <a:solidFill>
                  <a:prstClr val="black"/>
                </a:solidFill>
                <a:latin typeface="Calibri" panose="020F0502020204030204"/>
              </a:rPr>
              <a:t>Richard </a:t>
            </a:r>
            <a:r>
              <a:rPr lang="en-US" b="1" dirty="0">
                <a:solidFill>
                  <a:prstClr val="black"/>
                </a:solidFill>
                <a:latin typeface="Calibri" panose="020F0502020204030204"/>
              </a:rPr>
              <a:t>J. Roberts</a:t>
            </a: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endParaRPr lang="en-US" u="sng" dirty="0" smtClean="0">
              <a:solidFill>
                <a:srgbClr val="FFFFFF"/>
              </a:solidFill>
              <a:latin typeface="Times New Roman"/>
              <a:cs typeface="Times New Roman"/>
              <a:hlinkClick r:id="rId2"/>
            </a:endParaRPr>
          </a:p>
          <a:p>
            <a:pPr algn="ctr" defTabSz="685800"/>
            <a:endParaRPr lang="en-US" u="sng" dirty="0">
              <a:solidFill>
                <a:srgbClr val="FFFFFF"/>
              </a:solidFill>
              <a:latin typeface="Times New Roman"/>
              <a:cs typeface="Times New Roman"/>
              <a:hlinkClick r:id="rId2"/>
            </a:endParaRPr>
          </a:p>
          <a:p>
            <a:pPr algn="ctr" defTabSz="685800"/>
            <a:r>
              <a:rPr lang="en-US" sz="2400" u="sng" dirty="0" smtClean="0">
                <a:solidFill>
                  <a:srgbClr val="FFFFFF"/>
                </a:solidFill>
                <a:latin typeface="Times New Roman"/>
                <a:cs typeface="Times New Roman"/>
                <a:hlinkClick r:id="rId2"/>
              </a:rPr>
              <a:t>http</a:t>
            </a:r>
            <a:r>
              <a:rPr lang="en-US" sz="2400" u="sng" dirty="0">
                <a:solidFill>
                  <a:srgbClr val="FFFFFF"/>
                </a:solidFill>
                <a:latin typeface="Times New Roman"/>
                <a:cs typeface="Times New Roman"/>
                <a:hlinkClick r:id="rId2"/>
              </a:rPr>
              <a:t>://supportprecisionagriculture.org/</a:t>
            </a:r>
            <a:endParaRPr lang="en-US" sz="2400" dirty="0">
              <a:solidFill>
                <a:srgbClr val="FFFFFF"/>
              </a:solidFill>
              <a:latin typeface="Times New Roman"/>
              <a:cs typeface="Times New Roman"/>
            </a:endParaRPr>
          </a:p>
          <a:p>
            <a:pPr algn="ctr" defTabSz="685800"/>
            <a:endParaRPr lang="en-US" b="1" dirty="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smtClean="0">
              <a:solidFill>
                <a:prstClr val="black"/>
              </a:solidFill>
              <a:latin typeface="Calibri" panose="020F0502020204030204"/>
            </a:endParaRPr>
          </a:p>
          <a:p>
            <a:pPr algn="ctr" defTabSz="685800"/>
            <a:endParaRPr lang="en-US" b="1" dirty="0">
              <a:solidFill>
                <a:prstClr val="black"/>
              </a:solidFill>
              <a:latin typeface="Calibri" panose="020F0502020204030204"/>
            </a:endParaRPr>
          </a:p>
          <a:p>
            <a:pPr algn="ctr" defTabSz="685800"/>
            <a:r>
              <a:rPr lang="en-US" b="1" dirty="0" smtClean="0">
                <a:solidFill>
                  <a:prstClr val="black"/>
                </a:solidFill>
                <a:latin typeface="Calibri" panose="020F0502020204030204"/>
              </a:rPr>
              <a:t>ORNL </a:t>
            </a:r>
            <a:r>
              <a:rPr lang="en-US" b="1" dirty="0" smtClean="0">
                <a:solidFill>
                  <a:prstClr val="black"/>
                </a:solidFill>
                <a:latin typeface="Calibri" panose="020F0502020204030204"/>
              </a:rPr>
              <a:t>February 6</a:t>
            </a:r>
            <a:r>
              <a:rPr lang="en-US" b="1" baseline="30000" dirty="0" smtClean="0">
                <a:solidFill>
                  <a:prstClr val="black"/>
                </a:solidFill>
                <a:latin typeface="Calibri" panose="020F0502020204030204"/>
              </a:rPr>
              <a:t>th</a:t>
            </a:r>
            <a:r>
              <a:rPr lang="en-US" b="1" dirty="0" smtClean="0">
                <a:solidFill>
                  <a:prstClr val="black"/>
                </a:solidFill>
                <a:latin typeface="Calibri" panose="020F0502020204030204"/>
              </a:rPr>
              <a:t> </a:t>
            </a:r>
            <a:r>
              <a:rPr lang="en-US" b="1" dirty="0">
                <a:solidFill>
                  <a:prstClr val="black"/>
                </a:solidFill>
                <a:latin typeface="Calibri" panose="020F0502020204030204"/>
              </a:rPr>
              <a:t>2019</a:t>
            </a:r>
          </a:p>
          <a:p>
            <a:pPr algn="ctr" defTabSz="685800"/>
            <a:endParaRPr lang="en-US"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1500" b="1" dirty="0">
              <a:solidFill>
                <a:prstClr val="black"/>
              </a:solidFill>
              <a:latin typeface="Calibri" panose="020F0502020204030204"/>
            </a:endParaRPr>
          </a:p>
          <a:p>
            <a:pPr algn="ctr" defTabSz="685800"/>
            <a:endParaRPr lang="en-US" sz="900" b="1" dirty="0">
              <a:solidFill>
                <a:prstClr val="black"/>
              </a:solidFill>
              <a:latin typeface="Calibri" panose="020F0502020204030204"/>
            </a:endParaRPr>
          </a:p>
          <a:p>
            <a:pPr algn="ctr"/>
            <a:endParaRPr lang="en-US" sz="2800" b="1" baseline="-25000" dirty="0">
              <a:solidFill>
                <a:prstClr val="black"/>
              </a:solidFill>
            </a:endParaRPr>
          </a:p>
          <a:p>
            <a:pPr algn="ct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3"/>
          <a:stretch>
            <a:fillRect/>
          </a:stretch>
        </p:blipFill>
        <p:spPr>
          <a:xfrm>
            <a:off x="3762104" y="3350134"/>
            <a:ext cx="1505495" cy="583571"/>
          </a:xfrm>
          <a:prstGeom prst="rect">
            <a:avLst/>
          </a:prstGeom>
        </p:spPr>
      </p:pic>
    </p:spTree>
    <p:extLst>
      <p:ext uri="{BB962C8B-B14F-4D97-AF65-F5344CB8AC3E}">
        <p14:creationId xmlns:p14="http://schemas.microsoft.com/office/powerpoint/2010/main" val="23940571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0861" y="942110"/>
            <a:ext cx="8842278" cy="4973780"/>
          </a:xfrm>
          <a:prstGeom prst="rect">
            <a:avLst/>
          </a:prstGeom>
        </p:spPr>
      </p:pic>
    </p:spTree>
    <p:extLst>
      <p:ext uri="{BB962C8B-B14F-4D97-AF65-F5344CB8AC3E}">
        <p14:creationId xmlns:p14="http://schemas.microsoft.com/office/powerpoint/2010/main" val="7115368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04417" y="1502979"/>
            <a:ext cx="8763374" cy="3762510"/>
            <a:chOff x="468757" y="1197096"/>
            <a:chExt cx="11311547" cy="4856555"/>
          </a:xfrm>
        </p:grpSpPr>
        <p:pic>
          <p:nvPicPr>
            <p:cNvPr id="43" name="Picture 42">
              <a:extLst>
                <a:ext uri="{FF2B5EF4-FFF2-40B4-BE49-F238E27FC236}">
                  <a16:creationId xmlns:a16="http://schemas.microsoft.com/office/drawing/2014/main" id="{37921910-208F-45A2-9D58-910B577408F2}"/>
                </a:ext>
              </a:extLst>
            </p:cNvPr>
            <p:cNvPicPr>
              <a:picLocks noChangeAspect="1"/>
            </p:cNvPicPr>
            <p:nvPr/>
          </p:nvPicPr>
          <p:blipFill rotWithShape="1">
            <a:blip r:embed="rId3"/>
            <a:srcRect t="24350"/>
            <a:stretch/>
          </p:blipFill>
          <p:spPr>
            <a:xfrm>
              <a:off x="871538" y="1987402"/>
              <a:ext cx="4820284" cy="1944983"/>
            </a:xfrm>
            <a:prstGeom prst="rect">
              <a:avLst/>
            </a:prstGeom>
          </p:spPr>
        </p:pic>
        <p:sp>
          <p:nvSpPr>
            <p:cNvPr id="44" name="TextBox 43">
              <a:extLst>
                <a:ext uri="{FF2B5EF4-FFF2-40B4-BE49-F238E27FC236}">
                  <a16:creationId xmlns:a16="http://schemas.microsoft.com/office/drawing/2014/main" id="{6445AE05-248D-4BBD-BC00-A6DEF89CEEC1}"/>
                </a:ext>
              </a:extLst>
            </p:cNvPr>
            <p:cNvSpPr txBox="1"/>
            <p:nvPr/>
          </p:nvSpPr>
          <p:spPr>
            <a:xfrm>
              <a:off x="46875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Conventional Breeding</a:t>
              </a:r>
            </a:p>
          </p:txBody>
        </p:sp>
        <p:grpSp>
          <p:nvGrpSpPr>
            <p:cNvPr id="45" name="Group 44">
              <a:extLst>
                <a:ext uri="{FF2B5EF4-FFF2-40B4-BE49-F238E27FC236}">
                  <a16:creationId xmlns:a16="http://schemas.microsoft.com/office/drawing/2014/main" id="{BCBE45E3-B797-46FC-B53F-442D7E9396C7}"/>
                </a:ext>
              </a:extLst>
            </p:cNvPr>
            <p:cNvGrpSpPr/>
            <p:nvPr/>
          </p:nvGrpSpPr>
          <p:grpSpPr>
            <a:xfrm>
              <a:off x="1251568" y="4282308"/>
              <a:ext cx="3275890" cy="516452"/>
              <a:chOff x="2061910" y="3337826"/>
              <a:chExt cx="3824359" cy="791262"/>
            </a:xfrm>
          </p:grpSpPr>
          <p:sp>
            <p:nvSpPr>
              <p:cNvPr id="46" name="TextBox 43">
                <a:extLst>
                  <a:ext uri="{FF2B5EF4-FFF2-40B4-BE49-F238E27FC236}">
                    <a16:creationId xmlns:a16="http://schemas.microsoft.com/office/drawing/2014/main" id="{0EB7EEEA-1EF1-4A73-BBF4-2A6BDA8CCC53}"/>
                  </a:ext>
                </a:extLst>
              </p:cNvPr>
              <p:cNvSpPr txBox="1"/>
              <p:nvPr/>
            </p:nvSpPr>
            <p:spPr>
              <a:xfrm>
                <a:off x="2061910" y="3337826"/>
                <a:ext cx="1483704" cy="7912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prstClr val="black"/>
                    </a:solidFill>
                    <a:latin typeface="Arial" panose="020B0604020202020204" pitchFamily="34" charset="0"/>
                    <a:cs typeface="Arial" panose="020B0604020202020204" pitchFamily="34" charset="0"/>
                  </a:rPr>
                  <a:t>Or</a:t>
                </a:r>
              </a:p>
              <a:p>
                <a:pPr algn="ctr"/>
                <a:r>
                  <a:rPr lang="en-US" sz="1000" b="1" dirty="0">
                    <a:solidFill>
                      <a:srgbClr val="FF0000"/>
                    </a:solidFill>
                    <a:latin typeface="Arial" panose="020B0604020202020204" pitchFamily="34" charset="0"/>
                    <a:cs typeface="Arial" panose="020B0604020202020204" pitchFamily="34" charset="0"/>
                  </a:rPr>
                  <a:t>mutagenize</a:t>
                </a:r>
              </a:p>
            </p:txBody>
          </p:sp>
          <p:pic>
            <p:nvPicPr>
              <p:cNvPr id="47" name="Picture 46">
                <a:extLst>
                  <a:ext uri="{FF2B5EF4-FFF2-40B4-BE49-F238E27FC236}">
                    <a16:creationId xmlns:a16="http://schemas.microsoft.com/office/drawing/2014/main" id="{FF155437-BE09-4EAA-9850-A61BEE1294B8}"/>
                  </a:ext>
                </a:extLst>
              </p:cNvPr>
              <p:cNvPicPr>
                <a:picLocks noChangeAspect="1"/>
              </p:cNvPicPr>
              <p:nvPr/>
            </p:nvPicPr>
            <p:blipFill>
              <a:blip r:embed="rId4"/>
              <a:stretch>
                <a:fillRect/>
              </a:stretch>
            </p:blipFill>
            <p:spPr>
              <a:xfrm>
                <a:off x="3643610" y="3362263"/>
                <a:ext cx="481398" cy="715488"/>
              </a:xfrm>
              <a:prstGeom prst="rect">
                <a:avLst/>
              </a:prstGeom>
            </p:spPr>
          </p:pic>
          <p:pic>
            <p:nvPicPr>
              <p:cNvPr id="48" name="Picture 47">
                <a:extLst>
                  <a:ext uri="{FF2B5EF4-FFF2-40B4-BE49-F238E27FC236}">
                    <a16:creationId xmlns:a16="http://schemas.microsoft.com/office/drawing/2014/main" id="{3E9A4E7F-75F0-470B-8AA6-F3BEBAC077E6}"/>
                  </a:ext>
                </a:extLst>
              </p:cNvPr>
              <p:cNvPicPr>
                <a:picLocks noChangeAspect="1"/>
              </p:cNvPicPr>
              <p:nvPr/>
            </p:nvPicPr>
            <p:blipFill rotWithShape="1">
              <a:blip r:embed="rId5"/>
              <a:srcRect l="3178" t="4240" r="2769" b="2822"/>
              <a:stretch/>
            </p:blipFill>
            <p:spPr>
              <a:xfrm>
                <a:off x="4319235" y="3393481"/>
                <a:ext cx="651616" cy="684270"/>
              </a:xfrm>
              <a:prstGeom prst="rect">
                <a:avLst/>
              </a:prstGeom>
              <a:ln>
                <a:noFill/>
              </a:ln>
            </p:spPr>
          </p:pic>
          <p:pic>
            <p:nvPicPr>
              <p:cNvPr id="49" name="Picture 48">
                <a:extLst>
                  <a:ext uri="{FF2B5EF4-FFF2-40B4-BE49-F238E27FC236}">
                    <a16:creationId xmlns:a16="http://schemas.microsoft.com/office/drawing/2014/main" id="{D9ADBA94-F701-4F72-ADFD-078E60CBA9C3}"/>
                  </a:ext>
                </a:extLst>
              </p:cNvPr>
              <p:cNvPicPr>
                <a:picLocks noChangeAspect="1"/>
              </p:cNvPicPr>
              <p:nvPr/>
            </p:nvPicPr>
            <p:blipFill>
              <a:blip r:embed="rId6"/>
              <a:stretch>
                <a:fillRect/>
              </a:stretch>
            </p:blipFill>
            <p:spPr>
              <a:xfrm>
                <a:off x="5043094" y="3723614"/>
                <a:ext cx="843175" cy="123495"/>
              </a:xfrm>
              <a:prstGeom prst="rect">
                <a:avLst/>
              </a:prstGeom>
            </p:spPr>
          </p:pic>
        </p:grpSp>
        <p:sp>
          <p:nvSpPr>
            <p:cNvPr id="50" name="Rectangle 49">
              <a:extLst>
                <a:ext uri="{FF2B5EF4-FFF2-40B4-BE49-F238E27FC236}">
                  <a16:creationId xmlns:a16="http://schemas.microsoft.com/office/drawing/2014/main" id="{943CC63E-F220-4C36-9ABE-7291343E4E9D}"/>
                </a:ext>
              </a:extLst>
            </p:cNvPr>
            <p:cNvSpPr/>
            <p:nvPr/>
          </p:nvSpPr>
          <p:spPr bwMode="auto">
            <a:xfrm>
              <a:off x="468757"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1" name="Rectangle 50">
              <a:extLst>
                <a:ext uri="{FF2B5EF4-FFF2-40B4-BE49-F238E27FC236}">
                  <a16:creationId xmlns:a16="http://schemas.microsoft.com/office/drawing/2014/main" id="{6BC32C94-BFFE-4E07-B7C2-E3B5E1F84C92}"/>
                </a:ext>
              </a:extLst>
            </p:cNvPr>
            <p:cNvSpPr/>
            <p:nvPr/>
          </p:nvSpPr>
          <p:spPr bwMode="auto">
            <a:xfrm>
              <a:off x="6279798" y="1197096"/>
              <a:ext cx="5500506" cy="3850639"/>
            </a:xfrm>
            <a:prstGeom prst="rect">
              <a:avLst/>
            </a:prstGeom>
            <a:noFill/>
            <a:ln w="12700" cap="flat" cmpd="sng" algn="ctr">
              <a:solidFill>
                <a:schemeClr val="tx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52" name="TextBox 51">
              <a:extLst>
                <a:ext uri="{FF2B5EF4-FFF2-40B4-BE49-F238E27FC236}">
                  <a16:creationId xmlns:a16="http://schemas.microsoft.com/office/drawing/2014/main" id="{B3E82C32-9F07-49B7-BB13-B85C5D65EDA8}"/>
                </a:ext>
              </a:extLst>
            </p:cNvPr>
            <p:cNvSpPr txBox="1"/>
            <p:nvPr/>
          </p:nvSpPr>
          <p:spPr>
            <a:xfrm>
              <a:off x="1819223" y="5536900"/>
              <a:ext cx="2329177" cy="516452"/>
            </a:xfrm>
            <a:prstGeom prst="rect">
              <a:avLst/>
            </a:prstGeom>
            <a:noFill/>
          </p:spPr>
          <p:txBody>
            <a:bodyPr wrap="square" rtlCol="0">
              <a:spAutoFit/>
            </a:bodyPr>
            <a:lstStyle/>
            <a:p>
              <a:pPr defTabSz="457200">
                <a:defRPr/>
              </a:pPr>
              <a:r>
                <a:rPr lang="en-US" sz="2000" dirty="0">
                  <a:solidFill>
                    <a:srgbClr val="00B050"/>
                  </a:solidFill>
                  <a:latin typeface="Calibri" panose="020F0502020204030204"/>
                </a:rPr>
                <a:t>‘</a:t>
              </a:r>
              <a:r>
                <a:rPr lang="en-US" sz="2000" dirty="0">
                  <a:solidFill>
                    <a:srgbClr val="00B050"/>
                  </a:solidFill>
                  <a:latin typeface="Calibri" panose="020F0502020204030204"/>
                  <a:cs typeface="Helvetica"/>
                </a:rPr>
                <a:t>This is safe!’</a:t>
              </a:r>
            </a:p>
          </p:txBody>
        </p:sp>
        <p:sp>
          <p:nvSpPr>
            <p:cNvPr id="53" name="TextBox 52">
              <a:extLst>
                <a:ext uri="{FF2B5EF4-FFF2-40B4-BE49-F238E27FC236}">
                  <a16:creationId xmlns:a16="http://schemas.microsoft.com/office/drawing/2014/main" id="{56F7FC91-6AB7-4B00-B56D-BFC230A179A4}"/>
                </a:ext>
              </a:extLst>
            </p:cNvPr>
            <p:cNvSpPr txBox="1"/>
            <p:nvPr/>
          </p:nvSpPr>
          <p:spPr>
            <a:xfrm>
              <a:off x="3955472" y="5537199"/>
              <a:ext cx="3470786" cy="516452"/>
            </a:xfrm>
            <a:prstGeom prst="rect">
              <a:avLst/>
            </a:prstGeom>
            <a:noFill/>
          </p:spPr>
          <p:txBody>
            <a:bodyPr wrap="square" rtlCol="0">
              <a:spAutoFit/>
            </a:bodyPr>
            <a:lstStyle/>
            <a:p>
              <a:pPr algn="ctr" defTabSz="457200">
                <a:defRPr/>
              </a:pPr>
              <a:r>
                <a:rPr lang="en-US" dirty="0">
                  <a:solidFill>
                    <a:srgbClr val="3B3D3C"/>
                  </a:solidFill>
                  <a:latin typeface="Calibri" panose="020F0502020204030204"/>
                </a:rPr>
                <a:t>← </a:t>
              </a:r>
              <a:r>
                <a:rPr lang="en-US" sz="2000" b="1" dirty="0">
                  <a:solidFill>
                    <a:srgbClr val="3B3D3C"/>
                  </a:solidFill>
                  <a:latin typeface="Calibri" panose="020F0502020204030204"/>
                </a:rPr>
                <a:t>Greenpeace says </a:t>
              </a:r>
              <a:r>
                <a:rPr lang="en-US" dirty="0">
                  <a:solidFill>
                    <a:srgbClr val="3B3D3C"/>
                  </a:solidFill>
                  <a:latin typeface="Calibri" panose="020F0502020204030204"/>
                </a:rPr>
                <a:t>→</a:t>
              </a:r>
            </a:p>
          </p:txBody>
        </p:sp>
        <p:sp>
          <p:nvSpPr>
            <p:cNvPr id="54" name="TextBox 53">
              <a:extLst>
                <a:ext uri="{FF2B5EF4-FFF2-40B4-BE49-F238E27FC236}">
                  <a16:creationId xmlns:a16="http://schemas.microsoft.com/office/drawing/2014/main" id="{83D94708-6C3F-4A16-B249-871CB25F38D4}"/>
                </a:ext>
              </a:extLst>
            </p:cNvPr>
            <p:cNvSpPr txBox="1"/>
            <p:nvPr/>
          </p:nvSpPr>
          <p:spPr>
            <a:xfrm>
              <a:off x="7281771" y="5536902"/>
              <a:ext cx="3028334" cy="516452"/>
            </a:xfrm>
            <a:prstGeom prst="rect">
              <a:avLst/>
            </a:prstGeom>
            <a:noFill/>
          </p:spPr>
          <p:txBody>
            <a:bodyPr wrap="square" rtlCol="0">
              <a:spAutoFit/>
            </a:bodyPr>
            <a:lstStyle/>
            <a:p>
              <a:pPr algn="ctr" defTabSz="457200">
                <a:defRPr/>
              </a:pPr>
              <a:r>
                <a:rPr lang="en-US" sz="2000" dirty="0">
                  <a:solidFill>
                    <a:srgbClr val="FF0000"/>
                  </a:solidFill>
                  <a:latin typeface="Calibri" panose="020F0502020204030204"/>
                  <a:cs typeface="Helvetica"/>
                </a:rPr>
                <a:t>‘This is dangerous!’</a:t>
              </a:r>
            </a:p>
          </p:txBody>
        </p:sp>
        <p:sp>
          <p:nvSpPr>
            <p:cNvPr id="55" name="TextBox 54">
              <a:extLst>
                <a:ext uri="{FF2B5EF4-FFF2-40B4-BE49-F238E27FC236}">
                  <a16:creationId xmlns:a16="http://schemas.microsoft.com/office/drawing/2014/main" id="{11328740-FEE5-4755-BE80-A938F468E668}"/>
                </a:ext>
              </a:extLst>
            </p:cNvPr>
            <p:cNvSpPr txBox="1"/>
            <p:nvPr/>
          </p:nvSpPr>
          <p:spPr>
            <a:xfrm>
              <a:off x="6279797" y="1427479"/>
              <a:ext cx="5500506" cy="436997"/>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Precision Breeding (GMO)</a:t>
              </a:r>
            </a:p>
          </p:txBody>
        </p:sp>
        <p:sp>
          <p:nvSpPr>
            <p:cNvPr id="56" name="TextBox 55">
              <a:extLst>
                <a:ext uri="{FF2B5EF4-FFF2-40B4-BE49-F238E27FC236}">
                  <a16:creationId xmlns:a16="http://schemas.microsoft.com/office/drawing/2014/main" id="{B4A7D99C-7811-47DE-8F5C-72E89FAA1DFA}"/>
                </a:ext>
              </a:extLst>
            </p:cNvPr>
            <p:cNvSpPr txBox="1"/>
            <p:nvPr/>
          </p:nvSpPr>
          <p:spPr>
            <a:xfrm>
              <a:off x="6521323" y="4015045"/>
              <a:ext cx="5043217" cy="913722"/>
            </a:xfrm>
            <a:prstGeom prst="rect">
              <a:avLst/>
            </a:prstGeom>
            <a:noFill/>
          </p:spPr>
          <p:txBody>
            <a:bodyPr wrap="square" rtlCol="0">
              <a:spAutoFit/>
            </a:bodyPr>
            <a:lstStyle/>
            <a:p>
              <a:r>
                <a:rPr lang="en-US" sz="1000" dirty="0">
                  <a:solidFill>
                    <a:schemeClr val="bg2"/>
                  </a:solidFill>
                  <a:latin typeface="Arial" panose="020B0604020202020204" pitchFamily="34" charset="0"/>
                  <a:cs typeface="Arial" panose="020B0604020202020204" pitchFamily="34" charset="0"/>
                </a:rPr>
                <a:t>This approach follows the “natural” way in which </a:t>
              </a:r>
              <a:r>
                <a:rPr lang="en-US" sz="1000" i="1" dirty="0">
                  <a:solidFill>
                    <a:schemeClr val="bg2"/>
                  </a:solidFill>
                  <a:latin typeface="Arial" panose="020B0604020202020204" pitchFamily="34" charset="0"/>
                  <a:cs typeface="Arial" panose="020B0604020202020204" pitchFamily="34" charset="0"/>
                </a:rPr>
                <a:t>Agrobacterium tumefaciens</a:t>
              </a:r>
              <a:r>
                <a:rPr lang="en-US" sz="1000" dirty="0">
                  <a:solidFill>
                    <a:schemeClr val="bg2"/>
                  </a:solidFill>
                  <a:latin typeface="Arial" panose="020B0604020202020204" pitchFamily="34" charset="0"/>
                  <a:cs typeface="Arial" panose="020B0604020202020204" pitchFamily="34" charset="0"/>
                </a:rPr>
                <a:t> and its relatives transfer genes into plants as discovered by Marc Van Montagu and Jeff Schell. An alternative approach is simply to “shoot” the new gene directly into plant cells. </a:t>
              </a:r>
            </a:p>
          </p:txBody>
        </p:sp>
        <p:grpSp>
          <p:nvGrpSpPr>
            <p:cNvPr id="57" name="Group 56">
              <a:extLst>
                <a:ext uri="{FF2B5EF4-FFF2-40B4-BE49-F238E27FC236}">
                  <a16:creationId xmlns:a16="http://schemas.microsoft.com/office/drawing/2014/main" id="{A78C2604-1229-405E-AC90-1E1108BD112F}"/>
                </a:ext>
              </a:extLst>
            </p:cNvPr>
            <p:cNvGrpSpPr/>
            <p:nvPr/>
          </p:nvGrpSpPr>
          <p:grpSpPr>
            <a:xfrm>
              <a:off x="6984148" y="2318638"/>
              <a:ext cx="800917" cy="1299065"/>
              <a:chOff x="5733381" y="4076859"/>
              <a:chExt cx="1059899" cy="1719127"/>
            </a:xfrm>
          </p:grpSpPr>
          <p:sp>
            <p:nvSpPr>
              <p:cNvPr id="58" name="Freeform 6">
                <a:extLst>
                  <a:ext uri="{FF2B5EF4-FFF2-40B4-BE49-F238E27FC236}">
                    <a16:creationId xmlns:a16="http://schemas.microsoft.com/office/drawing/2014/main" id="{1108C75C-05E7-4216-92AA-89944FCC21E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59" name="Oval 14">
                <a:extLst>
                  <a:ext uri="{FF2B5EF4-FFF2-40B4-BE49-F238E27FC236}">
                    <a16:creationId xmlns:a16="http://schemas.microsoft.com/office/drawing/2014/main" id="{C33DFD44-534D-4D14-9101-674E4EFFAA8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0" name="Oval 14">
                <a:extLst>
                  <a:ext uri="{FF2B5EF4-FFF2-40B4-BE49-F238E27FC236}">
                    <a16:creationId xmlns:a16="http://schemas.microsoft.com/office/drawing/2014/main" id="{EAB98419-C646-4841-8FEF-E477895D0C70}"/>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61" name="Oval 14">
                <a:extLst>
                  <a:ext uri="{FF2B5EF4-FFF2-40B4-BE49-F238E27FC236}">
                    <a16:creationId xmlns:a16="http://schemas.microsoft.com/office/drawing/2014/main" id="{05F66564-296A-437B-9B79-3282D75A0ECC}"/>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2" name="Oval 14">
                <a:extLst>
                  <a:ext uri="{FF2B5EF4-FFF2-40B4-BE49-F238E27FC236}">
                    <a16:creationId xmlns:a16="http://schemas.microsoft.com/office/drawing/2014/main" id="{C2979CA2-D89D-467C-8958-1E3342CE3509}"/>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3" name="Oval 14">
                <a:extLst>
                  <a:ext uri="{FF2B5EF4-FFF2-40B4-BE49-F238E27FC236}">
                    <a16:creationId xmlns:a16="http://schemas.microsoft.com/office/drawing/2014/main" id="{DE156DAA-92E8-4152-9E41-7ADB85B8D477}"/>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4" name="Oval 14">
                <a:extLst>
                  <a:ext uri="{FF2B5EF4-FFF2-40B4-BE49-F238E27FC236}">
                    <a16:creationId xmlns:a16="http://schemas.microsoft.com/office/drawing/2014/main" id="{52B84C4A-ADFE-4CFC-8008-990027286D40}"/>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5" name="Oval 14">
                <a:extLst>
                  <a:ext uri="{FF2B5EF4-FFF2-40B4-BE49-F238E27FC236}">
                    <a16:creationId xmlns:a16="http://schemas.microsoft.com/office/drawing/2014/main" id="{A6410770-DC51-4AD9-AFBF-73C5A6F796D3}"/>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66" name="Oval 14">
                <a:extLst>
                  <a:ext uri="{FF2B5EF4-FFF2-40B4-BE49-F238E27FC236}">
                    <a16:creationId xmlns:a16="http://schemas.microsoft.com/office/drawing/2014/main" id="{446379D8-3792-4F57-8EDD-B06E34D32BD7}"/>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grpSp>
          <p:nvGrpSpPr>
            <p:cNvPr id="67" name="Group 66">
              <a:extLst>
                <a:ext uri="{FF2B5EF4-FFF2-40B4-BE49-F238E27FC236}">
                  <a16:creationId xmlns:a16="http://schemas.microsoft.com/office/drawing/2014/main" id="{C2F78B87-5DC5-434B-B60A-39802E5F76A4}"/>
                </a:ext>
              </a:extLst>
            </p:cNvPr>
            <p:cNvGrpSpPr/>
            <p:nvPr/>
          </p:nvGrpSpPr>
          <p:grpSpPr>
            <a:xfrm>
              <a:off x="10573445" y="2328309"/>
              <a:ext cx="800917" cy="1299065"/>
              <a:chOff x="5733381" y="4076859"/>
              <a:chExt cx="1059899" cy="1719127"/>
            </a:xfrm>
          </p:grpSpPr>
          <p:sp>
            <p:nvSpPr>
              <p:cNvPr id="68" name="Freeform 6">
                <a:extLst>
                  <a:ext uri="{FF2B5EF4-FFF2-40B4-BE49-F238E27FC236}">
                    <a16:creationId xmlns:a16="http://schemas.microsoft.com/office/drawing/2014/main" id="{3FB6D7C5-2216-4DDF-AE90-3E7011E2E1AF}"/>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eaLnBrk="0" fontAlgn="base" hangingPunct="0">
                  <a:spcBef>
                    <a:spcPct val="0"/>
                  </a:spcBef>
                  <a:spcAft>
                    <a:spcPct val="0"/>
                  </a:spcAft>
                  <a:buFontTx/>
                  <a:buChar char="•"/>
                  <a:defRPr/>
                </a:pPr>
                <a:endParaRPr lang="en-US" sz="2400">
                  <a:solidFill>
                    <a:srgbClr val="000000"/>
                  </a:solidFill>
                </a:endParaRPr>
              </a:p>
            </p:txBody>
          </p:sp>
          <p:sp>
            <p:nvSpPr>
              <p:cNvPr id="69" name="Oval 14">
                <a:extLst>
                  <a:ext uri="{FF2B5EF4-FFF2-40B4-BE49-F238E27FC236}">
                    <a16:creationId xmlns:a16="http://schemas.microsoft.com/office/drawing/2014/main" id="{4A9769E3-35E2-4216-9CFF-C5C6AAE340C9}"/>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0" name="Oval 14">
                <a:extLst>
                  <a:ext uri="{FF2B5EF4-FFF2-40B4-BE49-F238E27FC236}">
                    <a16:creationId xmlns:a16="http://schemas.microsoft.com/office/drawing/2014/main" id="{E67C2E19-A3F0-4717-BEE5-10E1426262FF}"/>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1" name="Oval 14">
                <a:extLst>
                  <a:ext uri="{FF2B5EF4-FFF2-40B4-BE49-F238E27FC236}">
                    <a16:creationId xmlns:a16="http://schemas.microsoft.com/office/drawing/2014/main" id="{C6CEC27A-C0F2-41F4-9ADF-BD7F8ECAB278}"/>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2" name="Oval 14">
                <a:extLst>
                  <a:ext uri="{FF2B5EF4-FFF2-40B4-BE49-F238E27FC236}">
                    <a16:creationId xmlns:a16="http://schemas.microsoft.com/office/drawing/2014/main" id="{5116FD0A-7358-461F-94C9-5B14D9515B24}"/>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dirty="0">
                  <a:solidFill>
                    <a:srgbClr val="000000"/>
                  </a:solidFill>
                </a:endParaRPr>
              </a:p>
            </p:txBody>
          </p:sp>
          <p:sp>
            <p:nvSpPr>
              <p:cNvPr id="73" name="Oval 14">
                <a:extLst>
                  <a:ext uri="{FF2B5EF4-FFF2-40B4-BE49-F238E27FC236}">
                    <a16:creationId xmlns:a16="http://schemas.microsoft.com/office/drawing/2014/main" id="{69802B41-8630-49BB-9C06-C448ED631853}"/>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74" name="Oval 14">
                <a:extLst>
                  <a:ext uri="{FF2B5EF4-FFF2-40B4-BE49-F238E27FC236}">
                    <a16:creationId xmlns:a16="http://schemas.microsoft.com/office/drawing/2014/main" id="{DE605195-4647-498C-8EAD-5684BE8BC005}"/>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2" name="Oval 14">
                <a:extLst>
                  <a:ext uri="{FF2B5EF4-FFF2-40B4-BE49-F238E27FC236}">
                    <a16:creationId xmlns:a16="http://schemas.microsoft.com/office/drawing/2014/main" id="{8BE1A667-69DA-4988-93ED-F716A050238E}"/>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88" name="Oval 14">
                <a:extLst>
                  <a:ext uri="{FF2B5EF4-FFF2-40B4-BE49-F238E27FC236}">
                    <a16:creationId xmlns:a16="http://schemas.microsoft.com/office/drawing/2014/main" id="{632746E1-5B66-4DAD-9D84-EAFD6A20A31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grpSp>
        <p:sp>
          <p:nvSpPr>
            <p:cNvPr id="90" name="Oval 14">
              <a:extLst>
                <a:ext uri="{FF2B5EF4-FFF2-40B4-BE49-F238E27FC236}">
                  <a16:creationId xmlns:a16="http://schemas.microsoft.com/office/drawing/2014/main" id="{E6E83BBF-4666-4DEA-94D5-1D1B3F3E3403}"/>
                </a:ext>
              </a:extLst>
            </p:cNvPr>
            <p:cNvSpPr>
              <a:spLocks noChangeArrowheads="1"/>
            </p:cNvSpPr>
            <p:nvPr/>
          </p:nvSpPr>
          <p:spPr bwMode="auto">
            <a:xfrm>
              <a:off x="10812273" y="2849363"/>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sp>
          <p:nvSpPr>
            <p:cNvPr id="92" name="Oval 91">
              <a:extLst>
                <a:ext uri="{FF2B5EF4-FFF2-40B4-BE49-F238E27FC236}">
                  <a16:creationId xmlns:a16="http://schemas.microsoft.com/office/drawing/2014/main" id="{8D412082-5882-43D6-BCA0-B2B39EA30B12}"/>
                </a:ext>
              </a:extLst>
            </p:cNvPr>
            <p:cNvSpPr/>
            <p:nvPr/>
          </p:nvSpPr>
          <p:spPr bwMode="auto">
            <a:xfrm>
              <a:off x="8378337" y="2504613"/>
              <a:ext cx="800917" cy="800917"/>
            </a:xfrm>
            <a:prstGeom prst="ellipse">
              <a:avLst/>
            </a:prstGeom>
            <a:noFill/>
            <a:ln w="1905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marR="0" indent="-533400" algn="l" defTabSz="914400" rtl="0" eaLnBrk="0" fontAlgn="base" latinLnBrk="0" hangingPunct="0">
                <a:lnSpc>
                  <a:spcPct val="100000"/>
                </a:lnSpc>
                <a:spcBef>
                  <a:spcPct val="0"/>
                </a:spcBef>
                <a:spcAft>
                  <a:spcPct val="0"/>
                </a:spcAft>
                <a:buClrTx/>
                <a:buSzTx/>
                <a:buFontTx/>
                <a:buAutoNum type="arabicPeriod"/>
                <a:tabLst/>
              </a:pPr>
              <a:endParaRPr kumimoji="0" lang="en-US" sz="2400" b="0" i="0" u="none" strike="noStrike" cap="none" normalizeH="0" baseline="0">
                <a:ln>
                  <a:noFill/>
                </a:ln>
                <a:solidFill>
                  <a:schemeClr val="bg2"/>
                </a:solidFill>
                <a:effectLst/>
                <a:latin typeface="Times New Roman" pitchFamily="18" charset="0"/>
              </a:endParaRPr>
            </a:p>
          </p:txBody>
        </p:sp>
        <p:sp>
          <p:nvSpPr>
            <p:cNvPr id="93" name="TextBox 92">
              <a:extLst>
                <a:ext uri="{FF2B5EF4-FFF2-40B4-BE49-F238E27FC236}">
                  <a16:creationId xmlns:a16="http://schemas.microsoft.com/office/drawing/2014/main" id="{B6DF32C1-62F0-45EC-8980-3CCE49D14E07}"/>
                </a:ext>
              </a:extLst>
            </p:cNvPr>
            <p:cNvSpPr txBox="1"/>
            <p:nvPr/>
          </p:nvSpPr>
          <p:spPr>
            <a:xfrm>
              <a:off x="8367071" y="2722892"/>
              <a:ext cx="800917" cy="276999"/>
            </a:xfrm>
            <a:prstGeom prst="rect">
              <a:avLst/>
            </a:prstGeom>
            <a:noFill/>
          </p:spPr>
          <p:txBody>
            <a:bodyPr wrap="square" rtlCol="0">
              <a:spAutoFit/>
            </a:bodyPr>
            <a:lstStyle/>
            <a:p>
              <a:pPr algn="ctr"/>
              <a:r>
                <a:rPr lang="en-US" sz="1200" b="1" dirty="0">
                  <a:solidFill>
                    <a:schemeClr val="bg2"/>
                  </a:solidFill>
                  <a:latin typeface="Arial" panose="020B0604020202020204" pitchFamily="34" charset="0"/>
                  <a:cs typeface="Arial" panose="020B0604020202020204" pitchFamily="34" charset="0"/>
                </a:rPr>
                <a:t>DNA</a:t>
              </a:r>
            </a:p>
          </p:txBody>
        </p:sp>
        <p:sp>
          <p:nvSpPr>
            <p:cNvPr id="104" name="TextBox 103">
              <a:extLst>
                <a:ext uri="{FF2B5EF4-FFF2-40B4-BE49-F238E27FC236}">
                  <a16:creationId xmlns:a16="http://schemas.microsoft.com/office/drawing/2014/main" id="{25046155-638E-4297-BA6B-0491F5D3762C}"/>
                </a:ext>
              </a:extLst>
            </p:cNvPr>
            <p:cNvSpPr txBox="1"/>
            <p:nvPr/>
          </p:nvSpPr>
          <p:spPr>
            <a:xfrm>
              <a:off x="7443589" y="2760576"/>
              <a:ext cx="1150178" cy="338554"/>
            </a:xfrm>
            <a:prstGeom prst="rect">
              <a:avLst/>
            </a:prstGeom>
            <a:noFill/>
          </p:spPr>
          <p:txBody>
            <a:bodyPr wrap="square" rtlCol="0">
              <a:spAutoFit/>
            </a:bodyPr>
            <a:lstStyle/>
            <a:p>
              <a:pPr algn="ctr"/>
              <a:r>
                <a:rPr lang="en-US" sz="1600" b="1" dirty="0">
                  <a:solidFill>
                    <a:schemeClr val="bg2"/>
                  </a:solidFill>
                  <a:latin typeface="Arial" panose="020B0604020202020204" pitchFamily="34" charset="0"/>
                  <a:cs typeface="Arial" panose="020B0604020202020204" pitchFamily="34" charset="0"/>
                </a:rPr>
                <a:t>+</a:t>
              </a:r>
            </a:p>
          </p:txBody>
        </p:sp>
        <p:sp>
          <p:nvSpPr>
            <p:cNvPr id="116" name="Right Arrow 24">
              <a:extLst>
                <a:ext uri="{FF2B5EF4-FFF2-40B4-BE49-F238E27FC236}">
                  <a16:creationId xmlns:a16="http://schemas.microsoft.com/office/drawing/2014/main" id="{FCE2FA28-0ADE-4081-8FA3-9E6553C96DE5}"/>
                </a:ext>
              </a:extLst>
            </p:cNvPr>
            <p:cNvSpPr/>
            <p:nvPr/>
          </p:nvSpPr>
          <p:spPr bwMode="auto">
            <a:xfrm>
              <a:off x="9526794" y="2817764"/>
              <a:ext cx="873704" cy="186502"/>
            </a:xfrm>
            <a:prstGeom prst="rightArrow">
              <a:avLst/>
            </a:prstGeom>
            <a:solidFill>
              <a:schemeClr val="bg2"/>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533400" indent="-533400" eaLnBrk="0" fontAlgn="base" hangingPunct="0">
                <a:spcBef>
                  <a:spcPct val="0"/>
                </a:spcBef>
                <a:spcAft>
                  <a:spcPct val="0"/>
                </a:spcAft>
                <a:buFontTx/>
                <a:buAutoNum type="arabicPeriod"/>
              </a:pPr>
              <a:endParaRPr lang="en-US" sz="2400">
                <a:solidFill>
                  <a:srgbClr val="000000"/>
                </a:solidFill>
              </a:endParaRPr>
            </a:p>
          </p:txBody>
        </p:sp>
        <p:sp>
          <p:nvSpPr>
            <p:cNvPr id="118" name="Oval 14">
              <a:extLst>
                <a:ext uri="{FF2B5EF4-FFF2-40B4-BE49-F238E27FC236}">
                  <a16:creationId xmlns:a16="http://schemas.microsoft.com/office/drawing/2014/main" id="{785FF3CA-442F-4297-ACD0-1A9CED3AF91D}"/>
                </a:ext>
              </a:extLst>
            </p:cNvPr>
            <p:cNvSpPr>
              <a:spLocks noChangeArrowheads="1"/>
            </p:cNvSpPr>
            <p:nvPr/>
          </p:nvSpPr>
          <p:spPr bwMode="auto">
            <a:xfrm>
              <a:off x="8993917" y="2973006"/>
              <a:ext cx="193122" cy="189998"/>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eaLnBrk="0" fontAlgn="base" hangingPunct="0">
                <a:spcBef>
                  <a:spcPct val="0"/>
                </a:spcBef>
                <a:spcAft>
                  <a:spcPct val="0"/>
                </a:spcAft>
                <a:buFontTx/>
                <a:buChar char="•"/>
                <a:defRPr/>
              </a:pPr>
              <a:endParaRPr lang="en-US" altLang="en-US" sz="2400">
                <a:solidFill>
                  <a:srgbClr val="000000"/>
                </a:solidFill>
              </a:endParaRPr>
            </a:p>
          </p:txBody>
        </p:sp>
        <p:pic>
          <p:nvPicPr>
            <p:cNvPr id="124" name="Picture 123">
              <a:extLst>
                <a:ext uri="{FF2B5EF4-FFF2-40B4-BE49-F238E27FC236}">
                  <a16:creationId xmlns:a16="http://schemas.microsoft.com/office/drawing/2014/main" id="{CC27FF2F-F6DB-429E-BC8F-BD4447EDC9F8}"/>
                </a:ext>
              </a:extLst>
            </p:cNvPr>
            <p:cNvPicPr>
              <a:picLocks noChangeAspect="1"/>
            </p:cNvPicPr>
            <p:nvPr/>
          </p:nvPicPr>
          <p:blipFill>
            <a:blip r:embed="rId7"/>
            <a:stretch>
              <a:fillRect/>
            </a:stretch>
          </p:blipFill>
          <p:spPr>
            <a:xfrm>
              <a:off x="4576218" y="4267416"/>
              <a:ext cx="385531" cy="613997"/>
            </a:xfrm>
            <a:prstGeom prst="rect">
              <a:avLst/>
            </a:prstGeom>
          </p:spPr>
        </p:pic>
      </p:grpSp>
    </p:spTree>
    <p:extLst>
      <p:ext uri="{BB962C8B-B14F-4D97-AF65-F5344CB8AC3E}">
        <p14:creationId xmlns:p14="http://schemas.microsoft.com/office/powerpoint/2010/main" val="12223736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a:t>
            </a:r>
            <a:r>
              <a:rPr lang="en-US" sz="2800" dirty="0" smtClean="0">
                <a:solidFill>
                  <a:schemeClr val="accent6"/>
                </a:solidFill>
              </a:rPr>
              <a:t>simply take </a:t>
            </a:r>
            <a:r>
              <a:rPr lang="en-US" sz="2800" dirty="0">
                <a:solidFill>
                  <a:schemeClr val="accent6"/>
                </a:solidFill>
              </a:rPr>
              <a:t>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GMO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precision agriculture (GMOs)</a:t>
            </a:r>
          </a:p>
          <a:p>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844062" y="1840376"/>
            <a:ext cx="7496069" cy="4134369"/>
          </a:xfrm>
        </p:spPr>
        <p:txBody>
          <a:bodyPr>
            <a:normAutofit/>
          </a:bodyPr>
          <a:lstStyle/>
          <a:p>
            <a:pPr marL="0" indent="0" algn="ctr">
              <a:buNone/>
            </a:pPr>
            <a:r>
              <a:rPr lang="en-US" sz="2400" dirty="0">
                <a:solidFill>
                  <a:prstClr val="black"/>
                </a:solidFill>
              </a:rPr>
              <a:t>Assert that precision agriculture </a:t>
            </a:r>
            <a:r>
              <a:rPr lang="en-US" sz="2400" i="1" dirty="0">
                <a:solidFill>
                  <a:srgbClr val="FF0000"/>
                </a:solidFill>
              </a:rPr>
              <a:t>might</a:t>
            </a:r>
            <a:r>
              <a:rPr lang="en-US" sz="2400" dirty="0">
                <a:solidFill>
                  <a:prstClr val="black"/>
                </a:solidFill>
              </a:rPr>
              <a:t> be dangerous!</a:t>
            </a:r>
          </a:p>
          <a:p>
            <a:pPr marL="457200" indent="-457200" algn="ctr">
              <a:buFont typeface="Arial" panose="020B0604020202020204" pitchFamily="34" charset="0"/>
              <a:buChar char="•"/>
            </a:pPr>
            <a:endParaRPr lang="en-US" sz="2400" dirty="0">
              <a:solidFill>
                <a:prstClr val="black"/>
              </a:solidFill>
            </a:endParaRPr>
          </a:p>
          <a:p>
            <a:pPr marL="0" indent="0" algn="ctr">
              <a:buNone/>
            </a:pPr>
            <a:r>
              <a:rPr lang="en-US" sz="2400" dirty="0">
                <a:solidFill>
                  <a:prstClr val="black"/>
                </a:solidFill>
              </a:rPr>
              <a:t>The politicians and the green parties will protect</a:t>
            </a:r>
          </a:p>
          <a:p>
            <a:pPr marL="0" indent="0" algn="ctr">
              <a:buNone/>
            </a:pPr>
            <a:r>
              <a:rPr lang="en-US" sz="2400" dirty="0">
                <a:solidFill>
                  <a:prstClr val="black"/>
                </a:solidFill>
              </a:rPr>
              <a:t>     you from this risk by banning GMOs</a:t>
            </a:r>
          </a:p>
          <a:p>
            <a:pPr marL="0" indent="0" algn="ctr">
              <a:buNone/>
            </a:pPr>
            <a:endParaRPr lang="en-US" sz="2400" dirty="0">
              <a:solidFill>
                <a:prstClr val="black"/>
              </a:solidFill>
            </a:endParaRPr>
          </a:p>
          <a:p>
            <a:pPr marL="0" indent="0" algn="ctr">
              <a:buNone/>
            </a:pPr>
            <a:r>
              <a:rPr lang="en-US" sz="2400" dirty="0">
                <a:solidFill>
                  <a:srgbClr val="00B050"/>
                </a:solidFill>
              </a:rPr>
              <a:t>Best of all</a:t>
            </a:r>
            <a:endParaRPr lang="en-US" sz="2400" dirty="0">
              <a:solidFill>
                <a:prstClr val="black"/>
              </a:solidFill>
            </a:endParaRPr>
          </a:p>
          <a:p>
            <a:pPr algn="ctr"/>
            <a:endParaRPr lang="en-US" sz="2400" dirty="0">
              <a:solidFill>
                <a:prstClr val="black"/>
              </a:solidFill>
            </a:endParaRPr>
          </a:p>
          <a:p>
            <a:pPr marL="0" indent="0" algn="ctr">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a:t>
            </a:r>
            <a:r>
              <a:rPr lang="en-US" sz="2100" dirty="0"/>
              <a:t>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are now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rrowheads="1"/>
          </p:cNvSpPr>
          <p:nvPr>
            <p:ph type="ctrTitle"/>
          </p:nvPr>
        </p:nvSpPr>
        <p:spPr/>
        <p:txBody>
          <a:bodyPr>
            <a:noAutofit/>
          </a:bodyPr>
          <a:lstStyle/>
          <a:p>
            <a:pPr eaLnBrk="1" hangingPunct="1">
              <a:defRPr/>
            </a:pPr>
            <a:r>
              <a:rPr lang="en-US" sz="2200" dirty="0"/>
              <a:t>Accredited Professional Scientific and/or Medical bodies with an opinion on the safety of GMOs</a:t>
            </a:r>
          </a:p>
        </p:txBody>
      </p:sp>
      <p:sp>
        <p:nvSpPr>
          <p:cNvPr id="48131" name="Rectangle 3"/>
          <p:cNvSpPr>
            <a:spLocks noGrp="1" noChangeArrowheads="1"/>
          </p:cNvSpPr>
          <p:nvPr>
            <p:ph idx="10"/>
          </p:nvPr>
        </p:nvSpPr>
        <p:spPr>
          <a:xfrm>
            <a:off x="122768" y="1191690"/>
            <a:ext cx="5198532" cy="5190066"/>
          </a:xfrm>
        </p:spPr>
        <p:txBody>
          <a:bodyPr>
            <a:normAutofit lnSpcReduction="10000"/>
          </a:bodyPr>
          <a:lstStyle/>
          <a:p>
            <a:pPr eaLnBrk="1" hangingPunct="1">
              <a:lnSpc>
                <a:spcPct val="80000"/>
              </a:lnSpc>
              <a:buFont typeface="Wingdings" pitchFamily="2" charset="2"/>
              <a:buNone/>
              <a:defRPr/>
            </a:pPr>
            <a:r>
              <a:rPr lang="en-US" sz="2000" u="sng" dirty="0">
                <a:solidFill>
                  <a:schemeClr val="tx2"/>
                </a:solidFill>
              </a:rPr>
              <a:t>Generally Positive</a:t>
            </a:r>
          </a:p>
          <a:p>
            <a:pPr eaLnBrk="1" hangingPunct="1">
              <a:lnSpc>
                <a:spcPct val="80000"/>
              </a:lnSpc>
              <a:buFont typeface="Wingdings" pitchFamily="2" charset="2"/>
              <a:buNone/>
              <a:defRPr/>
            </a:pPr>
            <a:endParaRPr lang="en-US" sz="1600" u="sng" dirty="0"/>
          </a:p>
          <a:p>
            <a:pPr eaLnBrk="1" hangingPunct="1">
              <a:lnSpc>
                <a:spcPct val="80000"/>
              </a:lnSpc>
              <a:buClr>
                <a:srgbClr val="008000"/>
              </a:buClr>
              <a:buFont typeface="Wingdings" pitchFamily="2" charset="2"/>
              <a:buChar char="ü"/>
              <a:defRPr/>
            </a:pPr>
            <a:r>
              <a:rPr lang="en-US" sz="1800" dirty="0"/>
              <a:t>Royal Society (London) </a:t>
            </a:r>
          </a:p>
          <a:p>
            <a:pPr eaLnBrk="1" hangingPunct="1">
              <a:lnSpc>
                <a:spcPct val="80000"/>
              </a:lnSpc>
              <a:buClr>
                <a:srgbClr val="008000"/>
              </a:buClr>
              <a:buFont typeface="Wingdings" pitchFamily="2" charset="2"/>
              <a:buChar char="ü"/>
              <a:defRPr/>
            </a:pPr>
            <a:r>
              <a:rPr lang="en-US" sz="1800" b="1" dirty="0">
                <a:solidFill>
                  <a:srgbClr val="0070C0"/>
                </a:solidFill>
              </a:rPr>
              <a:t>The U.S. National Research Council (NRC)</a:t>
            </a:r>
          </a:p>
          <a:p>
            <a:pPr eaLnBrk="1" hangingPunct="1">
              <a:lnSpc>
                <a:spcPct val="80000"/>
              </a:lnSpc>
              <a:buClr>
                <a:srgbClr val="008000"/>
              </a:buClr>
              <a:buFont typeface="Wingdings" pitchFamily="2" charset="2"/>
              <a:buChar char="ü"/>
              <a:defRPr/>
            </a:pPr>
            <a:r>
              <a:rPr lang="en-US" sz="1800" b="1" dirty="0">
                <a:solidFill>
                  <a:srgbClr val="0070C0"/>
                </a:solidFill>
              </a:rPr>
              <a:t>U.S. National Academy of Sciences (NAS)</a:t>
            </a:r>
          </a:p>
          <a:p>
            <a:pPr eaLnBrk="1" hangingPunct="1">
              <a:lnSpc>
                <a:spcPct val="80000"/>
              </a:lnSpc>
              <a:buClr>
                <a:srgbClr val="008000"/>
              </a:buClr>
              <a:buFont typeface="Wingdings" pitchFamily="2" charset="2"/>
              <a:buChar char="ü"/>
              <a:defRPr/>
            </a:pPr>
            <a:r>
              <a:rPr lang="en-US" sz="1800" dirty="0"/>
              <a:t>The American Medical Association,  (AMA)</a:t>
            </a:r>
          </a:p>
          <a:p>
            <a:pPr eaLnBrk="1" hangingPunct="1">
              <a:lnSpc>
                <a:spcPct val="80000"/>
              </a:lnSpc>
              <a:buClr>
                <a:srgbClr val="008000"/>
              </a:buClr>
              <a:buFont typeface="Wingdings" pitchFamily="2" charset="2"/>
              <a:buChar char="ü"/>
              <a:defRPr/>
            </a:pPr>
            <a:r>
              <a:rPr lang="en-US" sz="1800" dirty="0"/>
              <a:t>U.S. Department of Agriculture (USDA)</a:t>
            </a:r>
          </a:p>
          <a:p>
            <a:pPr>
              <a:lnSpc>
                <a:spcPct val="80000"/>
              </a:lnSpc>
              <a:buClr>
                <a:srgbClr val="008000"/>
              </a:buClr>
              <a:buFont typeface="Wingdings" pitchFamily="2" charset="2"/>
              <a:buChar char="ü"/>
              <a:defRPr/>
            </a:pPr>
            <a:r>
              <a:rPr lang="en-US" sz="1800" dirty="0"/>
              <a:t>U.S.  Environmental Protection Agency (EPA)</a:t>
            </a:r>
          </a:p>
          <a:p>
            <a:pPr eaLnBrk="1" hangingPunct="1">
              <a:lnSpc>
                <a:spcPct val="80000"/>
              </a:lnSpc>
              <a:buClr>
                <a:srgbClr val="008000"/>
              </a:buClr>
              <a:buFont typeface="Wingdings" pitchFamily="2" charset="2"/>
              <a:buChar char="ü"/>
              <a:defRPr/>
            </a:pPr>
            <a:r>
              <a:rPr lang="en-US" sz="1800" dirty="0"/>
              <a:t>U.S. Food and Drug Administration (FDA)</a:t>
            </a:r>
          </a:p>
          <a:p>
            <a:pPr eaLnBrk="1" hangingPunct="1">
              <a:lnSpc>
                <a:spcPct val="80000"/>
              </a:lnSpc>
              <a:buClr>
                <a:srgbClr val="008000"/>
              </a:buClr>
              <a:buFont typeface="Wingdings" pitchFamily="2" charset="2"/>
              <a:buChar char="ü"/>
              <a:defRPr/>
            </a:pPr>
            <a:r>
              <a:rPr lang="en-US" sz="1800" dirty="0"/>
              <a:t>European Food Safety authority (EFSA)</a:t>
            </a:r>
          </a:p>
          <a:p>
            <a:pPr eaLnBrk="1" hangingPunct="1">
              <a:lnSpc>
                <a:spcPct val="80000"/>
              </a:lnSpc>
              <a:buClr>
                <a:srgbClr val="008000"/>
              </a:buClr>
              <a:buFont typeface="Wingdings" pitchFamily="2" charset="2"/>
              <a:buChar char="ü"/>
              <a:defRPr/>
            </a:pPr>
            <a:r>
              <a:rPr lang="en-US" sz="1800" dirty="0"/>
              <a:t>American Society for Plant Biology (ASPB)</a:t>
            </a:r>
          </a:p>
          <a:p>
            <a:pPr eaLnBrk="1" hangingPunct="1">
              <a:lnSpc>
                <a:spcPct val="80000"/>
              </a:lnSpc>
              <a:buClr>
                <a:srgbClr val="008000"/>
              </a:buClr>
              <a:buFont typeface="Wingdings" pitchFamily="2" charset="2"/>
              <a:buChar char="ü"/>
              <a:defRPr/>
            </a:pPr>
            <a:r>
              <a:rPr lang="en-US" sz="1800" dirty="0"/>
              <a:t>World Health Organization (WHO)</a:t>
            </a:r>
          </a:p>
          <a:p>
            <a:pPr eaLnBrk="1" hangingPunct="1">
              <a:lnSpc>
                <a:spcPct val="80000"/>
              </a:lnSpc>
              <a:buClr>
                <a:srgbClr val="008000"/>
              </a:buClr>
              <a:buFont typeface="Wingdings" pitchFamily="2" charset="2"/>
              <a:buChar char="ü"/>
              <a:defRPr/>
            </a:pPr>
            <a:r>
              <a:rPr lang="en-US" sz="1800" dirty="0"/>
              <a:t>Food and Agriculture Organization (FAO)</a:t>
            </a:r>
          </a:p>
          <a:p>
            <a:pPr eaLnBrk="1" hangingPunct="1">
              <a:lnSpc>
                <a:spcPct val="80000"/>
              </a:lnSpc>
              <a:buClr>
                <a:srgbClr val="008000"/>
              </a:buClr>
              <a:buFont typeface="Wingdings" pitchFamily="2" charset="2"/>
              <a:buChar char="ü"/>
              <a:defRPr/>
            </a:pPr>
            <a:r>
              <a:rPr lang="en-US" sz="1800" dirty="0"/>
              <a:t>Brazil National Academy of Science, </a:t>
            </a:r>
          </a:p>
          <a:p>
            <a:pPr eaLnBrk="1" hangingPunct="1">
              <a:lnSpc>
                <a:spcPct val="80000"/>
              </a:lnSpc>
              <a:buClr>
                <a:srgbClr val="008000"/>
              </a:buClr>
              <a:buFont typeface="Wingdings" pitchFamily="2" charset="2"/>
              <a:buChar char="ü"/>
              <a:defRPr/>
            </a:pPr>
            <a:r>
              <a:rPr lang="en-US" sz="1800" dirty="0"/>
              <a:t>Chinese National Academy of Science</a:t>
            </a:r>
          </a:p>
          <a:p>
            <a:pPr eaLnBrk="1" hangingPunct="1">
              <a:lnSpc>
                <a:spcPct val="80000"/>
              </a:lnSpc>
              <a:buClr>
                <a:srgbClr val="008000"/>
              </a:buClr>
              <a:buFont typeface="Wingdings" pitchFamily="2" charset="2"/>
              <a:buChar char="ü"/>
              <a:defRPr/>
            </a:pPr>
            <a:r>
              <a:rPr lang="en-US" sz="1800" dirty="0"/>
              <a:t>Indian National Academy of Science</a:t>
            </a:r>
          </a:p>
          <a:p>
            <a:pPr eaLnBrk="1" hangingPunct="1">
              <a:lnSpc>
                <a:spcPct val="80000"/>
              </a:lnSpc>
              <a:buClr>
                <a:srgbClr val="008000"/>
              </a:buClr>
              <a:buFont typeface="Wingdings" pitchFamily="2" charset="2"/>
              <a:buChar char="ü"/>
              <a:defRPr/>
            </a:pPr>
            <a:r>
              <a:rPr lang="en-US" sz="1800" dirty="0"/>
              <a:t>Mexican Academy of Science</a:t>
            </a:r>
          </a:p>
          <a:p>
            <a:pPr eaLnBrk="1" hangingPunct="1">
              <a:lnSpc>
                <a:spcPct val="80000"/>
              </a:lnSpc>
              <a:buClr>
                <a:srgbClr val="008000"/>
              </a:buClr>
              <a:buFont typeface="Wingdings" pitchFamily="2" charset="2"/>
              <a:buChar char="ü"/>
              <a:defRPr/>
            </a:pPr>
            <a:r>
              <a:rPr lang="en-US" sz="1800" dirty="0"/>
              <a:t>Third World Academy of Sciences</a:t>
            </a:r>
          </a:p>
          <a:p>
            <a:pPr eaLnBrk="1" hangingPunct="1">
              <a:lnSpc>
                <a:spcPct val="80000"/>
              </a:lnSpc>
              <a:buClr>
                <a:srgbClr val="008000"/>
              </a:buClr>
              <a:buFont typeface="Wingdings" pitchFamily="2" charset="2"/>
              <a:buChar char="ü"/>
              <a:defRPr/>
            </a:pPr>
            <a:r>
              <a:rPr lang="en-US" sz="1800" dirty="0"/>
              <a:t>+ &gt;200 others</a:t>
            </a:r>
          </a:p>
        </p:txBody>
      </p:sp>
      <p:sp>
        <p:nvSpPr>
          <p:cNvPr id="48132" name="Rectangle 4"/>
          <p:cNvSpPr>
            <a:spLocks noGrp="1" noChangeArrowheads="1"/>
          </p:cNvSpPr>
          <p:nvPr>
            <p:ph type="body" sz="half" idx="4294967295"/>
          </p:nvPr>
        </p:nvSpPr>
        <p:spPr>
          <a:xfrm>
            <a:off x="5626100" y="1191690"/>
            <a:ext cx="3517900" cy="5530850"/>
          </a:xfrm>
        </p:spPr>
        <p:txBody>
          <a:bodyPr>
            <a:normAutofit fontScale="92500" lnSpcReduction="10000"/>
          </a:bodyPr>
          <a:lstStyle/>
          <a:p>
            <a:pPr eaLnBrk="1" hangingPunct="1">
              <a:buFont typeface="Wingdings" pitchFamily="2" charset="2"/>
              <a:buNone/>
              <a:defRPr/>
            </a:pPr>
            <a:r>
              <a:rPr lang="en-US" sz="2000" u="sng" dirty="0">
                <a:solidFill>
                  <a:srgbClr val="F58025"/>
                </a:solidFill>
              </a:rPr>
              <a:t>Generally Negative</a:t>
            </a:r>
          </a:p>
          <a:p>
            <a:pPr eaLnBrk="1" hangingPunct="1">
              <a:buFont typeface="Wingdings" charset="2"/>
              <a:buChar char="ü"/>
              <a:defRPr/>
            </a:pPr>
            <a:endParaRPr lang="en-US" sz="2000" u="sng" dirty="0"/>
          </a:p>
          <a:p>
            <a:pPr marL="0" indent="0" eaLnBrk="1" hangingPunct="1">
              <a:buClr>
                <a:srgbClr val="FF0000"/>
              </a:buClr>
              <a:buNone/>
              <a:defRPr/>
            </a:pPr>
            <a:r>
              <a:rPr lang="en-US" sz="1900" dirty="0">
                <a:solidFill>
                  <a:srgbClr val="FF0000"/>
                </a:solidFill>
              </a:rPr>
              <a:t>X</a:t>
            </a:r>
            <a:r>
              <a:rPr lang="en-US" sz="1900" dirty="0"/>
              <a:t>  Institute for Responsible Technology </a:t>
            </a:r>
            <a:r>
              <a:rPr lang="en-US" sz="1500" dirty="0"/>
              <a:t>(Geoffrey Smith)</a:t>
            </a:r>
          </a:p>
          <a:p>
            <a:pPr marL="0" indent="0" eaLnBrk="1" hangingPunct="1">
              <a:buClr>
                <a:srgbClr val="FF0000"/>
              </a:buClr>
              <a:buNone/>
              <a:defRPr/>
            </a:pPr>
            <a:r>
              <a:rPr lang="en-US" sz="1900" dirty="0">
                <a:solidFill>
                  <a:srgbClr val="FF0000"/>
                </a:solidFill>
              </a:rPr>
              <a:t>X</a:t>
            </a:r>
            <a:r>
              <a:rPr lang="en-US" sz="1900" dirty="0"/>
              <a:t>  American Academy of Environmental Medicine</a:t>
            </a:r>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2000" u="sng" dirty="0"/>
          </a:p>
          <a:p>
            <a:pPr eaLnBrk="1" hangingPunct="1">
              <a:buFont typeface="Wingdings" pitchFamily="2" charset="2"/>
              <a:buNone/>
              <a:defRPr/>
            </a:pPr>
            <a:endParaRPr lang="en-US" sz="1400" b="0" dirty="0"/>
          </a:p>
          <a:p>
            <a:pPr eaLnBrk="1" hangingPunct="1">
              <a:buFont typeface="Wingdings" pitchFamily="2" charset="2"/>
              <a:buNone/>
              <a:defRPr/>
            </a:pPr>
            <a:endParaRPr lang="en-US" sz="1400" b="0" dirty="0"/>
          </a:p>
          <a:p>
            <a:pPr eaLnBrk="1" hangingPunct="1">
              <a:buFont typeface="Wingdings" pitchFamily="2" charset="2"/>
              <a:buNone/>
              <a:defRPr/>
            </a:pPr>
            <a:r>
              <a:rPr lang="en-US" sz="1400" b="0" dirty="0"/>
              <a:t>      Courtesy of </a:t>
            </a:r>
            <a:r>
              <a:rPr lang="en-US" sz="1400" dirty="0"/>
              <a:t>Martina Newell-McGloughlin</a:t>
            </a:r>
            <a:r>
              <a:rPr lang="en-US" sz="1400" b="0" dirty="0"/>
              <a:t> </a:t>
            </a:r>
          </a:p>
        </p:txBody>
      </p:sp>
    </p:spTree>
    <p:extLst>
      <p:ext uri="{BB962C8B-B14F-4D97-AF65-F5344CB8AC3E}">
        <p14:creationId xmlns:p14="http://schemas.microsoft.com/office/powerpoint/2010/main" val="244007274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p:txBody>
          <a:bodyPr/>
          <a:lstStyle/>
          <a:p>
            <a:pPr marL="0" indent="0">
              <a:buNone/>
            </a:pPr>
            <a:r>
              <a:rPr lang="en-US" sz="2400" b="1" dirty="0">
                <a:solidFill>
                  <a:srgbClr val="3B3D3C"/>
                </a:solidFill>
              </a:rPr>
              <a:t>A new source of Vitamin A</a:t>
            </a:r>
          </a:p>
          <a:p>
            <a:pPr marL="0" indent="0">
              <a:buNone/>
            </a:pPr>
            <a:endParaRPr lang="en-US" sz="2400" dirty="0">
              <a:solidFill>
                <a:srgbClr val="3B3D3C"/>
              </a:solidFill>
            </a:endParaRPr>
          </a:p>
          <a:p>
            <a:pPr marL="0" indent="0">
              <a:buNone/>
            </a:pPr>
            <a:r>
              <a:rPr lang="en-US" sz="2400" b="1" dirty="0"/>
              <a:t>Produce </a:t>
            </a:r>
            <a:r>
              <a:rPr lang="el-GR" sz="2400" b="1" dirty="0"/>
              <a:t>β</a:t>
            </a:r>
            <a:r>
              <a:rPr lang="en-US" sz="2400" b="1" dirty="0"/>
              <a:t>-carotene in rice</a:t>
            </a:r>
          </a:p>
          <a:p>
            <a:pPr marL="0" indent="0">
              <a:buNone/>
            </a:pPr>
            <a:endParaRPr lang="en-US" sz="2400" b="1" dirty="0">
              <a:solidFill>
                <a:srgbClr val="3B3D3C"/>
              </a:solidFill>
            </a:endParaRPr>
          </a:p>
          <a:p>
            <a:pPr marL="0" indent="0">
              <a:buNone/>
            </a:pPr>
            <a:endParaRPr lang="en-US" sz="2400" b="1" dirty="0">
              <a:solidFill>
                <a:srgbClr val="3B3D3C"/>
              </a:solidFill>
            </a:endParaRPr>
          </a:p>
          <a:p>
            <a:pPr marL="0" indent="0">
              <a:buNone/>
            </a:pPr>
            <a:endParaRPr lang="en-US" sz="2400" dirty="0">
              <a:solidFill>
                <a:srgbClr val="3B3D3C"/>
              </a:solidFill>
            </a:endParaRPr>
          </a:p>
          <a:p>
            <a:pPr marL="0" indent="0">
              <a:buNone/>
            </a:pPr>
            <a:r>
              <a:rPr lang="en-US" sz="2400" dirty="0"/>
              <a:t>Ingo Potrykus, ETH Zurich</a:t>
            </a:r>
          </a:p>
          <a:p>
            <a:pPr marL="0" indent="0">
              <a:buNone/>
            </a:pPr>
            <a:r>
              <a:rPr lang="en-US" sz="2400" dirty="0"/>
              <a:t>Peter Beyer, U. Freiburg</a:t>
            </a:r>
          </a:p>
          <a:p>
            <a:pPr marL="0" indent="0">
              <a:buNone/>
            </a:pPr>
            <a:endParaRPr lang="en-US" sz="2400" b="1" dirty="0"/>
          </a:p>
        </p:txBody>
      </p:sp>
    </p:spTree>
    <p:extLst>
      <p:ext uri="{BB962C8B-B14F-4D97-AF65-F5344CB8AC3E}">
        <p14:creationId xmlns:p14="http://schemas.microsoft.com/office/powerpoint/2010/main" val="32202821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Became a reality in February, 1999. </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Could have been in the field within 2-5 years, beginning to save children from blindness and death.</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But it’s a GMO and won’t now be available until </a:t>
            </a:r>
            <a:r>
              <a:rPr lang="de-CH" sz="2200" dirty="0" smtClean="0">
                <a:solidFill>
                  <a:srgbClr val="3B3D3C"/>
                </a:solidFill>
              </a:rPr>
              <a:t>later this year</a:t>
            </a:r>
            <a:endParaRPr lang="de-CH" sz="2200" dirty="0">
              <a:solidFill>
                <a:srgbClr val="3B3D3C"/>
              </a:solidFill>
            </a:endParaRP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Why? </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Multiple years of delay due to regulation and opposition</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524315"/>
          </a:xfrm>
          <a:prstGeom prst="rect">
            <a:avLst/>
          </a:prstGeom>
          <a:noFill/>
        </p:spPr>
        <p:txBody>
          <a:bodyPr wrap="square" rtlCol="0">
            <a:spAutoFit/>
          </a:bodyPr>
          <a:lstStyle/>
          <a:p>
            <a:pPr algn="ctr"/>
            <a:r>
              <a:rPr lang="en-US" sz="3200" b="1" dirty="0">
                <a:solidFill>
                  <a:srgbClr val="FF0000"/>
                </a:solidFill>
              </a:rPr>
              <a:t>Since 2002 as many as 15 million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 that should be prosecuted?</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smtClean="0">
                <a:solidFill>
                  <a:srgbClr val="FF0000"/>
                </a:solidFill>
                <a:latin typeface="Calibri" panose="020F0502020204030204" pitchFamily="34" charset="0"/>
              </a:rPr>
              <a:t>traditional </a:t>
            </a:r>
            <a:r>
              <a:rPr lang="en-US" sz="2400" b="1" dirty="0">
                <a:solidFill>
                  <a:srgbClr val="FF0000"/>
                </a:solidFill>
                <a:latin typeface="Calibri" panose="020F0502020204030204" pitchFamily="34" charset="0"/>
              </a:rPr>
              <a:t>breeding solution </a:t>
            </a:r>
            <a:r>
              <a:rPr lang="en-US" sz="2400" b="1" dirty="0" smtClean="0">
                <a:solidFill>
                  <a:srgbClr val="FF0000"/>
                </a:solidFill>
                <a:latin typeface="Calibri" panose="020F0502020204030204" pitchFamily="34" charset="0"/>
              </a:rPr>
              <a:t>is possible      </a:t>
            </a:r>
            <a:endParaRPr lang="en-US" sz="2400" b="1" dirty="0">
              <a:solidFill>
                <a:srgbClr val="FF0000"/>
              </a:solidFill>
              <a:latin typeface="Calibri" panose="020F0502020204030204" pitchFamily="34" charset="0"/>
            </a:endParaRP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a:t>
            </a:r>
            <a:r>
              <a:rPr lang="en-US" sz="2100" b="1" i="1" dirty="0" err="1">
                <a:solidFill>
                  <a:srgbClr val="00B050"/>
                </a:solidFill>
                <a:latin typeface="Calibri" panose="020F0502020204030204" pitchFamily="34" charset="0"/>
              </a:rPr>
              <a:t>campestris</a:t>
            </a:r>
            <a:r>
              <a:rPr lang="en-US" sz="2100" b="1" i="1" dirty="0">
                <a:solidFill>
                  <a:srgbClr val="00B050"/>
                </a:solidFill>
                <a:latin typeface="Calibri" panose="020F0502020204030204" pitchFamily="34" charset="0"/>
              </a:rPr>
              <a:t>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a:t>
            </a:r>
            <a:r>
              <a:rPr lang="en-US" sz="2100" smtClean="0">
                <a:solidFill>
                  <a:srgbClr val="000000"/>
                </a:solidFill>
                <a:latin typeface="Times New Roman"/>
                <a:cs typeface="Times New Roman"/>
              </a:rPr>
              <a:t>Gonsalves</a:t>
            </a:r>
            <a:r>
              <a:rPr lang="en-US" sz="2100" dirty="0" smtClean="0">
                <a:solidFill>
                  <a:srgbClr val="000000"/>
                </a:solidFill>
                <a:latin typeface="Times New Roman"/>
                <a:cs typeface="Times New Roman"/>
              </a:rPr>
              <a:t> </a:t>
            </a:r>
            <a:r>
              <a:rPr lang="en-US" sz="2100" dirty="0">
                <a:solidFill>
                  <a:srgbClr val="000000"/>
                </a:solidFill>
                <a:latin typeface="Times New Roman"/>
                <a:cs typeface="Times New Roman"/>
              </a:rPr>
              <a:t>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444500" y="1885950"/>
            <a:ext cx="8420100"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must listen to the scientists they fund</a:t>
            </a: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GMO methods must be inherently dangerous when science shows that they are not</a:t>
            </a:r>
          </a:p>
          <a:p>
            <a:pPr marL="0" indent="0" algn="ctr">
              <a:buNone/>
            </a:pPr>
            <a:endParaRPr lang="en-US" sz="3825" b="1" dirty="0">
              <a:latin typeface="Calibri" panose="020F0502020204030204" pitchFamily="34" charset="0"/>
            </a:endParaRPr>
          </a:p>
          <a:p>
            <a:pPr marL="0" indent="0" algn="ctr">
              <a:buNone/>
            </a:pPr>
            <a:r>
              <a:rPr lang="en-US" sz="4400" b="1" dirty="0">
                <a:solidFill>
                  <a:srgbClr val="FF0000"/>
                </a:solidFill>
                <a:latin typeface="Calibri" panose="020F0502020204030204" pitchFamily="34" charset="0"/>
              </a:rPr>
              <a:t>Remove paragraph 72 from the EU report that </a:t>
            </a:r>
          </a:p>
          <a:p>
            <a:pPr marL="0" indent="0" algn="ctr">
              <a:buNone/>
            </a:pPr>
            <a:r>
              <a:rPr lang="en-US" sz="4400" b="1" dirty="0">
                <a:solidFill>
                  <a:srgbClr val="FF0000"/>
                </a:solidFill>
                <a:latin typeface="Calibri" panose="020F0502020204030204" pitchFamily="34" charset="0"/>
              </a:rPr>
              <a:t>“</a:t>
            </a:r>
            <a:r>
              <a:rPr lang="en-US" sz="4400" b="1" i="1" dirty="0">
                <a:solidFill>
                  <a:srgbClr val="FF0000"/>
                </a:solidFill>
                <a:latin typeface="Calibri" panose="020F0502020204030204" pitchFamily="34" charset="0"/>
              </a:rPr>
              <a:t>Urges the G8 member states not to support GMO crops in Africa</a:t>
            </a:r>
            <a:r>
              <a:rPr lang="en-US" sz="4400" b="1" dirty="0">
                <a:solidFill>
                  <a:srgbClr val="FF0000"/>
                </a:solidFill>
                <a:latin typeface="Calibri" panose="020F0502020204030204" pitchFamily="34" charset="0"/>
              </a:rPr>
              <a:t>”</a:t>
            </a:r>
          </a:p>
          <a:p>
            <a:endParaRPr lang="en-US" sz="1800" dirty="0"/>
          </a:p>
        </p:txBody>
      </p:sp>
    </p:spTree>
    <p:extLst>
      <p:ext uri="{BB962C8B-B14F-4D97-AF65-F5344CB8AC3E}">
        <p14:creationId xmlns:p14="http://schemas.microsoft.com/office/powerpoint/2010/main" val="18187074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179871" y="54244"/>
            <a:ext cx="6154994" cy="3816604"/>
          </a:xfrm>
          <a:prstGeom prst="rect">
            <a:avLst/>
          </a:prstGeom>
        </p:spPr>
      </p:pic>
      <p:sp>
        <p:nvSpPr>
          <p:cNvPr id="7" name="TextBox 6"/>
          <p:cNvSpPr txBox="1"/>
          <p:nvPr/>
        </p:nvSpPr>
        <p:spPr>
          <a:xfrm>
            <a:off x="5114672" y="3870848"/>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3796" y="3629025"/>
            <a:ext cx="4000876" cy="2581275"/>
          </a:xfrm>
          <a:prstGeom prst="rect">
            <a:avLst/>
          </a:prstGeom>
        </p:spPr>
      </p:pic>
      <p:sp>
        <p:nvSpPr>
          <p:cNvPr id="5" name="TextBox 4"/>
          <p:cNvSpPr txBox="1"/>
          <p:nvPr/>
        </p:nvSpPr>
        <p:spPr>
          <a:xfrm>
            <a:off x="1376516" y="3313471"/>
            <a:ext cx="5751871" cy="369332"/>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7705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Non-GMO is a Western indulgence of the rich</a:t>
            </a:r>
          </a:p>
          <a:p>
            <a:pPr algn="ctr" defTabSz="685800"/>
            <a:r>
              <a:rPr lang="en-US" sz="2800" dirty="0">
                <a:solidFill>
                  <a:prstClr val="black"/>
                </a:solidFill>
                <a:latin typeface="Calibri" panose="020F0502020204030204"/>
              </a:rPr>
              <a:t>It doesn’t work for the poor in Africa</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4"/>
              </a:rPr>
              <a:t>http://supportprecisionagriculture.org</a:t>
            </a:r>
            <a:r>
              <a:rPr lang="en-US" sz="3200" u="sng" dirty="0">
                <a:solidFill>
                  <a:srgbClr val="00B050"/>
                </a:solidFill>
                <a:latin typeface="Times New Roman"/>
                <a:cs typeface="Times New Roman"/>
                <a:hlinkClick r:id="rId4"/>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5"/>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141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31674" y="1155561"/>
            <a:ext cx="5727826" cy="3940419"/>
          </a:xfrm>
          <a:prstGeom prst="rect">
            <a:avLst/>
          </a:prstGeom>
        </p:spPr>
      </p:pic>
      <p:sp>
        <p:nvSpPr>
          <p:cNvPr id="3" name="TextBox 2"/>
          <p:cNvSpPr txBox="1"/>
          <p:nvPr/>
        </p:nvSpPr>
        <p:spPr>
          <a:xfrm>
            <a:off x="2059912" y="5183331"/>
            <a:ext cx="1939332" cy="1200329"/>
          </a:xfrm>
          <a:prstGeom prst="rect">
            <a:avLst/>
          </a:prstGeom>
          <a:noFill/>
        </p:spPr>
        <p:txBody>
          <a:bodyPr wrap="square" rtlCol="0">
            <a:spAutoFit/>
          </a:bodyPr>
          <a:lstStyle/>
          <a:p>
            <a:pPr algn="ctr"/>
            <a:r>
              <a:rPr lang="en-US" b="1" dirty="0"/>
              <a:t>Teosinte </a:t>
            </a:r>
          </a:p>
          <a:p>
            <a:pPr algn="ctr"/>
            <a:r>
              <a:rPr lang="en-US" b="1" dirty="0"/>
              <a:t>the wild ancestor</a:t>
            </a:r>
          </a:p>
          <a:p>
            <a:pPr algn="ctr"/>
            <a:endParaRPr lang="en-US" b="1" dirty="0"/>
          </a:p>
          <a:p>
            <a:pPr algn="ctr"/>
            <a:r>
              <a:rPr lang="en-US" b="1" dirty="0"/>
              <a:t>GM by Nature</a:t>
            </a:r>
          </a:p>
        </p:txBody>
      </p:sp>
      <p:sp>
        <p:nvSpPr>
          <p:cNvPr id="4" name="TextBox 3"/>
          <p:cNvSpPr txBox="1"/>
          <p:nvPr/>
        </p:nvSpPr>
        <p:spPr>
          <a:xfrm>
            <a:off x="5064370" y="5178823"/>
            <a:ext cx="2311121" cy="1200329"/>
          </a:xfrm>
          <a:prstGeom prst="rect">
            <a:avLst/>
          </a:prstGeom>
          <a:noFill/>
        </p:spPr>
        <p:txBody>
          <a:bodyPr wrap="square" rtlCol="0">
            <a:spAutoFit/>
          </a:bodyPr>
          <a:lstStyle/>
          <a:p>
            <a:pPr algn="ctr"/>
            <a:r>
              <a:rPr lang="en-US" b="1" dirty="0"/>
              <a:t>Modern corn</a:t>
            </a:r>
          </a:p>
          <a:p>
            <a:pPr algn="ctr"/>
            <a:r>
              <a:rPr lang="en-US" b="1" dirty="0"/>
              <a:t>In our supermarkets</a:t>
            </a:r>
          </a:p>
          <a:p>
            <a:pPr algn="ctr"/>
            <a:endParaRPr lang="en-US" b="1" dirty="0"/>
          </a:p>
          <a:p>
            <a:pPr algn="ctr"/>
            <a:r>
              <a:rPr lang="en-US" b="1" dirty="0"/>
              <a:t>GM by man</a:t>
            </a:r>
          </a:p>
        </p:txBody>
      </p:sp>
    </p:spTree>
    <p:extLst>
      <p:ext uri="{BB962C8B-B14F-4D97-AF65-F5344CB8AC3E}">
        <p14:creationId xmlns:p14="http://schemas.microsoft.com/office/powerpoint/2010/main" val="840838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DC9FE1C7-1B67-4DE8-B343-49071AE70674}"/>
              </a:ext>
            </a:extLst>
          </p:cNvPr>
          <p:cNvPicPr>
            <a:picLocks noChangeAspect="1"/>
          </p:cNvPicPr>
          <p:nvPr/>
        </p:nvPicPr>
        <p:blipFill>
          <a:blip r:embed="rId2"/>
          <a:stretch>
            <a:fillRect/>
          </a:stretch>
        </p:blipFill>
        <p:spPr>
          <a:xfrm>
            <a:off x="1060983" y="1309200"/>
            <a:ext cx="6593396" cy="562405"/>
          </a:xfrm>
          <a:prstGeom prst="rect">
            <a:avLst/>
          </a:prstGeom>
        </p:spPr>
      </p:pic>
      <p:grpSp>
        <p:nvGrpSpPr>
          <p:cNvPr id="94" name="Group 93">
            <a:extLst>
              <a:ext uri="{FF2B5EF4-FFF2-40B4-BE49-F238E27FC236}">
                <a16:creationId xmlns:a16="http://schemas.microsoft.com/office/drawing/2014/main" id="{8BA56D66-A9B3-42F5-84C2-51BFEACDBF59}"/>
              </a:ext>
            </a:extLst>
          </p:cNvPr>
          <p:cNvGrpSpPr/>
          <p:nvPr/>
        </p:nvGrpSpPr>
        <p:grpSpPr>
          <a:xfrm>
            <a:off x="1108308" y="2540615"/>
            <a:ext cx="6524112" cy="1394694"/>
            <a:chOff x="1547607" y="1776033"/>
            <a:chExt cx="8698816" cy="1859592"/>
          </a:xfrm>
        </p:grpSpPr>
        <p:grpSp>
          <p:nvGrpSpPr>
            <p:cNvPr id="12" name="Group 11">
              <a:extLst>
                <a:ext uri="{FF2B5EF4-FFF2-40B4-BE49-F238E27FC236}">
                  <a16:creationId xmlns:a16="http://schemas.microsoft.com/office/drawing/2014/main" id="{A9BEFEEC-4230-4E91-A0F2-1A69BD97D266}"/>
                </a:ext>
              </a:extLst>
            </p:cNvPr>
            <p:cNvGrpSpPr/>
            <p:nvPr/>
          </p:nvGrpSpPr>
          <p:grpSpPr>
            <a:xfrm>
              <a:off x="1547607" y="1883424"/>
              <a:ext cx="1059899" cy="1719127"/>
              <a:chOff x="5733381" y="4076859"/>
              <a:chExt cx="1059899" cy="1719127"/>
            </a:xfrm>
          </p:grpSpPr>
          <p:sp>
            <p:nvSpPr>
              <p:cNvPr id="3" name="Freeform 6">
                <a:extLst>
                  <a:ext uri="{FF2B5EF4-FFF2-40B4-BE49-F238E27FC236}">
                    <a16:creationId xmlns:a16="http://schemas.microsoft.com/office/drawing/2014/main" id="{0E94218F-0EFB-4B53-9944-A6C7E668963B}"/>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 name="Oval 14">
                <a:extLst>
                  <a:ext uri="{FF2B5EF4-FFF2-40B4-BE49-F238E27FC236}">
                    <a16:creationId xmlns:a16="http://schemas.microsoft.com/office/drawing/2014/main" id="{4109B27B-3346-4F73-BD86-8339F300AB8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 name="Oval 14">
                <a:extLst>
                  <a:ext uri="{FF2B5EF4-FFF2-40B4-BE49-F238E27FC236}">
                    <a16:creationId xmlns:a16="http://schemas.microsoft.com/office/drawing/2014/main" id="{2C207863-BBA7-4E8C-A950-55FEDDCD7B8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6" name="Oval 14">
                <a:extLst>
                  <a:ext uri="{FF2B5EF4-FFF2-40B4-BE49-F238E27FC236}">
                    <a16:creationId xmlns:a16="http://schemas.microsoft.com/office/drawing/2014/main" id="{2D639D74-01CF-4D03-9201-67D1F4B7C5F5}"/>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7" name="Oval 14">
                <a:extLst>
                  <a:ext uri="{FF2B5EF4-FFF2-40B4-BE49-F238E27FC236}">
                    <a16:creationId xmlns:a16="http://schemas.microsoft.com/office/drawing/2014/main" id="{E60B5DAD-30E9-4AFC-B627-1C65D5A3F676}"/>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8" name="Oval 14">
                <a:extLst>
                  <a:ext uri="{FF2B5EF4-FFF2-40B4-BE49-F238E27FC236}">
                    <a16:creationId xmlns:a16="http://schemas.microsoft.com/office/drawing/2014/main" id="{A5CD3EA4-6DAC-41F7-A01F-58F070A6380B}"/>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9" name="Oval 14">
                <a:extLst>
                  <a:ext uri="{FF2B5EF4-FFF2-40B4-BE49-F238E27FC236}">
                    <a16:creationId xmlns:a16="http://schemas.microsoft.com/office/drawing/2014/main" id="{0186A6C5-EFF7-4CDE-BEEF-190BD7BCD272}"/>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0" name="Oval 14">
                <a:extLst>
                  <a:ext uri="{FF2B5EF4-FFF2-40B4-BE49-F238E27FC236}">
                    <a16:creationId xmlns:a16="http://schemas.microsoft.com/office/drawing/2014/main" id="{408D3EB0-1D53-4A61-B608-30976A1A5BDD}"/>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1" name="Oval 14">
                <a:extLst>
                  <a:ext uri="{FF2B5EF4-FFF2-40B4-BE49-F238E27FC236}">
                    <a16:creationId xmlns:a16="http://schemas.microsoft.com/office/drawing/2014/main" id="{73C68F83-F1AF-4DE6-AB77-40701C4D281F}"/>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22" name="Group 21">
              <a:extLst>
                <a:ext uri="{FF2B5EF4-FFF2-40B4-BE49-F238E27FC236}">
                  <a16:creationId xmlns:a16="http://schemas.microsoft.com/office/drawing/2014/main" id="{BC35EA18-C450-475A-8CF2-2D7C8DE5CD66}"/>
                </a:ext>
              </a:extLst>
            </p:cNvPr>
            <p:cNvGrpSpPr/>
            <p:nvPr/>
          </p:nvGrpSpPr>
          <p:grpSpPr>
            <a:xfrm>
              <a:off x="4798115" y="1847568"/>
              <a:ext cx="1059899" cy="1772479"/>
              <a:chOff x="4025053" y="4134591"/>
              <a:chExt cx="1059899" cy="1772479"/>
            </a:xfrm>
          </p:grpSpPr>
          <p:sp>
            <p:nvSpPr>
              <p:cNvPr id="14" name="Freeform 24">
                <a:extLst>
                  <a:ext uri="{FF2B5EF4-FFF2-40B4-BE49-F238E27FC236}">
                    <a16:creationId xmlns:a16="http://schemas.microsoft.com/office/drawing/2014/main" id="{33F35301-6B8F-4401-B750-2754092BA38B}"/>
                  </a:ext>
                </a:extLst>
              </p:cNvPr>
              <p:cNvSpPr>
                <a:spLocks/>
              </p:cNvSpPr>
              <p:nvPr/>
            </p:nvSpPr>
            <p:spPr bwMode="auto">
              <a:xfrm>
                <a:off x="4025053" y="41676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13" name="Oval 26">
                <a:extLst>
                  <a:ext uri="{FF2B5EF4-FFF2-40B4-BE49-F238E27FC236}">
                    <a16:creationId xmlns:a16="http://schemas.microsoft.com/office/drawing/2014/main" id="{6ECBA311-87D2-476B-8D2E-836795C4FF14}"/>
                  </a:ext>
                </a:extLst>
              </p:cNvPr>
              <p:cNvSpPr>
                <a:spLocks noChangeArrowheads="1"/>
              </p:cNvSpPr>
              <p:nvPr/>
            </p:nvSpPr>
            <p:spPr bwMode="auto">
              <a:xfrm>
                <a:off x="4376111" y="428488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5" name="Oval 25">
                <a:extLst>
                  <a:ext uri="{FF2B5EF4-FFF2-40B4-BE49-F238E27FC236}">
                    <a16:creationId xmlns:a16="http://schemas.microsoft.com/office/drawing/2014/main" id="{31A8C972-2CF8-48D5-854E-E6EE75E50034}"/>
                  </a:ext>
                </a:extLst>
              </p:cNvPr>
              <p:cNvSpPr>
                <a:spLocks noChangeArrowheads="1"/>
              </p:cNvSpPr>
              <p:nvPr/>
            </p:nvSpPr>
            <p:spPr bwMode="auto">
              <a:xfrm>
                <a:off x="4137224" y="41345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6" name="Oval 27">
                <a:extLst>
                  <a:ext uri="{FF2B5EF4-FFF2-40B4-BE49-F238E27FC236}">
                    <a16:creationId xmlns:a16="http://schemas.microsoft.com/office/drawing/2014/main" id="{5B6DCAFF-59A2-4603-9024-EFD8B190BD50}"/>
                  </a:ext>
                </a:extLst>
              </p:cNvPr>
              <p:cNvSpPr>
                <a:spLocks noChangeArrowheads="1"/>
              </p:cNvSpPr>
              <p:nvPr/>
            </p:nvSpPr>
            <p:spPr bwMode="auto">
              <a:xfrm>
                <a:off x="4404780" y="45717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7" name="Oval 19">
                <a:extLst>
                  <a:ext uri="{FF2B5EF4-FFF2-40B4-BE49-F238E27FC236}">
                    <a16:creationId xmlns:a16="http://schemas.microsoft.com/office/drawing/2014/main" id="{5DD4270D-DA1C-4F41-9857-AEDD4CA894E5}"/>
                  </a:ext>
                </a:extLst>
              </p:cNvPr>
              <p:cNvSpPr>
                <a:spLocks noChangeArrowheads="1"/>
              </p:cNvSpPr>
              <p:nvPr/>
            </p:nvSpPr>
            <p:spPr bwMode="auto">
              <a:xfrm>
                <a:off x="4331127" y="48968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18" name="Oval 29">
                <a:extLst>
                  <a:ext uri="{FF2B5EF4-FFF2-40B4-BE49-F238E27FC236}">
                    <a16:creationId xmlns:a16="http://schemas.microsoft.com/office/drawing/2014/main" id="{74D89318-CE17-4D54-9AEC-0B165CA2E7C0}"/>
                  </a:ext>
                </a:extLst>
              </p:cNvPr>
              <p:cNvSpPr>
                <a:spLocks noChangeArrowheads="1"/>
              </p:cNvSpPr>
              <p:nvPr/>
            </p:nvSpPr>
            <p:spPr bwMode="auto">
              <a:xfrm>
                <a:off x="4274992" y="5190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19" name="Oval 30">
                <a:extLst>
                  <a:ext uri="{FF2B5EF4-FFF2-40B4-BE49-F238E27FC236}">
                    <a16:creationId xmlns:a16="http://schemas.microsoft.com/office/drawing/2014/main" id="{93D3C028-1233-48E3-BEDA-9FB9F12D359B}"/>
                  </a:ext>
                </a:extLst>
              </p:cNvPr>
              <p:cNvSpPr>
                <a:spLocks noChangeArrowheads="1"/>
              </p:cNvSpPr>
              <p:nvPr/>
            </p:nvSpPr>
            <p:spPr bwMode="auto">
              <a:xfrm>
                <a:off x="4239469" y="549566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0" name="Oval 31">
                <a:extLst>
                  <a:ext uri="{FF2B5EF4-FFF2-40B4-BE49-F238E27FC236}">
                    <a16:creationId xmlns:a16="http://schemas.microsoft.com/office/drawing/2014/main" id="{869D5E2F-49D8-415F-85F4-5BD9AFDD85F3}"/>
                  </a:ext>
                </a:extLst>
              </p:cNvPr>
              <p:cNvSpPr>
                <a:spLocks noChangeArrowheads="1"/>
              </p:cNvSpPr>
              <p:nvPr/>
            </p:nvSpPr>
            <p:spPr bwMode="auto">
              <a:xfrm>
                <a:off x="4482513" y="56471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1" name="Oval 32">
                <a:extLst>
                  <a:ext uri="{FF2B5EF4-FFF2-40B4-BE49-F238E27FC236}">
                    <a16:creationId xmlns:a16="http://schemas.microsoft.com/office/drawing/2014/main" id="{D61DD096-57AD-4161-9C85-565F67E0C781}"/>
                  </a:ext>
                </a:extLst>
              </p:cNvPr>
              <p:cNvSpPr>
                <a:spLocks noChangeArrowheads="1"/>
              </p:cNvSpPr>
              <p:nvPr/>
            </p:nvSpPr>
            <p:spPr bwMode="auto">
              <a:xfrm>
                <a:off x="4745537" y="57174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32" name="Group 31">
              <a:extLst>
                <a:ext uri="{FF2B5EF4-FFF2-40B4-BE49-F238E27FC236}">
                  <a16:creationId xmlns:a16="http://schemas.microsoft.com/office/drawing/2014/main" id="{BD3D6C31-BFF9-4635-A1DA-2040F963E5FE}"/>
                </a:ext>
              </a:extLst>
            </p:cNvPr>
            <p:cNvGrpSpPr/>
            <p:nvPr/>
          </p:nvGrpSpPr>
          <p:grpSpPr>
            <a:xfrm>
              <a:off x="2831852" y="1863146"/>
              <a:ext cx="1059899" cy="1772479"/>
              <a:chOff x="4177453" y="4286991"/>
              <a:chExt cx="1059899" cy="1772479"/>
            </a:xfrm>
          </p:grpSpPr>
          <p:sp>
            <p:nvSpPr>
              <p:cNvPr id="23" name="Freeform 24">
                <a:extLst>
                  <a:ext uri="{FF2B5EF4-FFF2-40B4-BE49-F238E27FC236}">
                    <a16:creationId xmlns:a16="http://schemas.microsoft.com/office/drawing/2014/main" id="{CFF58ABF-BB46-48C0-9776-9C3DE3A978F5}"/>
                  </a:ext>
                </a:extLst>
              </p:cNvPr>
              <p:cNvSpPr>
                <a:spLocks/>
              </p:cNvSpPr>
              <p:nvPr/>
            </p:nvSpPr>
            <p:spPr bwMode="auto">
              <a:xfrm>
                <a:off x="4177453" y="4320066"/>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24" name="Oval 26">
                <a:extLst>
                  <a:ext uri="{FF2B5EF4-FFF2-40B4-BE49-F238E27FC236}">
                    <a16:creationId xmlns:a16="http://schemas.microsoft.com/office/drawing/2014/main" id="{758E0D84-EA42-411C-98BF-F7AF5EB9C31B}"/>
                  </a:ext>
                </a:extLst>
              </p:cNvPr>
              <p:cNvSpPr>
                <a:spLocks noChangeArrowheads="1"/>
              </p:cNvSpPr>
              <p:nvPr/>
            </p:nvSpPr>
            <p:spPr bwMode="auto">
              <a:xfrm>
                <a:off x="4528511" y="443728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5" name="Oval 25">
                <a:extLst>
                  <a:ext uri="{FF2B5EF4-FFF2-40B4-BE49-F238E27FC236}">
                    <a16:creationId xmlns:a16="http://schemas.microsoft.com/office/drawing/2014/main" id="{052A2A54-1CF9-42A8-8456-4DE086F81BFE}"/>
                  </a:ext>
                </a:extLst>
              </p:cNvPr>
              <p:cNvSpPr>
                <a:spLocks noChangeArrowheads="1"/>
              </p:cNvSpPr>
              <p:nvPr/>
            </p:nvSpPr>
            <p:spPr bwMode="auto">
              <a:xfrm>
                <a:off x="4289624" y="4286991"/>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6" name="Oval 27">
                <a:extLst>
                  <a:ext uri="{FF2B5EF4-FFF2-40B4-BE49-F238E27FC236}">
                    <a16:creationId xmlns:a16="http://schemas.microsoft.com/office/drawing/2014/main" id="{4D1E16A2-CAEC-4EAF-AD92-75D5BC59657A}"/>
                  </a:ext>
                </a:extLst>
              </p:cNvPr>
              <p:cNvSpPr>
                <a:spLocks noChangeArrowheads="1"/>
              </p:cNvSpPr>
              <p:nvPr/>
            </p:nvSpPr>
            <p:spPr bwMode="auto">
              <a:xfrm>
                <a:off x="4557180" y="4724120"/>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7" name="Oval 19">
                <a:extLst>
                  <a:ext uri="{FF2B5EF4-FFF2-40B4-BE49-F238E27FC236}">
                    <a16:creationId xmlns:a16="http://schemas.microsoft.com/office/drawing/2014/main" id="{221F7095-2113-4EB0-82C0-21458BCB866C}"/>
                  </a:ext>
                </a:extLst>
              </p:cNvPr>
              <p:cNvSpPr>
                <a:spLocks noChangeArrowheads="1"/>
              </p:cNvSpPr>
              <p:nvPr/>
            </p:nvSpPr>
            <p:spPr bwMode="auto">
              <a:xfrm>
                <a:off x="4483527" y="5049209"/>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28" name="Oval 29">
                <a:extLst>
                  <a:ext uri="{FF2B5EF4-FFF2-40B4-BE49-F238E27FC236}">
                    <a16:creationId xmlns:a16="http://schemas.microsoft.com/office/drawing/2014/main" id="{1ED94806-38AE-493D-84E5-D3AF4253475D}"/>
                  </a:ext>
                </a:extLst>
              </p:cNvPr>
              <p:cNvSpPr>
                <a:spLocks noChangeArrowheads="1"/>
              </p:cNvSpPr>
              <p:nvPr/>
            </p:nvSpPr>
            <p:spPr bwMode="auto">
              <a:xfrm>
                <a:off x="4427392" y="5343347"/>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29" name="Oval 30">
                <a:extLst>
                  <a:ext uri="{FF2B5EF4-FFF2-40B4-BE49-F238E27FC236}">
                    <a16:creationId xmlns:a16="http://schemas.microsoft.com/office/drawing/2014/main" id="{DA0B1B03-3227-4CAD-B706-6474CEB8AA44}"/>
                  </a:ext>
                </a:extLst>
              </p:cNvPr>
              <p:cNvSpPr>
                <a:spLocks noChangeArrowheads="1"/>
              </p:cNvSpPr>
              <p:nvPr/>
            </p:nvSpPr>
            <p:spPr bwMode="auto">
              <a:xfrm>
                <a:off x="4391869" y="5648069"/>
                <a:ext cx="192709" cy="189592"/>
              </a:xfrm>
              <a:prstGeom prst="ellipse">
                <a:avLst/>
              </a:prstGeom>
              <a:solidFill>
                <a:srgbClr val="FFC0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0" name="Oval 31">
                <a:extLst>
                  <a:ext uri="{FF2B5EF4-FFF2-40B4-BE49-F238E27FC236}">
                    <a16:creationId xmlns:a16="http://schemas.microsoft.com/office/drawing/2014/main" id="{13179FEF-56E9-4977-BCB9-33CF8D11B8F1}"/>
                  </a:ext>
                </a:extLst>
              </p:cNvPr>
              <p:cNvSpPr>
                <a:spLocks noChangeArrowheads="1"/>
              </p:cNvSpPr>
              <p:nvPr/>
            </p:nvSpPr>
            <p:spPr bwMode="auto">
              <a:xfrm>
                <a:off x="4634913" y="5799572"/>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1" name="Oval 32">
                <a:extLst>
                  <a:ext uri="{FF2B5EF4-FFF2-40B4-BE49-F238E27FC236}">
                    <a16:creationId xmlns:a16="http://schemas.microsoft.com/office/drawing/2014/main" id="{104F07A9-5FA2-4A5C-B30D-67D39491D88A}"/>
                  </a:ext>
                </a:extLst>
              </p:cNvPr>
              <p:cNvSpPr>
                <a:spLocks noChangeArrowheads="1"/>
              </p:cNvSpPr>
              <p:nvPr/>
            </p:nvSpPr>
            <p:spPr bwMode="auto">
              <a:xfrm>
                <a:off x="4897937" y="5869878"/>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3" name="Group 42">
              <a:extLst>
                <a:ext uri="{FF2B5EF4-FFF2-40B4-BE49-F238E27FC236}">
                  <a16:creationId xmlns:a16="http://schemas.microsoft.com/office/drawing/2014/main" id="{6FA5E66C-0B11-4749-A93C-9D70032B801D}"/>
                </a:ext>
              </a:extLst>
            </p:cNvPr>
            <p:cNvGrpSpPr/>
            <p:nvPr/>
          </p:nvGrpSpPr>
          <p:grpSpPr>
            <a:xfrm>
              <a:off x="9186524" y="1776033"/>
              <a:ext cx="1059899" cy="1772479"/>
              <a:chOff x="7135576" y="2399176"/>
              <a:chExt cx="1059899" cy="1772479"/>
            </a:xfrm>
          </p:grpSpPr>
          <p:sp>
            <p:nvSpPr>
              <p:cNvPr id="34" name="Freeform 24">
                <a:extLst>
                  <a:ext uri="{FF2B5EF4-FFF2-40B4-BE49-F238E27FC236}">
                    <a16:creationId xmlns:a16="http://schemas.microsoft.com/office/drawing/2014/main" id="{A1EAB7A6-B63E-497F-987C-5B7104D9A96E}"/>
                  </a:ext>
                </a:extLst>
              </p:cNvPr>
              <p:cNvSpPr>
                <a:spLocks/>
              </p:cNvSpPr>
              <p:nvPr/>
            </p:nvSpPr>
            <p:spPr bwMode="auto">
              <a:xfrm>
                <a:off x="7135576" y="2432251"/>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38" name="Oval 19">
                <a:extLst>
                  <a:ext uri="{FF2B5EF4-FFF2-40B4-BE49-F238E27FC236}">
                    <a16:creationId xmlns:a16="http://schemas.microsoft.com/office/drawing/2014/main" id="{BA7620D8-8A5A-4D5C-BE32-F358D39FA8F1}"/>
                  </a:ext>
                </a:extLst>
              </p:cNvPr>
              <p:cNvSpPr>
                <a:spLocks noChangeArrowheads="1"/>
              </p:cNvSpPr>
              <p:nvPr/>
            </p:nvSpPr>
            <p:spPr bwMode="auto">
              <a:xfrm>
                <a:off x="7441650" y="3161394"/>
                <a:ext cx="256945" cy="252789"/>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sp>
            <p:nvSpPr>
              <p:cNvPr id="39" name="Oval 29">
                <a:extLst>
                  <a:ext uri="{FF2B5EF4-FFF2-40B4-BE49-F238E27FC236}">
                    <a16:creationId xmlns:a16="http://schemas.microsoft.com/office/drawing/2014/main" id="{372DF60A-BF09-482E-8689-F375A9F6EC61}"/>
                  </a:ext>
                </a:extLst>
              </p:cNvPr>
              <p:cNvSpPr>
                <a:spLocks noChangeArrowheads="1"/>
              </p:cNvSpPr>
              <p:nvPr/>
            </p:nvSpPr>
            <p:spPr bwMode="auto">
              <a:xfrm>
                <a:off x="7385515" y="345553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0" name="Oval 30">
                <a:extLst>
                  <a:ext uri="{FF2B5EF4-FFF2-40B4-BE49-F238E27FC236}">
                    <a16:creationId xmlns:a16="http://schemas.microsoft.com/office/drawing/2014/main" id="{A523AF0E-9409-4B1B-AD5C-BD64B722E0C5}"/>
                  </a:ext>
                </a:extLst>
              </p:cNvPr>
              <p:cNvSpPr>
                <a:spLocks noChangeArrowheads="1"/>
              </p:cNvSpPr>
              <p:nvPr/>
            </p:nvSpPr>
            <p:spPr bwMode="auto">
              <a:xfrm>
                <a:off x="7349992" y="376025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1" name="Oval 31">
                <a:extLst>
                  <a:ext uri="{FF2B5EF4-FFF2-40B4-BE49-F238E27FC236}">
                    <a16:creationId xmlns:a16="http://schemas.microsoft.com/office/drawing/2014/main" id="{D658864E-7400-46C8-97E7-A20601E0B2A8}"/>
                  </a:ext>
                </a:extLst>
              </p:cNvPr>
              <p:cNvSpPr>
                <a:spLocks noChangeArrowheads="1"/>
              </p:cNvSpPr>
              <p:nvPr/>
            </p:nvSpPr>
            <p:spPr bwMode="auto">
              <a:xfrm>
                <a:off x="7593036" y="3911757"/>
                <a:ext cx="192709" cy="189592"/>
              </a:xfrm>
              <a:prstGeom prst="ellipse">
                <a:avLst/>
              </a:prstGeom>
              <a:solidFill>
                <a:srgbClr val="FFCC0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2" name="Oval 32">
                <a:extLst>
                  <a:ext uri="{FF2B5EF4-FFF2-40B4-BE49-F238E27FC236}">
                    <a16:creationId xmlns:a16="http://schemas.microsoft.com/office/drawing/2014/main" id="{5506D85A-1D88-425D-AEA5-EE3F0C888EB2}"/>
                  </a:ext>
                </a:extLst>
              </p:cNvPr>
              <p:cNvSpPr>
                <a:spLocks noChangeArrowheads="1"/>
              </p:cNvSpPr>
              <p:nvPr/>
            </p:nvSpPr>
            <p:spPr bwMode="auto">
              <a:xfrm>
                <a:off x="7856060" y="398206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5" name="Oval 26">
                <a:extLst>
                  <a:ext uri="{FF2B5EF4-FFF2-40B4-BE49-F238E27FC236}">
                    <a16:creationId xmlns:a16="http://schemas.microsoft.com/office/drawing/2014/main" id="{55493736-255E-479E-94E6-D6C60250AF4A}"/>
                  </a:ext>
                </a:extLst>
              </p:cNvPr>
              <p:cNvSpPr>
                <a:spLocks noChangeArrowheads="1"/>
              </p:cNvSpPr>
              <p:nvPr/>
            </p:nvSpPr>
            <p:spPr bwMode="auto">
              <a:xfrm>
                <a:off x="7486634" y="2549472"/>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6" name="Oval 25">
                <a:extLst>
                  <a:ext uri="{FF2B5EF4-FFF2-40B4-BE49-F238E27FC236}">
                    <a16:creationId xmlns:a16="http://schemas.microsoft.com/office/drawing/2014/main" id="{B0117B5E-D419-403A-9B11-8D6513FC11D0}"/>
                  </a:ext>
                </a:extLst>
              </p:cNvPr>
              <p:cNvSpPr>
                <a:spLocks noChangeArrowheads="1"/>
              </p:cNvSpPr>
              <p:nvPr/>
            </p:nvSpPr>
            <p:spPr bwMode="auto">
              <a:xfrm>
                <a:off x="7247747" y="2399176"/>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37" name="Oval 27">
                <a:extLst>
                  <a:ext uri="{FF2B5EF4-FFF2-40B4-BE49-F238E27FC236}">
                    <a16:creationId xmlns:a16="http://schemas.microsoft.com/office/drawing/2014/main" id="{5A952971-3570-4D1A-9289-6FC169AA71E3}"/>
                  </a:ext>
                </a:extLst>
              </p:cNvPr>
              <p:cNvSpPr>
                <a:spLocks noChangeArrowheads="1"/>
              </p:cNvSpPr>
              <p:nvPr/>
            </p:nvSpPr>
            <p:spPr bwMode="auto">
              <a:xfrm>
                <a:off x="7515303" y="2836305"/>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grpSp>
        <p:grpSp>
          <p:nvGrpSpPr>
            <p:cNvPr id="45" name="Group 44">
              <a:extLst>
                <a:ext uri="{FF2B5EF4-FFF2-40B4-BE49-F238E27FC236}">
                  <a16:creationId xmlns:a16="http://schemas.microsoft.com/office/drawing/2014/main" id="{23356D16-70CD-4F24-8C76-7644A8ADD0CA}"/>
                </a:ext>
              </a:extLst>
            </p:cNvPr>
            <p:cNvGrpSpPr/>
            <p:nvPr/>
          </p:nvGrpSpPr>
          <p:grpSpPr>
            <a:xfrm>
              <a:off x="6458589" y="1889821"/>
              <a:ext cx="1059899" cy="1719127"/>
              <a:chOff x="5733381" y="4076859"/>
              <a:chExt cx="1059899" cy="1719127"/>
            </a:xfrm>
          </p:grpSpPr>
          <p:sp>
            <p:nvSpPr>
              <p:cNvPr id="46" name="Freeform 6">
                <a:extLst>
                  <a:ext uri="{FF2B5EF4-FFF2-40B4-BE49-F238E27FC236}">
                    <a16:creationId xmlns:a16="http://schemas.microsoft.com/office/drawing/2014/main" id="{8F6A2B7E-7D12-4401-953C-51B1ECB4A2A9}"/>
                  </a:ext>
                </a:extLst>
              </p:cNvPr>
              <p:cNvSpPr>
                <a:spLocks/>
              </p:cNvSpPr>
              <p:nvPr/>
            </p:nvSpPr>
            <p:spPr bwMode="auto">
              <a:xfrm>
                <a:off x="5733381" y="4089657"/>
                <a:ext cx="1059899" cy="1706329"/>
              </a:xfrm>
              <a:custGeom>
                <a:avLst/>
                <a:gdLst>
                  <a:gd name="T0" fmla="*/ 0 w 912"/>
                  <a:gd name="T1" fmla="*/ 0 h 1184"/>
                  <a:gd name="T2" fmla="*/ 1 w 912"/>
                  <a:gd name="T3" fmla="*/ 1 h 1184"/>
                  <a:gd name="T4" fmla="*/ 1 w 912"/>
                  <a:gd name="T5" fmla="*/ 1 h 1184"/>
                  <a:gd name="T6" fmla="*/ 1 w 912"/>
                  <a:gd name="T7" fmla="*/ 1 h 1184"/>
                  <a:gd name="T8" fmla="*/ 1 w 912"/>
                  <a:gd name="T9" fmla="*/ 1 h 1184"/>
                  <a:gd name="T10" fmla="*/ 0 60000 65536"/>
                  <a:gd name="T11" fmla="*/ 0 60000 65536"/>
                  <a:gd name="T12" fmla="*/ 0 60000 65536"/>
                  <a:gd name="T13" fmla="*/ 0 60000 65536"/>
                  <a:gd name="T14" fmla="*/ 0 60000 65536"/>
                  <a:gd name="T15" fmla="*/ 0 w 912"/>
                  <a:gd name="T16" fmla="*/ 0 h 1184"/>
                  <a:gd name="T17" fmla="*/ 912 w 912"/>
                  <a:gd name="T18" fmla="*/ 1184 h 1184"/>
                </a:gdLst>
                <a:ahLst/>
                <a:cxnLst>
                  <a:cxn ang="T10">
                    <a:pos x="T0" y="T1"/>
                  </a:cxn>
                  <a:cxn ang="T11">
                    <a:pos x="T2" y="T3"/>
                  </a:cxn>
                  <a:cxn ang="T12">
                    <a:pos x="T4" y="T5"/>
                  </a:cxn>
                  <a:cxn ang="T13">
                    <a:pos x="T6" y="T7"/>
                  </a:cxn>
                  <a:cxn ang="T14">
                    <a:pos x="T8" y="T9"/>
                  </a:cxn>
                </a:cxnLst>
                <a:rect l="T15" t="T16" r="T17" b="T18"/>
                <a:pathLst>
                  <a:path w="912" h="1184">
                    <a:moveTo>
                      <a:pt x="0" y="0"/>
                    </a:moveTo>
                    <a:cubicBezTo>
                      <a:pt x="192" y="40"/>
                      <a:pt x="384" y="80"/>
                      <a:pt x="432" y="240"/>
                    </a:cubicBezTo>
                    <a:cubicBezTo>
                      <a:pt x="480" y="400"/>
                      <a:pt x="224" y="808"/>
                      <a:pt x="288" y="960"/>
                    </a:cubicBezTo>
                    <a:cubicBezTo>
                      <a:pt x="352" y="1112"/>
                      <a:pt x="720" y="1120"/>
                      <a:pt x="816" y="1152"/>
                    </a:cubicBezTo>
                    <a:cubicBezTo>
                      <a:pt x="912" y="1184"/>
                      <a:pt x="888" y="1168"/>
                      <a:pt x="864" y="1152"/>
                    </a:cubicBezTo>
                  </a:path>
                </a:pathLst>
              </a:custGeom>
              <a:noFill/>
              <a:ln w="38100" cap="sq">
                <a:solidFill>
                  <a:schemeClr val="bg2"/>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buFontTx/>
                  <a:buChar char="•"/>
                  <a:defRPr/>
                </a:pPr>
                <a:endParaRPr lang="en-US">
                  <a:solidFill>
                    <a:srgbClr val="000000"/>
                  </a:solidFill>
                  <a:latin typeface="Times New Roman"/>
                  <a:cs typeface="Times New Roman"/>
                </a:endParaRPr>
              </a:p>
            </p:txBody>
          </p:sp>
          <p:sp>
            <p:nvSpPr>
              <p:cNvPr id="47" name="Oval 14">
                <a:extLst>
                  <a:ext uri="{FF2B5EF4-FFF2-40B4-BE49-F238E27FC236}">
                    <a16:creationId xmlns:a16="http://schemas.microsoft.com/office/drawing/2014/main" id="{1FD0214B-0E9C-4BD0-A486-F362AB7D7DE0}"/>
                  </a:ext>
                </a:extLst>
              </p:cNvPr>
              <p:cNvSpPr>
                <a:spLocks noChangeArrowheads="1"/>
              </p:cNvSpPr>
              <p:nvPr/>
            </p:nvSpPr>
            <p:spPr bwMode="auto">
              <a:xfrm>
                <a:off x="5860919" y="4076859"/>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8" name="Oval 14">
                <a:extLst>
                  <a:ext uri="{FF2B5EF4-FFF2-40B4-BE49-F238E27FC236}">
                    <a16:creationId xmlns:a16="http://schemas.microsoft.com/office/drawing/2014/main" id="{11D493C8-AF85-41EF-94E9-48170CF56261}"/>
                  </a:ext>
                </a:extLst>
              </p:cNvPr>
              <p:cNvSpPr>
                <a:spLocks noChangeArrowheads="1"/>
              </p:cNvSpPr>
              <p:nvPr/>
            </p:nvSpPr>
            <p:spPr bwMode="auto">
              <a:xfrm>
                <a:off x="5957273" y="537007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49" name="Oval 14">
                <a:extLst>
                  <a:ext uri="{FF2B5EF4-FFF2-40B4-BE49-F238E27FC236}">
                    <a16:creationId xmlns:a16="http://schemas.microsoft.com/office/drawing/2014/main" id="{22E44B3F-1C3D-4994-A60D-CD7B7A6E1F60}"/>
                  </a:ext>
                </a:extLst>
              </p:cNvPr>
              <p:cNvSpPr>
                <a:spLocks noChangeArrowheads="1"/>
              </p:cNvSpPr>
              <p:nvPr/>
            </p:nvSpPr>
            <p:spPr bwMode="auto">
              <a:xfrm>
                <a:off x="5986267" y="5080210"/>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0" name="Oval 14">
                <a:extLst>
                  <a:ext uri="{FF2B5EF4-FFF2-40B4-BE49-F238E27FC236}">
                    <a16:creationId xmlns:a16="http://schemas.microsoft.com/office/drawing/2014/main" id="{73F2891B-0344-48FC-99E1-28BB4D4EC017}"/>
                  </a:ext>
                </a:extLst>
              </p:cNvPr>
              <p:cNvSpPr>
                <a:spLocks noChangeArrowheads="1"/>
              </p:cNvSpPr>
              <p:nvPr/>
            </p:nvSpPr>
            <p:spPr bwMode="auto">
              <a:xfrm>
                <a:off x="6082621" y="4797291"/>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1" name="Oval 14">
                <a:extLst>
                  <a:ext uri="{FF2B5EF4-FFF2-40B4-BE49-F238E27FC236}">
                    <a16:creationId xmlns:a16="http://schemas.microsoft.com/office/drawing/2014/main" id="{7E4B3E79-B2FB-4295-B8C0-BBEE82A6D35D}"/>
                  </a:ext>
                </a:extLst>
              </p:cNvPr>
              <p:cNvSpPr>
                <a:spLocks noChangeArrowheads="1"/>
              </p:cNvSpPr>
              <p:nvPr/>
            </p:nvSpPr>
            <p:spPr bwMode="auto">
              <a:xfrm>
                <a:off x="6125742" y="4485713"/>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2" name="Oval 14">
                <a:extLst>
                  <a:ext uri="{FF2B5EF4-FFF2-40B4-BE49-F238E27FC236}">
                    <a16:creationId xmlns:a16="http://schemas.microsoft.com/office/drawing/2014/main" id="{A0E77F86-36FE-4003-8137-06680EF9B849}"/>
                  </a:ext>
                </a:extLst>
              </p:cNvPr>
              <p:cNvSpPr>
                <a:spLocks noChangeArrowheads="1"/>
              </p:cNvSpPr>
              <p:nvPr/>
            </p:nvSpPr>
            <p:spPr bwMode="auto">
              <a:xfrm>
                <a:off x="6089402" y="4209947"/>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3" name="Oval 14">
                <a:extLst>
                  <a:ext uri="{FF2B5EF4-FFF2-40B4-BE49-F238E27FC236}">
                    <a16:creationId xmlns:a16="http://schemas.microsoft.com/office/drawing/2014/main" id="{1A14BBF4-3A3E-41E2-A7BB-6561FD00DE2B}"/>
                  </a:ext>
                </a:extLst>
              </p:cNvPr>
              <p:cNvSpPr>
                <a:spLocks noChangeArrowheads="1"/>
              </p:cNvSpPr>
              <p:nvPr/>
            </p:nvSpPr>
            <p:spPr bwMode="auto">
              <a:xfrm>
                <a:off x="6450285" y="560639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solidFill>
                    <a:srgbClr val="000000"/>
                  </a:solidFill>
                </a:endParaRPr>
              </a:p>
            </p:txBody>
          </p:sp>
          <p:sp>
            <p:nvSpPr>
              <p:cNvPr id="54" name="Oval 14">
                <a:extLst>
                  <a:ext uri="{FF2B5EF4-FFF2-40B4-BE49-F238E27FC236}">
                    <a16:creationId xmlns:a16="http://schemas.microsoft.com/office/drawing/2014/main" id="{F68941AC-2662-4704-B75C-7E6ADC5FDE72}"/>
                  </a:ext>
                </a:extLst>
              </p:cNvPr>
              <p:cNvSpPr>
                <a:spLocks noChangeArrowheads="1"/>
              </p:cNvSpPr>
              <p:nvPr/>
            </p:nvSpPr>
            <p:spPr bwMode="auto">
              <a:xfrm>
                <a:off x="6178976" y="5531664"/>
                <a:ext cx="192709" cy="189592"/>
              </a:xfrm>
              <a:prstGeom prst="ellipse">
                <a:avLst/>
              </a:prstGeom>
              <a:solidFill>
                <a:schemeClr val="tx1"/>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dirty="0">
                  <a:solidFill>
                    <a:srgbClr val="000000"/>
                  </a:solidFill>
                </a:endParaRPr>
              </a:p>
            </p:txBody>
          </p:sp>
        </p:grpSp>
        <p:sp>
          <p:nvSpPr>
            <p:cNvPr id="65" name="TextBox 64">
              <a:extLst>
                <a:ext uri="{FF2B5EF4-FFF2-40B4-BE49-F238E27FC236}">
                  <a16:creationId xmlns:a16="http://schemas.microsoft.com/office/drawing/2014/main" id="{98616635-FA38-4D4E-8234-D976F0B303C7}"/>
                </a:ext>
              </a:extLst>
            </p:cNvPr>
            <p:cNvSpPr txBox="1"/>
            <p:nvPr/>
          </p:nvSpPr>
          <p:spPr>
            <a:xfrm>
              <a:off x="2265514" y="2549330"/>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sp>
          <p:nvSpPr>
            <p:cNvPr id="67" name="Right Arrow 24">
              <a:extLst>
                <a:ext uri="{FF2B5EF4-FFF2-40B4-BE49-F238E27FC236}">
                  <a16:creationId xmlns:a16="http://schemas.microsoft.com/office/drawing/2014/main" id="{1DD0A287-E165-498F-BD04-9670A17BEEB8}"/>
                </a:ext>
              </a:extLst>
            </p:cNvPr>
            <p:cNvSpPr/>
            <p:nvPr/>
          </p:nvSpPr>
          <p:spPr bwMode="auto">
            <a:xfrm>
              <a:off x="7177144" y="2782004"/>
              <a:ext cx="487680" cy="12192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69" name="TextBox 68">
              <a:extLst>
                <a:ext uri="{FF2B5EF4-FFF2-40B4-BE49-F238E27FC236}">
                  <a16:creationId xmlns:a16="http://schemas.microsoft.com/office/drawing/2014/main" id="{91BB28BA-034F-4E34-B7A0-5FC281E8992A}"/>
                </a:ext>
              </a:extLst>
            </p:cNvPr>
            <p:cNvSpPr txBox="1"/>
            <p:nvPr/>
          </p:nvSpPr>
          <p:spPr>
            <a:xfrm>
              <a:off x="5709372" y="2533518"/>
              <a:ext cx="655236" cy="430887"/>
            </a:xfrm>
            <a:prstGeom prst="rect">
              <a:avLst/>
            </a:prstGeom>
            <a:noFill/>
          </p:spPr>
          <p:txBody>
            <a:bodyPr wrap="square" rtlCol="0">
              <a:spAutoFit/>
            </a:bodyPr>
            <a:lstStyle/>
            <a:p>
              <a:pPr defTabSz="685800"/>
              <a:r>
                <a:rPr lang="en-US" sz="1350" dirty="0">
                  <a:solidFill>
                    <a:srgbClr val="FFFFFF"/>
                  </a:solidFill>
                  <a:latin typeface="Times New Roman"/>
                  <a:cs typeface="Times New Roman"/>
                </a:rPr>
                <a:t>+</a:t>
              </a:r>
              <a:r>
                <a:rPr lang="en-US" sz="1500" b="1" dirty="0">
                  <a:solidFill>
                    <a:srgbClr val="000000"/>
                  </a:solidFill>
                  <a:latin typeface="Arial Rounded MT Bold" panose="020F0704030504030204" pitchFamily="34" charset="0"/>
                  <a:cs typeface="Times New Roman"/>
                </a:rPr>
                <a:t>X</a:t>
              </a:r>
              <a:endParaRPr lang="en-US" sz="1500" b="1" dirty="0">
                <a:solidFill>
                  <a:srgbClr val="FFFFFF"/>
                </a:solidFill>
                <a:latin typeface="Arial Rounded MT Bold" panose="020F0704030504030204" pitchFamily="34" charset="0"/>
                <a:cs typeface="Times New Roman"/>
              </a:endParaRPr>
            </a:p>
          </p:txBody>
        </p:sp>
      </p:grpSp>
      <p:grpSp>
        <p:nvGrpSpPr>
          <p:cNvPr id="93" name="Group 92">
            <a:extLst>
              <a:ext uri="{FF2B5EF4-FFF2-40B4-BE49-F238E27FC236}">
                <a16:creationId xmlns:a16="http://schemas.microsoft.com/office/drawing/2014/main" id="{2B5AA6D6-EAAE-44BA-A147-79C678079DB2}"/>
              </a:ext>
            </a:extLst>
          </p:cNvPr>
          <p:cNvGrpSpPr/>
          <p:nvPr/>
        </p:nvGrpSpPr>
        <p:grpSpPr>
          <a:xfrm>
            <a:off x="1060982" y="4298927"/>
            <a:ext cx="6837021" cy="717993"/>
            <a:chOff x="1771499" y="3912780"/>
            <a:chExt cx="8571000" cy="957324"/>
          </a:xfrm>
        </p:grpSpPr>
        <p:sp>
          <p:nvSpPr>
            <p:cNvPr id="75" name="Text Box 36">
              <a:extLst>
                <a:ext uri="{FF2B5EF4-FFF2-40B4-BE49-F238E27FC236}">
                  <a16:creationId xmlns:a16="http://schemas.microsoft.com/office/drawing/2014/main" id="{8AC51922-2391-4E9F-829D-A64A5F3F766A}"/>
                </a:ext>
              </a:extLst>
            </p:cNvPr>
            <p:cNvSpPr txBox="1">
              <a:spLocks noChangeArrowheads="1"/>
            </p:cNvSpPr>
            <p:nvPr/>
          </p:nvSpPr>
          <p:spPr bwMode="auto">
            <a:xfrm>
              <a:off x="1771499" y="4008329"/>
              <a:ext cx="843385" cy="861775"/>
            </a:xfrm>
            <a:prstGeom prst="rect">
              <a:avLst/>
            </a:prstGeom>
            <a:noFill/>
            <a:ln w="12700" cap="sq">
              <a:no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rPr>
                <a:t>Variety</a:t>
              </a:r>
            </a:p>
          </p:txBody>
        </p:sp>
        <p:grpSp>
          <p:nvGrpSpPr>
            <p:cNvPr id="92" name="Group 91">
              <a:extLst>
                <a:ext uri="{FF2B5EF4-FFF2-40B4-BE49-F238E27FC236}">
                  <a16:creationId xmlns:a16="http://schemas.microsoft.com/office/drawing/2014/main" id="{FFDB9BDD-80A5-4512-9B0E-9D6ED3D8478F}"/>
                </a:ext>
              </a:extLst>
            </p:cNvPr>
            <p:cNvGrpSpPr/>
            <p:nvPr/>
          </p:nvGrpSpPr>
          <p:grpSpPr>
            <a:xfrm>
              <a:off x="2803932" y="3912780"/>
              <a:ext cx="1752444" cy="861775"/>
              <a:chOff x="2804013" y="3912781"/>
              <a:chExt cx="1697866" cy="831499"/>
            </a:xfrm>
          </p:grpSpPr>
          <p:sp>
            <p:nvSpPr>
              <p:cNvPr id="77" name="Rectangle 76">
                <a:extLst>
                  <a:ext uri="{FF2B5EF4-FFF2-40B4-BE49-F238E27FC236}">
                    <a16:creationId xmlns:a16="http://schemas.microsoft.com/office/drawing/2014/main" id="{1570D67C-2435-44C4-A8D5-71E093D41382}"/>
                  </a:ext>
                </a:extLst>
              </p:cNvPr>
              <p:cNvSpPr/>
              <p:nvPr/>
            </p:nvSpPr>
            <p:spPr>
              <a:xfrm>
                <a:off x="2804013" y="3912781"/>
                <a:ext cx="1697866" cy="831499"/>
              </a:xfrm>
              <a:prstGeom prst="rect">
                <a:avLst/>
              </a:prstGeom>
            </p:spPr>
            <p:txBody>
              <a:bodyPr wrap="none">
                <a:spAutoFit/>
              </a:bodyPr>
              <a:lstStyle/>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Related</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 with </a:t>
                </a:r>
              </a:p>
              <a:p>
                <a:pPr algn="ct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 Trait      </a:t>
                </a:r>
              </a:p>
            </p:txBody>
          </p:sp>
          <p:sp>
            <p:nvSpPr>
              <p:cNvPr id="79" name="Oval 19">
                <a:extLst>
                  <a:ext uri="{FF2B5EF4-FFF2-40B4-BE49-F238E27FC236}">
                    <a16:creationId xmlns:a16="http://schemas.microsoft.com/office/drawing/2014/main" id="{DCF7D9C3-E781-41AF-85C4-441ADB2F00D6}"/>
                  </a:ext>
                </a:extLst>
              </p:cNvPr>
              <p:cNvSpPr>
                <a:spLocks noChangeArrowheads="1"/>
              </p:cNvSpPr>
              <p:nvPr/>
            </p:nvSpPr>
            <p:spPr bwMode="auto">
              <a:xfrm>
                <a:off x="4121185" y="4454604"/>
                <a:ext cx="192709" cy="189592"/>
              </a:xfrm>
              <a:prstGeom prst="ellipse">
                <a:avLst/>
              </a:prstGeom>
              <a:solidFill>
                <a:srgbClr val="0070C0"/>
              </a:solidFill>
              <a:ln w="12700" cap="sq">
                <a:solidFill>
                  <a:schemeClr val="bg2"/>
                </a:solidFill>
                <a:round/>
                <a:headEnd type="none" w="sm" len="sm"/>
                <a:tailEnd type="none" w="sm" len="sm"/>
              </a:ln>
            </p:spPr>
            <p:txBody>
              <a:bodyPr wrap="none" anchor="ctr"/>
              <a:lstStyle>
                <a:lvl1pPr>
                  <a:spcBef>
                    <a:spcPct val="20000"/>
                  </a:spcBef>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defTabSz="685800" eaLnBrk="0" fontAlgn="base" hangingPunct="0">
                  <a:spcBef>
                    <a:spcPct val="0"/>
                  </a:spcBef>
                  <a:spcAft>
                    <a:spcPct val="0"/>
                  </a:spcAft>
                  <a:buFontTx/>
                  <a:buChar char="•"/>
                  <a:defRPr/>
                </a:pPr>
                <a:endParaRPr lang="en-US" altLang="en-US" sz="1800">
                  <a:ln w="19050">
                    <a:solidFill>
                      <a:srgbClr val="FFFFFF"/>
                    </a:solidFill>
                  </a:ln>
                  <a:solidFill>
                    <a:srgbClr val="000000"/>
                  </a:solidFill>
                </a:endParaRPr>
              </a:p>
            </p:txBody>
          </p:sp>
        </p:grpSp>
        <p:sp>
          <p:nvSpPr>
            <p:cNvPr id="81" name="Rectangle 80">
              <a:extLst>
                <a:ext uri="{FF2B5EF4-FFF2-40B4-BE49-F238E27FC236}">
                  <a16:creationId xmlns:a16="http://schemas.microsoft.com/office/drawing/2014/main" id="{16AF4EBB-80FC-4DFF-933C-E36FE6299D31}"/>
                </a:ext>
              </a:extLst>
            </p:cNvPr>
            <p:cNvSpPr/>
            <p:nvPr/>
          </p:nvSpPr>
          <p:spPr>
            <a:xfrm>
              <a:off x="4833308" y="4000493"/>
              <a:ext cx="1293516"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First Hybrid</a:t>
              </a:r>
            </a:p>
            <a:p>
              <a:pPr defTabSz="685800" eaLnBrk="0" fontAlgn="base" hangingPunct="0">
                <a:spcBef>
                  <a:spcPct val="0"/>
                </a:spcBef>
                <a:spcAft>
                  <a:spcPct val="0"/>
                </a:spcAft>
                <a:defRPr/>
              </a:pPr>
              <a:endParaRPr lang="en-US" altLang="en-US" sz="1200" dirty="0">
                <a:solidFill>
                  <a:srgbClr val="000000"/>
                </a:solidFill>
                <a:latin typeface="Arial" panose="020B0604020202020204" pitchFamily="34" charset="0"/>
                <a:cs typeface="Times New Roman"/>
              </a:endParaRPr>
            </a:p>
          </p:txBody>
        </p:sp>
        <p:sp>
          <p:nvSpPr>
            <p:cNvPr id="84" name="Rectangle 83">
              <a:extLst>
                <a:ext uri="{FF2B5EF4-FFF2-40B4-BE49-F238E27FC236}">
                  <a16:creationId xmlns:a16="http://schemas.microsoft.com/office/drawing/2014/main" id="{242E8971-8FB9-43F7-9043-A2D4DA5C9F37}"/>
                </a:ext>
              </a:extLst>
            </p:cNvPr>
            <p:cNvSpPr/>
            <p:nvPr/>
          </p:nvSpPr>
          <p:spPr>
            <a:xfrm>
              <a:off x="9393094" y="3987019"/>
              <a:ext cx="949405"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Desired</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sp>
          <p:nvSpPr>
            <p:cNvPr id="85" name="Rectangle 84">
              <a:extLst>
                <a:ext uri="{FF2B5EF4-FFF2-40B4-BE49-F238E27FC236}">
                  <a16:creationId xmlns:a16="http://schemas.microsoft.com/office/drawing/2014/main" id="{2CA3D67B-8D2F-4AA3-A218-D9509F4549B4}"/>
                </a:ext>
              </a:extLst>
            </p:cNvPr>
            <p:cNvSpPr/>
            <p:nvPr/>
          </p:nvSpPr>
          <p:spPr>
            <a:xfrm>
              <a:off x="7783200" y="4000068"/>
              <a:ext cx="1190924" cy="369332"/>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Backcross</a:t>
              </a:r>
            </a:p>
          </p:txBody>
        </p:sp>
        <p:sp>
          <p:nvSpPr>
            <p:cNvPr id="91" name="Rectangle 90">
              <a:extLst>
                <a:ext uri="{FF2B5EF4-FFF2-40B4-BE49-F238E27FC236}">
                  <a16:creationId xmlns:a16="http://schemas.microsoft.com/office/drawing/2014/main" id="{E22A9577-0561-4CDE-9E64-4F0A0165782D}"/>
                </a:ext>
              </a:extLst>
            </p:cNvPr>
            <p:cNvSpPr/>
            <p:nvPr/>
          </p:nvSpPr>
          <p:spPr>
            <a:xfrm>
              <a:off x="6584838" y="4000068"/>
              <a:ext cx="867929" cy="615553"/>
            </a:xfrm>
            <a:prstGeom prst="rect">
              <a:avLst/>
            </a:prstGeom>
          </p:spPr>
          <p:txBody>
            <a:bodyPr wrap="none">
              <a:spAutoFit/>
            </a:bodyPr>
            <a:lstStyle/>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“Elite”</a:t>
              </a:r>
            </a:p>
            <a:p>
              <a:pPr defTabSz="685800" eaLnBrk="0" fontAlgn="base" hangingPunct="0">
                <a:spcBef>
                  <a:spcPct val="0"/>
                </a:spcBef>
                <a:spcAft>
                  <a:spcPct val="0"/>
                </a:spcAft>
                <a:defRPr/>
              </a:pPr>
              <a:r>
                <a:rPr lang="en-US" altLang="en-US" sz="1200" dirty="0">
                  <a:solidFill>
                    <a:srgbClr val="000000"/>
                  </a:solidFill>
                  <a:latin typeface="Arial" panose="020B0604020202020204" pitchFamily="34" charset="0"/>
                  <a:cs typeface="Times New Roman"/>
                </a:rPr>
                <a:t>Variety</a:t>
              </a:r>
            </a:p>
          </p:txBody>
        </p:sp>
      </p:grpSp>
      <p:sp>
        <p:nvSpPr>
          <p:cNvPr id="71" name="Right Arrow 24">
            <a:extLst>
              <a:ext uri="{FF2B5EF4-FFF2-40B4-BE49-F238E27FC236}">
                <a16:creationId xmlns:a16="http://schemas.microsoft.com/office/drawing/2014/main" id="{1DD0A287-E165-498F-BD04-9670A17BEEB8}"/>
              </a:ext>
            </a:extLst>
          </p:cNvPr>
          <p:cNvSpPr/>
          <p:nvPr/>
        </p:nvSpPr>
        <p:spPr bwMode="auto">
          <a:xfrm>
            <a:off x="3077054" y="335769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4" name="Right Arrow 24">
            <a:extLst>
              <a:ext uri="{FF2B5EF4-FFF2-40B4-BE49-F238E27FC236}">
                <a16:creationId xmlns:a16="http://schemas.microsoft.com/office/drawing/2014/main" id="{1DD0A287-E165-498F-BD04-9670A17BEEB8}"/>
              </a:ext>
            </a:extLst>
          </p:cNvPr>
          <p:cNvSpPr/>
          <p:nvPr/>
        </p:nvSpPr>
        <p:spPr bwMode="auto">
          <a:xfrm>
            <a:off x="5871468" y="3298224"/>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
        <p:nvSpPr>
          <p:cNvPr id="76" name="Right Arrow 24">
            <a:extLst>
              <a:ext uri="{FF2B5EF4-FFF2-40B4-BE49-F238E27FC236}">
                <a16:creationId xmlns:a16="http://schemas.microsoft.com/office/drawing/2014/main" id="{1DD0A287-E165-498F-BD04-9670A17BEEB8}"/>
              </a:ext>
            </a:extLst>
          </p:cNvPr>
          <p:cNvSpPr/>
          <p:nvPr/>
        </p:nvSpPr>
        <p:spPr bwMode="auto">
          <a:xfrm>
            <a:off x="6396111" y="3295093"/>
            <a:ext cx="365760" cy="91440"/>
          </a:xfrm>
          <a:prstGeom prst="rightArrow">
            <a:avLst/>
          </a:prstGeom>
          <a:solidFill>
            <a:schemeClr val="bg2"/>
          </a:solidFill>
          <a:ln w="12700"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spAutoFit/>
          </a:bodyPr>
          <a:lstStyle/>
          <a:p>
            <a:pPr marL="400050" indent="-400050" defTabSz="685800" eaLnBrk="0" fontAlgn="base" hangingPunct="0">
              <a:spcBef>
                <a:spcPct val="0"/>
              </a:spcBef>
              <a:spcAft>
                <a:spcPct val="0"/>
              </a:spcAft>
              <a:buFontTx/>
              <a:buAutoNum type="arabicPeriod"/>
            </a:pPr>
            <a:endParaRPr lang="en-US">
              <a:solidFill>
                <a:srgbClr val="000000"/>
              </a:solidFill>
              <a:latin typeface="Times New Roman"/>
              <a:cs typeface="Times New Roman"/>
            </a:endParaRPr>
          </a:p>
        </p:txBody>
      </p:sp>
    </p:spTree>
    <p:extLst>
      <p:ext uri="{BB962C8B-B14F-4D97-AF65-F5344CB8AC3E}">
        <p14:creationId xmlns:p14="http://schemas.microsoft.com/office/powerpoint/2010/main" val="1698674340"/>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p:cNvSpPr txBox="1"/>
          <p:nvPr/>
        </p:nvSpPr>
        <p:spPr>
          <a:xfrm>
            <a:off x="956766" y="3207777"/>
            <a:ext cx="206602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And if that doesn’t work, then </a:t>
            </a:r>
            <a:r>
              <a:rPr kumimoji="0" lang="en-US" sz="1350" b="1" i="0" u="none" strike="noStrike" kern="1200" cap="none" spc="0" normalizeH="0" baseline="0" noProof="0" dirty="0">
                <a:ln>
                  <a:noFill/>
                </a:ln>
                <a:solidFill>
                  <a:srgbClr val="FF0000"/>
                </a:solidFill>
                <a:effectLst/>
                <a:uLnTx/>
                <a:uFillTx/>
                <a:latin typeface="Calibri" panose="020F0502020204030204"/>
                <a:ea typeface="+mn-ea"/>
                <a:cs typeface="+mn-cs"/>
              </a:rPr>
              <a:t>mutagenize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50" b="1" i="0" u="none" strike="noStrike" kern="1200" cap="none" spc="0" normalizeH="0" baseline="0" noProof="0" dirty="0">
                <a:ln>
                  <a:noFill/>
                </a:ln>
                <a:solidFill>
                  <a:prstClr val="black"/>
                </a:solidFill>
                <a:effectLst/>
                <a:uLnTx/>
                <a:uFillTx/>
                <a:latin typeface="Calibri" panose="020F0502020204030204"/>
                <a:ea typeface="+mn-ea"/>
                <a:cs typeface="+mn-cs"/>
              </a:rPr>
              <a:t>with radiation or chemicals</a:t>
            </a:r>
          </a:p>
        </p:txBody>
      </p:sp>
      <p:pic>
        <p:nvPicPr>
          <p:cNvPr id="45" name="Picture 44"/>
          <p:cNvPicPr>
            <a:picLocks noChangeAspect="1"/>
          </p:cNvPicPr>
          <p:nvPr/>
        </p:nvPicPr>
        <p:blipFill>
          <a:blip r:embed="rId2"/>
          <a:stretch>
            <a:fillRect/>
          </a:stretch>
        </p:blipFill>
        <p:spPr>
          <a:xfrm>
            <a:off x="3225729" y="3145929"/>
            <a:ext cx="607913" cy="816192"/>
          </a:xfrm>
          <a:prstGeom prst="rect">
            <a:avLst/>
          </a:prstGeom>
        </p:spPr>
      </p:pic>
      <p:pic>
        <p:nvPicPr>
          <p:cNvPr id="46" name="Picture 45"/>
          <p:cNvPicPr>
            <a:picLocks noChangeAspect="1"/>
          </p:cNvPicPr>
          <p:nvPr/>
        </p:nvPicPr>
        <p:blipFill>
          <a:blip r:embed="rId3"/>
          <a:stretch>
            <a:fillRect/>
          </a:stretch>
        </p:blipFill>
        <p:spPr>
          <a:xfrm>
            <a:off x="4103071" y="3145929"/>
            <a:ext cx="844583" cy="816192"/>
          </a:xfrm>
          <a:prstGeom prst="rect">
            <a:avLst/>
          </a:prstGeom>
        </p:spPr>
      </p:pic>
      <p:pic>
        <p:nvPicPr>
          <p:cNvPr id="57" name="Picture 56"/>
          <p:cNvPicPr>
            <a:picLocks noChangeAspect="1"/>
          </p:cNvPicPr>
          <p:nvPr/>
        </p:nvPicPr>
        <p:blipFill>
          <a:blip r:embed="rId4"/>
          <a:stretch>
            <a:fillRect/>
          </a:stretch>
        </p:blipFill>
        <p:spPr>
          <a:xfrm>
            <a:off x="5150593" y="2825691"/>
            <a:ext cx="809315" cy="1312278"/>
          </a:xfrm>
          <a:prstGeom prst="rect">
            <a:avLst/>
          </a:prstGeom>
        </p:spPr>
      </p:pic>
      <p:pic>
        <p:nvPicPr>
          <p:cNvPr id="59" name="Picture 58"/>
          <p:cNvPicPr>
            <a:picLocks noChangeAspect="1"/>
          </p:cNvPicPr>
          <p:nvPr/>
        </p:nvPicPr>
        <p:blipFill>
          <a:blip r:embed="rId5"/>
          <a:stretch>
            <a:fillRect/>
          </a:stretch>
        </p:blipFill>
        <p:spPr>
          <a:xfrm>
            <a:off x="5959908" y="3353257"/>
            <a:ext cx="905335" cy="132599"/>
          </a:xfrm>
          <a:prstGeom prst="rect">
            <a:avLst/>
          </a:prstGeom>
        </p:spPr>
      </p:pic>
      <p:pic>
        <p:nvPicPr>
          <p:cNvPr id="76" name="Picture 75"/>
          <p:cNvPicPr>
            <a:picLocks noChangeAspect="1"/>
          </p:cNvPicPr>
          <p:nvPr/>
        </p:nvPicPr>
        <p:blipFill>
          <a:blip r:embed="rId6"/>
          <a:stretch>
            <a:fillRect/>
          </a:stretch>
        </p:blipFill>
        <p:spPr>
          <a:xfrm>
            <a:off x="1100617" y="1149368"/>
            <a:ext cx="6593396" cy="562405"/>
          </a:xfrm>
          <a:prstGeom prst="rect">
            <a:avLst/>
          </a:prstGeom>
        </p:spPr>
      </p:pic>
      <p:pic>
        <p:nvPicPr>
          <p:cNvPr id="2" name="Picture 1"/>
          <p:cNvPicPr>
            <a:picLocks noChangeAspect="1"/>
          </p:cNvPicPr>
          <p:nvPr/>
        </p:nvPicPr>
        <p:blipFill>
          <a:blip r:embed="rId7"/>
          <a:stretch>
            <a:fillRect/>
          </a:stretch>
        </p:blipFill>
        <p:spPr>
          <a:xfrm>
            <a:off x="7148473" y="2765703"/>
            <a:ext cx="809315" cy="1307705"/>
          </a:xfrm>
          <a:prstGeom prst="rect">
            <a:avLst/>
          </a:prstGeom>
        </p:spPr>
      </p:pic>
    </p:spTree>
    <p:extLst>
      <p:ext uri="{BB962C8B-B14F-4D97-AF65-F5344CB8AC3E}">
        <p14:creationId xmlns:p14="http://schemas.microsoft.com/office/powerpoint/2010/main" val="3721158060"/>
      </p:ext>
    </p:extLst>
  </p:cSld>
  <p:clrMapOvr>
    <a:masterClrMapping/>
  </p:clrMapOvr>
  <p:timing>
    <p:tnLst>
      <p:par>
        <p:cTn id="1" dur="indefinite" restart="never" nodeType="tmRoot"/>
      </p:par>
    </p:tnLst>
  </p:timing>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2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4EF4A-4B6E-4B21-8251-36364C77EF38}">
  <ds:schemaRefs>
    <ds:schemaRef ds:uri="http://schemas.microsoft.com/office/infopath/2007/PartnerControls"/>
    <ds:schemaRef ds:uri="http://purl.org/dc/terms/"/>
    <ds:schemaRef ds:uri="http://www.w3.org/XML/1998/namespace"/>
    <ds:schemaRef ds:uri="http://purl.org/dc/elements/1.1/"/>
    <ds:schemaRef ds:uri="387d7afa-6ac9-4adf-a19b-74a3b0a2b762"/>
    <ds:schemaRef ds:uri="f326c8d5-c302-4be2-b08c-80b3c4ffc93b"/>
    <ds:schemaRef ds:uri="http://schemas.microsoft.com/office/2006/metadata/properties"/>
    <ds:schemaRef ds:uri="http://schemas.microsoft.com/office/2006/documentManagement/types"/>
    <ds:schemaRef ds:uri="http://schemas.openxmlformats.org/package/2006/metadata/core-properties"/>
    <ds:schemaRef ds:uri="808cda61-64c1-4cc2-8d52-d2ef7cb65ec5"/>
    <ds:schemaRef ds:uri="http://purl.org/dc/dcmitype/"/>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14545</TotalTime>
  <Words>1318</Words>
  <Application>Microsoft Office PowerPoint</Application>
  <PresentationFormat>On-screen Show (4:3)</PresentationFormat>
  <Paragraphs>299</Paragraphs>
  <Slides>38</Slides>
  <Notes>4</Notes>
  <HiddenSlides>0</HiddenSlides>
  <MMClips>0</MMClips>
  <ScaleCrop>false</ScaleCrop>
  <HeadingPairs>
    <vt:vector size="6" baseType="variant">
      <vt:variant>
        <vt:lpstr>Fonts Used</vt:lpstr>
      </vt:variant>
      <vt:variant>
        <vt:i4>11</vt:i4>
      </vt:variant>
      <vt:variant>
        <vt:lpstr>Theme</vt:lpstr>
      </vt:variant>
      <vt:variant>
        <vt:i4>20</vt:i4>
      </vt:variant>
      <vt:variant>
        <vt:lpstr>Slide Titles</vt:lpstr>
      </vt:variant>
      <vt:variant>
        <vt:i4>38</vt:i4>
      </vt:variant>
    </vt:vector>
  </HeadingPairs>
  <TitlesOfParts>
    <vt:vector size="69" baseType="lpstr">
      <vt:lpstr>Arial</vt:lpstr>
      <vt:lpstr>Arial Rounded MT Bold</vt:lpstr>
      <vt:lpstr>Bookman Old Style</vt:lpstr>
      <vt:lpstr>Calibri</vt:lpstr>
      <vt:lpstr>Calibri Light</vt:lpstr>
      <vt:lpstr>Courier New</vt:lpstr>
      <vt:lpstr>Helvetica</vt:lpstr>
      <vt:lpstr>Lucida Grande</vt:lpstr>
      <vt:lpstr>Times New Roman</vt:lpstr>
      <vt:lpstr>Wingdings</vt:lpstr>
      <vt:lpstr>ヒラギノ角ゴ Pro W3</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4_Office Theme</vt:lpstr>
      <vt:lpstr>2_Office Theme</vt:lpstr>
      <vt:lpstr>2_Blue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PowerPoint Presentation</vt:lpstr>
      <vt:lpstr>PowerPoint Presentation</vt:lpstr>
      <vt:lpstr>PowerPoint Presentation</vt:lpstr>
      <vt:lpstr>Traditional versus precision methods</vt:lpstr>
      <vt:lpstr>Traditional versus precision methods</vt:lpstr>
      <vt:lpstr>GMO refers to a method</vt:lpstr>
      <vt:lpstr>PowerPoint Presentation</vt:lpstr>
      <vt:lpstr>PowerPoint Presentation</vt:lpstr>
      <vt:lpstr>Food in Developing Countries</vt:lpstr>
      <vt:lpstr>The Real Problem</vt:lpstr>
      <vt:lpstr>The Green Parties Solution</vt:lpstr>
      <vt:lpstr>The tragic consequences</vt:lpstr>
      <vt:lpstr>Accredited Professional Scientific and/or Medical bodies with an opinion on the safety of GMOs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211</cp:revision>
  <cp:lastPrinted>2019-01-04T16:50:18Z</cp:lastPrinted>
  <dcterms:created xsi:type="dcterms:W3CDTF">2014-10-03T15:19:54Z</dcterms:created>
  <dcterms:modified xsi:type="dcterms:W3CDTF">2019-02-05T21:05:55Z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