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9"/>
  </p:notesMasterIdLst>
  <p:handoutMasterIdLst>
    <p:handoutMasterId r:id="rId60"/>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90" r:id="rId46"/>
    <p:sldId id="372" r:id="rId47"/>
    <p:sldId id="373" r:id="rId48"/>
    <p:sldId id="354" r:id="rId49"/>
    <p:sldId id="355" r:id="rId50"/>
    <p:sldId id="353" r:id="rId51"/>
    <p:sldId id="352" r:id="rId52"/>
    <p:sldId id="351" r:id="rId53"/>
    <p:sldId id="362" r:id="rId54"/>
    <p:sldId id="376" r:id="rId55"/>
    <p:sldId id="384" r:id="rId56"/>
    <p:sldId id="356" r:id="rId57"/>
    <p:sldId id="256" r:id="rId58"/>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9042" autoAdjust="0"/>
  </p:normalViewPr>
  <p:slideViewPr>
    <p:cSldViewPr snapToGrid="0" snapToObjects="1">
      <p:cViewPr varScale="1">
        <p:scale>
          <a:sx n="103" d="100"/>
          <a:sy n="103" d="100"/>
        </p:scale>
        <p:origin x="528" y="72"/>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notesMaster" Target="notesMasters/notesMaster1.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Master" Target="slideMasters/slideMaster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8/27/2020</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8/27/2020</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Thursday, August 27, 2020</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8/27/2020</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8/27/2020</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8/27/2020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8/27/2020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8/27/2020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64.xml"/><Relationship Id="rId4" Type="http://schemas.openxmlformats.org/officeDocument/2006/relationships/image" Target="../media/image15.gif"/></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53.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4.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8.xml"/><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821250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155 Nobel Laureates support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New Zealand (via Zoom) Sept 1</a:t>
            </a:r>
            <a:r>
              <a:rPr kumimoji="0" lang="en-US" sz="280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rPr>
              <a:t> 2020</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algn="ctr" defTabSz="685800">
              <a:defRPr/>
            </a:pPr>
            <a:r>
              <a:rPr lang="en-US" sz="2800" u="sng" dirty="0">
                <a:solidFill>
                  <a:srgbClr val="FFFFFF"/>
                </a:solidFill>
                <a:latin typeface="Times New Roman"/>
                <a:cs typeface="Times New Roman"/>
                <a:hlinkClick r:id="rId2"/>
              </a:rPr>
              <a:t>http://supportprecisionagriculture.org/</a:t>
            </a:r>
            <a:endParaRPr lang="en-US" sz="2800" dirty="0">
              <a:solidFill>
                <a:srgbClr val="FFFFFF"/>
              </a:solidFill>
              <a:latin typeface="Times New Roman"/>
              <a:cs typeface="Times New Roman"/>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537460" y="2985516"/>
            <a:ext cx="3596640" cy="1182624"/>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3"/>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4"/>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9115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a:t>
            </a:r>
            <a:r>
              <a:rPr lang="en-US" sz="2400" dirty="0">
                <a:solidFill>
                  <a:srgbClr val="FF0000"/>
                </a:solidFill>
              </a:rPr>
              <a:t>banning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sending “missionaries” to the developing countries</a:t>
            </a:r>
          </a:p>
          <a:p>
            <a:pPr marL="0" indent="0" algn="ctr">
              <a:buNone/>
            </a:pPr>
            <a:r>
              <a:rPr lang="en-US" dirty="0">
                <a:solidFill>
                  <a:prstClr val="black"/>
                </a:solidFill>
              </a:rPr>
              <a:t>Is Europe once again trying to instill their values on Africa?</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will it soon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037963BD-1AEB-44A2-A262-389114B0EAE0}"/>
              </a:ext>
            </a:extLst>
          </p:cNvPr>
          <p:cNvGraphicFramePr>
            <a:graphicFrameLocks noChangeAspect="1"/>
          </p:cNvGraphicFramePr>
          <p:nvPr/>
        </p:nvGraphicFramePr>
        <p:xfrm>
          <a:off x="609701" y="1258631"/>
          <a:ext cx="8197737" cy="4925859"/>
        </p:xfrm>
        <a:graphic>
          <a:graphicData uri="http://schemas.openxmlformats.org/presentationml/2006/ole">
            <mc:AlternateContent xmlns:mc="http://schemas.openxmlformats.org/markup-compatibility/2006">
              <mc:Choice xmlns:v="urn:schemas-microsoft-com:vml" Requires="v">
                <p:oleObj spid="_x0000_s2051" name="Presentation" r:id="rId3" imgW="6096096" imgH="3429177" progId="PowerPoint.Show.12">
                  <p:embed/>
                </p:oleObj>
              </mc:Choice>
              <mc:Fallback>
                <p:oleObj name="Presentation" r:id="rId3" imgW="6096096" imgH="3429177" progId="PowerPoint.Show.12">
                  <p:embed/>
                  <p:pic>
                    <p:nvPicPr>
                      <p:cNvPr id="2" name="Object 1">
                        <a:hlinkClick r:id="" action="ppaction://ole?verb=0"/>
                        <a:extLst>
                          <a:ext uri="{FF2B5EF4-FFF2-40B4-BE49-F238E27FC236}">
                            <a16:creationId xmlns:a16="http://schemas.microsoft.com/office/drawing/2014/main" id="{037963BD-1AEB-44A2-A262-389114B0EAE0}"/>
                          </a:ext>
                        </a:extLst>
                      </p:cNvPr>
                      <p:cNvPicPr/>
                      <p:nvPr/>
                    </p:nvPicPr>
                    <p:blipFill>
                      <a:blip r:embed="rId4"/>
                      <a:stretch>
                        <a:fillRect/>
                      </a:stretch>
                    </p:blipFill>
                    <p:spPr>
                      <a:xfrm>
                        <a:off x="609701" y="1258631"/>
                        <a:ext cx="8197737" cy="4925859"/>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AB58C8C-B0DD-4AAF-9052-DF7844664CA1}"/>
              </a:ext>
            </a:extLst>
          </p:cNvPr>
          <p:cNvSpPr txBox="1"/>
          <p:nvPr/>
        </p:nvSpPr>
        <p:spPr>
          <a:xfrm>
            <a:off x="924232" y="845574"/>
            <a:ext cx="72430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Casava suffering from brown streak disease</a:t>
            </a:r>
          </a:p>
        </p:txBody>
      </p:sp>
      <p:sp>
        <p:nvSpPr>
          <p:cNvPr id="5" name="TextBox 4">
            <a:extLst>
              <a:ext uri="{FF2B5EF4-FFF2-40B4-BE49-F238E27FC236}">
                <a16:creationId xmlns:a16="http://schemas.microsoft.com/office/drawing/2014/main" id="{B34BEAB7-3C60-4B16-87F7-BE94B04D1195}"/>
              </a:ext>
            </a:extLst>
          </p:cNvPr>
          <p:cNvSpPr txBox="1"/>
          <p:nvPr/>
        </p:nvSpPr>
        <p:spPr>
          <a:xfrm>
            <a:off x="924232" y="5358579"/>
            <a:ext cx="733486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a:ea typeface="+mn-ea"/>
                <a:cs typeface="+mn-cs"/>
              </a:rPr>
              <a:t>In 2020 scientists in Kenya and Uganda have engineered a CBSV resistant variety!</a:t>
            </a:r>
          </a:p>
        </p:txBody>
      </p:sp>
    </p:spTree>
    <p:extLst>
      <p:ext uri="{BB962C8B-B14F-4D97-AF65-F5344CB8AC3E}">
        <p14:creationId xmlns:p14="http://schemas.microsoft.com/office/powerpoint/2010/main" val="371149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719319" y="234080"/>
            <a:ext cx="7705361"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578494" y="1119334"/>
            <a:ext cx="5067164" cy="3148443"/>
          </a:xfrm>
          <a:prstGeom prst="rect">
            <a:avLst/>
          </a:prstGeom>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031925" y="1032126"/>
            <a:ext cx="2416238" cy="3148444"/>
          </a:xfrm>
          <a:prstGeom prst="rect">
            <a:avLst/>
          </a:prstGeom>
        </p:spPr>
      </p:pic>
      <p:sp>
        <p:nvSpPr>
          <p:cNvPr id="2" name="TextBox 1">
            <a:extLst>
              <a:ext uri="{FF2B5EF4-FFF2-40B4-BE49-F238E27FC236}">
                <a16:creationId xmlns:a16="http://schemas.microsoft.com/office/drawing/2014/main" id="{34B0FD97-653F-4B13-A1F7-DD268E55A5B3}"/>
              </a:ext>
            </a:extLst>
          </p:cNvPr>
          <p:cNvSpPr txBox="1"/>
          <p:nvPr/>
        </p:nvSpPr>
        <p:spPr>
          <a:xfrm>
            <a:off x="1431636" y="5116946"/>
            <a:ext cx="7176654"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93376" cy="4616648"/>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155 Nobel Laureates have supported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4414EF4A-4B6E-4B21-8251-36364C77EF38}">
  <ds:schemaRefs>
    <ds:schemaRef ds:uri="f326c8d5-c302-4be2-b08c-80b3c4ffc93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808cda61-64c1-4cc2-8d52-d2ef7cb65ec5"/>
    <ds:schemaRef ds:uri="http://purl.org/dc/terms/"/>
    <ds:schemaRef ds:uri="387d7afa-6ac9-4adf-a19b-74a3b0a2b762"/>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14970</TotalTime>
  <Words>1206</Words>
  <Application>Microsoft Office PowerPoint</Application>
  <PresentationFormat>On-screen Show (4:3)</PresentationFormat>
  <Paragraphs>244</Paragraphs>
  <Slides>36</Slides>
  <Notes>2</Notes>
  <HiddenSlides>0</HiddenSlides>
  <MMClips>0</MMClips>
  <ScaleCrop>false</ScaleCrop>
  <HeadingPairs>
    <vt:vector size="8" baseType="variant">
      <vt:variant>
        <vt:lpstr>Fonts Used</vt:lpstr>
      </vt:variant>
      <vt:variant>
        <vt:i4>9</vt:i4>
      </vt:variant>
      <vt:variant>
        <vt:lpstr>Theme</vt:lpstr>
      </vt:variant>
      <vt:variant>
        <vt:i4>18</vt:i4>
      </vt:variant>
      <vt:variant>
        <vt:lpstr>Embedded OLE Servers</vt:lpstr>
      </vt:variant>
      <vt:variant>
        <vt:i4>1</vt:i4>
      </vt:variant>
      <vt:variant>
        <vt:lpstr>Slide Titles</vt:lpstr>
      </vt:variant>
      <vt:variant>
        <vt:i4>36</vt:i4>
      </vt:variant>
    </vt:vector>
  </HeadingPairs>
  <TitlesOfParts>
    <vt:vector size="64"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Presentation</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233</cp:revision>
  <cp:lastPrinted>2016-10-27T14:31:49Z</cp:lastPrinted>
  <dcterms:created xsi:type="dcterms:W3CDTF">2014-10-03T15:19:54Z</dcterms:created>
  <dcterms:modified xsi:type="dcterms:W3CDTF">2020-08-27T12:50:20Z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