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719" r:id="rId18"/>
    <p:sldMasterId id="2147483738" r:id="rId19"/>
    <p:sldMasterId id="2147483750" r:id="rId20"/>
    <p:sldMasterId id="2147483774" r:id="rId21"/>
  </p:sldMasterIdLst>
  <p:notesMasterIdLst>
    <p:notesMasterId r:id="rId59"/>
  </p:notesMasterIdLst>
  <p:handoutMasterIdLst>
    <p:handoutMasterId r:id="rId60"/>
  </p:handoutMasterIdLst>
  <p:sldIdLst>
    <p:sldId id="379" r:id="rId22"/>
    <p:sldId id="394" r:id="rId23"/>
    <p:sldId id="392" r:id="rId24"/>
    <p:sldId id="393" r:id="rId25"/>
    <p:sldId id="302" r:id="rId26"/>
    <p:sldId id="357" r:id="rId27"/>
    <p:sldId id="305" r:id="rId28"/>
    <p:sldId id="367" r:id="rId29"/>
    <p:sldId id="378" r:id="rId30"/>
    <p:sldId id="359" r:id="rId31"/>
    <p:sldId id="342" r:id="rId32"/>
    <p:sldId id="339" r:id="rId33"/>
    <p:sldId id="309" r:id="rId34"/>
    <p:sldId id="371" r:id="rId35"/>
    <p:sldId id="311" r:id="rId36"/>
    <p:sldId id="385" r:id="rId37"/>
    <p:sldId id="312" r:id="rId38"/>
    <p:sldId id="313" r:id="rId39"/>
    <p:sldId id="314" r:id="rId40"/>
    <p:sldId id="315" r:id="rId41"/>
    <p:sldId id="375" r:id="rId42"/>
    <p:sldId id="317" r:id="rId43"/>
    <p:sldId id="348" r:id="rId44"/>
    <p:sldId id="390" r:id="rId45"/>
    <p:sldId id="372" r:id="rId46"/>
    <p:sldId id="373" r:id="rId47"/>
    <p:sldId id="354" r:id="rId48"/>
    <p:sldId id="355" r:id="rId49"/>
    <p:sldId id="343" r:id="rId50"/>
    <p:sldId id="275" r:id="rId51"/>
    <p:sldId id="353" r:id="rId52"/>
    <p:sldId id="352" r:id="rId53"/>
    <p:sldId id="351" r:id="rId54"/>
    <p:sldId id="362" r:id="rId55"/>
    <p:sldId id="376" r:id="rId56"/>
    <p:sldId id="356" r:id="rId57"/>
    <p:sldId id="256" r:id="rId5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6" autoAdjust="0"/>
    <p:restoredTop sz="99042" autoAdjust="0"/>
  </p:normalViewPr>
  <p:slideViewPr>
    <p:cSldViewPr snapToGrid="0" snapToObjects="1">
      <p:cViewPr>
        <p:scale>
          <a:sx n="80" d="100"/>
          <a:sy n="80" d="100"/>
        </p:scale>
        <p:origin x="1344" y="56"/>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7.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8.xml"/><Relationship Id="rId11" Type="http://schemas.openxmlformats.org/officeDocument/2006/relationships/slideMaster" Target="slideMasters/slideMaster7.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notesMaster" Target="notesMasters/notesMaster1.xml"/><Relationship Id="rId20" Type="http://schemas.openxmlformats.org/officeDocument/2006/relationships/slideMaster" Target="slideMasters/slideMaster16.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6" tIns="46658" rIns="93316" bIns="46658" rtlCol="0"/>
          <a:lstStyle>
            <a:lvl1pPr algn="r">
              <a:defRPr sz="1200"/>
            </a:lvl1pPr>
          </a:lstStyle>
          <a:p>
            <a:fld id="{EFC766DC-FEAD-E74C-BB43-59F9DB6B9CA8}" type="datetimeFigureOut">
              <a:rPr lang="en-US" smtClean="0"/>
              <a:t>5/4/2023</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6" tIns="46658" rIns="93316" bIns="46658"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6" tIns="46658" rIns="93316" bIns="46658" rtlCol="0"/>
          <a:lstStyle>
            <a:lvl1pPr algn="r">
              <a:defRPr sz="1200"/>
            </a:lvl1pPr>
          </a:lstStyle>
          <a:p>
            <a:fld id="{79E1D4EC-987C-8B42-9E2C-375911FB1421}" type="datetimeFigureOut">
              <a:rPr lang="en-US" smtClean="0"/>
              <a:t>5/4/2023</a:t>
            </a:fld>
            <a:endParaRPr lang="en-US"/>
          </a:p>
        </p:txBody>
      </p:sp>
      <p:sp>
        <p:nvSpPr>
          <p:cNvPr id="4" name="Slide Image Placeholder 3"/>
          <p:cNvSpPr>
            <a:spLocks noGrp="1" noRot="1" noChangeAspect="1"/>
          </p:cNvSpPr>
          <p:nvPr>
            <p:ph type="sldImg" idx="2"/>
          </p:nvPr>
        </p:nvSpPr>
        <p:spPr>
          <a:xfrm>
            <a:off x="1182688" y="698500"/>
            <a:ext cx="4657725" cy="3492500"/>
          </a:xfrm>
          <a:prstGeom prst="rect">
            <a:avLst/>
          </a:prstGeom>
          <a:noFill/>
          <a:ln w="12700">
            <a:solidFill>
              <a:prstClr val="black"/>
            </a:solidFill>
          </a:ln>
        </p:spPr>
        <p:txBody>
          <a:bodyPr vert="horz" lIns="93316" tIns="46658" rIns="93316"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6" tIns="46658" rIns="93316"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6" tIns="46658" rIns="93316" bIns="46658"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Thursday, May 4, 2023</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5/4/2023</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5/4/2023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1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5/4/2023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5/4/2023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5/4/2023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53.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3.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2.xml"/><Relationship Id="rId4" Type="http://schemas.openxmlformats.org/officeDocument/2006/relationships/hyperlink" Target="https://supportprecisionagriculture.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85664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a:solidFill>
                  <a:srgbClr val="FF0000"/>
                </a:solidFill>
                <a:effectLst/>
                <a:ea typeface="Times New Roman" panose="02020603050405020304" pitchFamily="18" charset="0"/>
              </a:rPr>
              <a:t>Fact and Fiction about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pitchFamily="34" charset="0"/>
              <a:ea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a:effectLst/>
                <a:latin typeface="Calibri" panose="020F0502020204030204" pitchFamily="34" charset="0"/>
                <a:ea typeface="Calibri" panose="020F0502020204030204" pitchFamily="34" charset="0"/>
              </a:rPr>
              <a:t>Advances in Chemical Sciences Symposium</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a:effectLst/>
                <a:latin typeface="Calibri" panose="020F0502020204030204" pitchFamily="34" charset="0"/>
                <a:ea typeface="Calibri" panose="020F0502020204030204" pitchFamily="34" charset="0"/>
              </a:rPr>
              <a:t>Cambridge May 5</a:t>
            </a:r>
            <a:r>
              <a:rPr lang="en-US" sz="2400" b="1" baseline="30000" dirty="0">
                <a:effectLst/>
                <a:latin typeface="Calibri" panose="020F0502020204030204" pitchFamily="34" charset="0"/>
                <a:ea typeface="Calibri" panose="020F0502020204030204" pitchFamily="34" charset="0"/>
              </a:rPr>
              <a:t>th</a:t>
            </a:r>
            <a:r>
              <a:rPr lang="en-US" sz="2400" b="1" dirty="0">
                <a:effectLst/>
                <a:latin typeface="Calibri" panose="020F0502020204030204" pitchFamily="34" charset="0"/>
                <a:ea typeface="Calibri" panose="020F0502020204030204" pitchFamily="34" charset="0"/>
              </a:rPr>
              <a:t> 2023</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2800" u="sng" dirty="0">
                <a:solidFill>
                  <a:srgbClr val="FFFFFF"/>
                </a:solidFill>
                <a:latin typeface="Times New Roman"/>
                <a:cs typeface="Times New Roman"/>
                <a:hlinkClick r:id="rId2"/>
              </a:rPr>
              <a:t>http://supportprecisionagriculture.org/</a:t>
            </a:r>
            <a:endParaRPr lang="en-US" sz="2800" dirty="0">
              <a:solidFill>
                <a:srgbClr val="FFFFFF"/>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3"/>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4"/>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38CE-B914-4CD2-8459-3A60859CDC9B}"/>
              </a:ext>
            </a:extLst>
          </p:cNvPr>
          <p:cNvSpPr>
            <a:spLocks noGrp="1"/>
          </p:cNvSpPr>
          <p:nvPr>
            <p:ph type="ctrTitle"/>
          </p:nvPr>
        </p:nvSpPr>
        <p:spPr>
          <a:xfrm>
            <a:off x="701488" y="228600"/>
            <a:ext cx="7315200" cy="576072"/>
          </a:xfrm>
        </p:spPr>
        <p:txBody>
          <a:bodyPr>
            <a:normAutofit fontScale="90000"/>
          </a:bodyPr>
          <a:lstStyle/>
          <a:p>
            <a:pPr algn="ctr"/>
            <a:r>
              <a:rPr lang="en-US" dirty="0"/>
              <a:t>The Precautionary Principle</a:t>
            </a:r>
          </a:p>
        </p:txBody>
      </p:sp>
      <p:sp>
        <p:nvSpPr>
          <p:cNvPr id="3" name="Content Placeholder 2">
            <a:extLst>
              <a:ext uri="{FF2B5EF4-FFF2-40B4-BE49-F238E27FC236}">
                <a16:creationId xmlns:a16="http://schemas.microsoft.com/office/drawing/2014/main" id="{D6985BE8-90F0-4B76-B3C9-A02E5373FA13}"/>
              </a:ext>
            </a:extLst>
          </p:cNvPr>
          <p:cNvSpPr>
            <a:spLocks noGrp="1"/>
          </p:cNvSpPr>
          <p:nvPr>
            <p:ph idx="10"/>
          </p:nvPr>
        </p:nvSpPr>
        <p:spPr>
          <a:xfrm>
            <a:off x="228600" y="1371601"/>
            <a:ext cx="8260976" cy="4189186"/>
          </a:xfrm>
        </p:spPr>
        <p:txBody>
          <a:bodyPr>
            <a:normAutofit lnSpcReduction="10000"/>
          </a:bodyPr>
          <a:lstStyle/>
          <a:p>
            <a:pPr algn="ctr"/>
            <a:endParaRPr lang="en-US" dirty="0"/>
          </a:p>
          <a:p>
            <a:pPr marL="0" indent="0" algn="ctr">
              <a:buNone/>
            </a:pPr>
            <a:r>
              <a:rPr lang="en-US" b="1" dirty="0">
                <a:solidFill>
                  <a:srgbClr val="FF0000"/>
                </a:solidFill>
              </a:rPr>
              <a:t>If innovation might cause harm and there is no proof that it is safe</a:t>
            </a:r>
          </a:p>
          <a:p>
            <a:pPr algn="ctr"/>
            <a:endParaRPr lang="en-US" b="1" dirty="0">
              <a:solidFill>
                <a:srgbClr val="FF0000"/>
              </a:solidFill>
            </a:endParaRPr>
          </a:p>
          <a:p>
            <a:pPr marL="0" indent="0" algn="ctr">
              <a:buNone/>
            </a:pPr>
            <a:r>
              <a:rPr lang="en-US" b="1" dirty="0">
                <a:solidFill>
                  <a:srgbClr val="FF0000"/>
                </a:solidFill>
              </a:rPr>
              <a:t>Wait until scientific evidence is available</a:t>
            </a:r>
          </a:p>
          <a:p>
            <a:pPr algn="ctr"/>
            <a:endParaRPr lang="en-US" dirty="0"/>
          </a:p>
          <a:p>
            <a:pPr algn="ctr"/>
            <a:endParaRPr lang="en-US" dirty="0"/>
          </a:p>
          <a:p>
            <a:pPr marL="0" indent="0" algn="ctr">
              <a:buNone/>
            </a:pPr>
            <a:r>
              <a:rPr lang="en-US" b="1" dirty="0">
                <a:solidFill>
                  <a:srgbClr val="00B0F0"/>
                </a:solidFill>
              </a:rPr>
              <a:t>But how much evidence is enough?</a:t>
            </a:r>
          </a:p>
          <a:p>
            <a:pPr marL="0" indent="0" algn="ctr">
              <a:buNone/>
            </a:pPr>
            <a:endParaRPr lang="en-US" b="1" dirty="0">
              <a:solidFill>
                <a:srgbClr val="00B0F0"/>
              </a:solidFill>
            </a:endParaRPr>
          </a:p>
          <a:p>
            <a:pPr marL="0" indent="0" algn="ctr">
              <a:buNone/>
            </a:pPr>
            <a:endParaRPr lang="en-US" b="1" dirty="0">
              <a:solidFill>
                <a:srgbClr val="00B0F0"/>
              </a:solidFill>
            </a:endParaRPr>
          </a:p>
          <a:p>
            <a:pPr marL="0" indent="0" algn="ctr">
              <a:buNone/>
            </a:pPr>
            <a:r>
              <a:rPr lang="en-US" b="1" dirty="0">
                <a:solidFill>
                  <a:srgbClr val="00B050"/>
                </a:solidFill>
              </a:rPr>
              <a:t>Insulin for diabetics, cheese, wine, bread</a:t>
            </a:r>
          </a:p>
          <a:p>
            <a:pPr marL="0" indent="0" algn="ctr">
              <a:buNone/>
            </a:pPr>
            <a:endParaRPr lang="en-US" b="1" dirty="0">
              <a:solidFill>
                <a:srgbClr val="00B050"/>
              </a:solidFill>
            </a:endParaRPr>
          </a:p>
          <a:p>
            <a:pPr marL="0" indent="0" algn="ctr">
              <a:buNone/>
            </a:pPr>
            <a:r>
              <a:rPr lang="en-US" b="1" dirty="0">
                <a:solidFill>
                  <a:srgbClr val="00B050"/>
                </a:solidFill>
              </a:rPr>
              <a:t>Vaccines for COVID-19 </a:t>
            </a:r>
          </a:p>
        </p:txBody>
      </p:sp>
    </p:spTree>
    <p:extLst>
      <p:ext uri="{BB962C8B-B14F-4D97-AF65-F5344CB8AC3E}">
        <p14:creationId xmlns:p14="http://schemas.microsoft.com/office/powerpoint/2010/main" val="53000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sending “missionaries” to the developing countries</a:t>
            </a:r>
          </a:p>
          <a:p>
            <a:pPr marL="0" indent="0" algn="ctr">
              <a:buNone/>
            </a:pPr>
            <a:r>
              <a:rPr lang="en-US" dirty="0">
                <a:solidFill>
                  <a:prstClr val="black"/>
                </a:solidFill>
              </a:rPr>
              <a:t>Is Europe once again trying to instill their values on Africa?</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3882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8A2A7-8612-4A87-977D-5736FA9D292D}"/>
              </a:ext>
            </a:extLst>
          </p:cNvPr>
          <p:cNvSpPr txBox="1"/>
          <p:nvPr/>
        </p:nvSpPr>
        <p:spPr>
          <a:xfrm>
            <a:off x="1473486" y="2458778"/>
            <a:ext cx="6427433" cy="1600438"/>
          </a:xfrm>
          <a:prstGeom prst="rect">
            <a:avLst/>
          </a:prstGeom>
          <a:noFill/>
        </p:spPr>
        <p:txBody>
          <a:bodyPr wrap="square" rtlCol="0">
            <a:spAutoFit/>
          </a:bodyPr>
          <a:lstStyle/>
          <a:p>
            <a:pPr algn="ctr"/>
            <a:r>
              <a:rPr lang="en-US" sz="2400" b="1" dirty="0"/>
              <a:t>Remember that for the 800 million </a:t>
            </a:r>
          </a:p>
          <a:p>
            <a:pPr algn="ctr"/>
            <a:r>
              <a:rPr lang="en-US" sz="2400" b="1" dirty="0"/>
              <a:t>who go to bed hungry at night</a:t>
            </a:r>
          </a:p>
          <a:p>
            <a:endParaRPr lang="en-US" dirty="0"/>
          </a:p>
          <a:p>
            <a:pPr algn="ctr"/>
            <a:r>
              <a:rPr lang="en-US" dirty="0"/>
              <a:t> </a:t>
            </a:r>
            <a:r>
              <a:rPr lang="en-US" sz="3200" b="1" dirty="0">
                <a:solidFill>
                  <a:schemeClr val="accent1">
                    <a:lumMod val="75000"/>
                  </a:schemeClr>
                </a:solidFill>
              </a:rPr>
              <a:t>FOOD is MEDICINE</a:t>
            </a:r>
          </a:p>
        </p:txBody>
      </p:sp>
      <p:sp>
        <p:nvSpPr>
          <p:cNvPr id="3" name="TextBox 2">
            <a:extLst>
              <a:ext uri="{FF2B5EF4-FFF2-40B4-BE49-F238E27FC236}">
                <a16:creationId xmlns:a16="http://schemas.microsoft.com/office/drawing/2014/main" id="{36F0B9C8-B67E-4FE6-8D46-A8767ABDDD49}"/>
              </a:ext>
            </a:extLst>
          </p:cNvPr>
          <p:cNvSpPr txBox="1"/>
          <p:nvPr/>
        </p:nvSpPr>
        <p:spPr>
          <a:xfrm>
            <a:off x="1251752" y="4678621"/>
            <a:ext cx="6942338" cy="1231106"/>
          </a:xfrm>
          <a:prstGeom prst="rect">
            <a:avLst/>
          </a:prstGeom>
          <a:noFill/>
        </p:spPr>
        <p:txBody>
          <a:bodyPr wrap="square" rtlCol="0">
            <a:spAutoFit/>
          </a:bodyPr>
          <a:lstStyle/>
          <a:p>
            <a:pPr algn="ctr"/>
            <a:r>
              <a:rPr lang="en-US" sz="2400" b="1" dirty="0"/>
              <a:t>Greenhouse gas emissions are a major problem</a:t>
            </a:r>
          </a:p>
          <a:p>
            <a:pPr algn="ctr"/>
            <a:endParaRPr lang="en-US" dirty="0"/>
          </a:p>
          <a:p>
            <a:pPr algn="ctr"/>
            <a:r>
              <a:rPr lang="en-US" sz="3200" b="1" dirty="0">
                <a:solidFill>
                  <a:schemeClr val="accent1">
                    <a:lumMod val="75000"/>
                  </a:schemeClr>
                </a:solidFill>
              </a:rPr>
              <a:t>BIOENGINEERED CROPS can HELP</a:t>
            </a:r>
          </a:p>
        </p:txBody>
      </p:sp>
      <p:sp>
        <p:nvSpPr>
          <p:cNvPr id="4" name="TextBox 3">
            <a:extLst>
              <a:ext uri="{FF2B5EF4-FFF2-40B4-BE49-F238E27FC236}">
                <a16:creationId xmlns:a16="http://schemas.microsoft.com/office/drawing/2014/main" id="{3F4654D6-BF78-480F-851B-45857A8CDD5D}"/>
              </a:ext>
            </a:extLst>
          </p:cNvPr>
          <p:cNvSpPr txBox="1"/>
          <p:nvPr/>
        </p:nvSpPr>
        <p:spPr>
          <a:xfrm>
            <a:off x="1154098" y="647059"/>
            <a:ext cx="7137646" cy="1323439"/>
          </a:xfrm>
          <a:prstGeom prst="rect">
            <a:avLst/>
          </a:prstGeom>
          <a:noFill/>
        </p:spPr>
        <p:txBody>
          <a:bodyPr wrap="square" rtlCol="0">
            <a:spAutoFit/>
          </a:bodyPr>
          <a:lstStyle/>
          <a:p>
            <a:pPr algn="ctr"/>
            <a:r>
              <a:rPr lang="en-US" sz="4000" b="1" dirty="0">
                <a:solidFill>
                  <a:srgbClr val="FF0000"/>
                </a:solidFill>
              </a:rPr>
              <a:t>Climate change is devastating life as we know it</a:t>
            </a:r>
          </a:p>
        </p:txBody>
      </p:sp>
    </p:spTree>
    <p:extLst>
      <p:ext uri="{BB962C8B-B14F-4D97-AF65-F5344CB8AC3E}">
        <p14:creationId xmlns:p14="http://schemas.microsoft.com/office/powerpoint/2010/main" val="143040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recently available in the Philippines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037963BD-1AEB-44A2-A262-389114B0EAE0}"/>
              </a:ext>
            </a:extLst>
          </p:cNvPr>
          <p:cNvGraphicFramePr>
            <a:graphicFrameLocks noChangeAspect="1"/>
          </p:cNvGraphicFramePr>
          <p:nvPr/>
        </p:nvGraphicFramePr>
        <p:xfrm>
          <a:off x="609701" y="1258631"/>
          <a:ext cx="8197737" cy="4925859"/>
        </p:xfrm>
        <a:graphic>
          <a:graphicData uri="http://schemas.openxmlformats.org/presentationml/2006/ole">
            <mc:AlternateContent xmlns:mc="http://schemas.openxmlformats.org/markup-compatibility/2006">
              <mc:Choice xmlns:v="urn:schemas-microsoft-com:vml" Requires="v">
                <p:oleObj name="Presentation" r:id="rId2" imgW="6096096" imgH="3429177" progId="PowerPoint.Show.12">
                  <p:embed/>
                </p:oleObj>
              </mc:Choice>
              <mc:Fallback>
                <p:oleObj name="Presentation" r:id="rId2" imgW="6096096" imgH="3429177" progId="PowerPoint.Show.12">
                  <p:embed/>
                  <p:pic>
                    <p:nvPicPr>
                      <p:cNvPr id="2" name="Object 1">
                        <a:hlinkClick r:id="" action="ppaction://ole?verb=0"/>
                        <a:extLst>
                          <a:ext uri="{FF2B5EF4-FFF2-40B4-BE49-F238E27FC236}">
                            <a16:creationId xmlns:a16="http://schemas.microsoft.com/office/drawing/2014/main" id="{037963BD-1AEB-44A2-A262-389114B0EAE0}"/>
                          </a:ext>
                        </a:extLst>
                      </p:cNvPr>
                      <p:cNvPicPr/>
                      <p:nvPr/>
                    </p:nvPicPr>
                    <p:blipFill>
                      <a:blip r:embed="rId3"/>
                      <a:stretch>
                        <a:fillRect/>
                      </a:stretch>
                    </p:blipFill>
                    <p:spPr>
                      <a:xfrm>
                        <a:off x="609701" y="1258631"/>
                        <a:ext cx="8197737" cy="492585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AB58C8C-B0DD-4AAF-9052-DF7844664CA1}"/>
              </a:ext>
            </a:extLst>
          </p:cNvPr>
          <p:cNvSpPr txBox="1"/>
          <p:nvPr/>
        </p:nvSpPr>
        <p:spPr>
          <a:xfrm>
            <a:off x="924232" y="845574"/>
            <a:ext cx="72430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Casava suffering from brown streak disease</a:t>
            </a:r>
          </a:p>
        </p:txBody>
      </p:sp>
      <p:sp>
        <p:nvSpPr>
          <p:cNvPr id="5" name="TextBox 4">
            <a:extLst>
              <a:ext uri="{FF2B5EF4-FFF2-40B4-BE49-F238E27FC236}">
                <a16:creationId xmlns:a16="http://schemas.microsoft.com/office/drawing/2014/main" id="{B34BEAB7-3C60-4B16-87F7-BE94B04D1195}"/>
              </a:ext>
            </a:extLst>
          </p:cNvPr>
          <p:cNvSpPr txBox="1"/>
          <p:nvPr/>
        </p:nvSpPr>
        <p:spPr>
          <a:xfrm>
            <a:off x="924232" y="5358579"/>
            <a:ext cx="733486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a:ea typeface="+mn-ea"/>
                <a:cs typeface="+mn-cs"/>
              </a:rPr>
              <a:t>In 2020 scientists in Kenya and Uganda engineered a CBSV resistant variety that </a:t>
            </a:r>
            <a:r>
              <a:rPr kumimoji="0" lang="en-US" sz="2400" b="0" i="0" u="none" strike="noStrike" kern="1200" cap="none" spc="0" normalizeH="0" baseline="0" noProof="0">
                <a:ln>
                  <a:noFill/>
                </a:ln>
                <a:solidFill>
                  <a:srgbClr val="00B050"/>
                </a:solidFill>
                <a:effectLst/>
                <a:uLnTx/>
                <a:uFillTx/>
                <a:latin typeface="Arial"/>
                <a:ea typeface="+mn-ea"/>
                <a:cs typeface="+mn-cs"/>
              </a:rPr>
              <a:t>is now approved </a:t>
            </a:r>
            <a:r>
              <a:rPr kumimoji="0" lang="en-US" sz="2400" b="0" i="0" u="none" strike="noStrike" kern="1200" cap="none" spc="0" normalizeH="0" baseline="0" noProof="0" dirty="0">
                <a:ln>
                  <a:noFill/>
                </a:ln>
                <a:solidFill>
                  <a:srgbClr val="00B050"/>
                </a:solidFill>
                <a:effectLst/>
                <a:uLnTx/>
                <a:uFillTx/>
                <a:latin typeface="Arial"/>
                <a:ea typeface="+mn-ea"/>
                <a:cs typeface="+mn-cs"/>
              </a:rPr>
              <a:t>for commercial production – at least in Kenya!</a:t>
            </a:r>
          </a:p>
        </p:txBody>
      </p:sp>
    </p:spTree>
    <p:extLst>
      <p:ext uri="{BB962C8B-B14F-4D97-AF65-F5344CB8AC3E}">
        <p14:creationId xmlns:p14="http://schemas.microsoft.com/office/powerpoint/2010/main" val="371149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879A6-2658-491A-BC5A-35D4E00A2541}"/>
              </a:ext>
            </a:extLst>
          </p:cNvPr>
          <p:cNvSpPr txBox="1"/>
          <p:nvPr/>
        </p:nvSpPr>
        <p:spPr>
          <a:xfrm>
            <a:off x="461639" y="1225118"/>
            <a:ext cx="8282866" cy="4770537"/>
          </a:xfrm>
          <a:prstGeom prst="rect">
            <a:avLst/>
          </a:prstGeom>
          <a:noFill/>
        </p:spPr>
        <p:txBody>
          <a:bodyPr wrap="square" rtlCol="0">
            <a:spAutoFit/>
          </a:bodyPr>
          <a:lstStyle/>
          <a:p>
            <a:pPr algn="ctr"/>
            <a:r>
              <a:rPr lang="en-US" sz="2400" dirty="0"/>
              <a:t>The term </a:t>
            </a:r>
            <a:r>
              <a:rPr lang="en-US" sz="2400" dirty="0">
                <a:solidFill>
                  <a:srgbClr val="FF0000"/>
                </a:solidFill>
              </a:rPr>
              <a:t>Genetically Modified Organism </a:t>
            </a:r>
            <a:r>
              <a:rPr lang="en-US" sz="2400" dirty="0"/>
              <a:t>is misleading</a:t>
            </a:r>
          </a:p>
          <a:p>
            <a:pPr algn="ctr"/>
            <a:endParaRPr lang="en-US" sz="2400" dirty="0"/>
          </a:p>
          <a:p>
            <a:pPr algn="ctr"/>
            <a:endParaRPr lang="en-US" sz="2400" dirty="0"/>
          </a:p>
          <a:p>
            <a:pPr algn="ctr"/>
            <a:endParaRPr lang="en-US" sz="2400" dirty="0"/>
          </a:p>
          <a:p>
            <a:pPr algn="ctr"/>
            <a:r>
              <a:rPr lang="en-US" sz="2400" dirty="0"/>
              <a:t>Every life form on this planet has been </a:t>
            </a:r>
            <a:r>
              <a:rPr lang="en-US" sz="2400" dirty="0">
                <a:solidFill>
                  <a:srgbClr val="FF0000"/>
                </a:solidFill>
              </a:rPr>
              <a:t>genetically modified </a:t>
            </a:r>
            <a:r>
              <a:rPr lang="en-US" sz="2400" dirty="0"/>
              <a:t>by evolution</a:t>
            </a:r>
          </a:p>
          <a:p>
            <a:pPr algn="ctr"/>
            <a:endParaRPr lang="en-US" sz="2400" dirty="0"/>
          </a:p>
          <a:p>
            <a:pPr algn="ctr"/>
            <a:endParaRPr lang="en-US" sz="2400" dirty="0"/>
          </a:p>
          <a:p>
            <a:pPr algn="ctr"/>
            <a:endParaRPr lang="en-US" sz="2400" dirty="0"/>
          </a:p>
          <a:p>
            <a:pPr algn="ctr"/>
            <a:r>
              <a:rPr lang="en-US" sz="2400" dirty="0"/>
              <a:t>Plant and animal breeding has been practiced for centuries and involves </a:t>
            </a:r>
            <a:r>
              <a:rPr lang="en-US" sz="2400" dirty="0">
                <a:solidFill>
                  <a:srgbClr val="FF0000"/>
                </a:solidFill>
              </a:rPr>
              <a:t>genetic modification</a:t>
            </a:r>
            <a:r>
              <a:rPr lang="en-US" sz="2400" dirty="0"/>
              <a:t>.  </a:t>
            </a:r>
          </a:p>
          <a:p>
            <a:endParaRPr lang="en-US" sz="2000" dirty="0"/>
          </a:p>
          <a:p>
            <a:endParaRPr lang="en-US" sz="2000" dirty="0"/>
          </a:p>
        </p:txBody>
      </p:sp>
      <p:sp>
        <p:nvSpPr>
          <p:cNvPr id="3" name="TextBox 2">
            <a:extLst>
              <a:ext uri="{FF2B5EF4-FFF2-40B4-BE49-F238E27FC236}">
                <a16:creationId xmlns:a16="http://schemas.microsoft.com/office/drawing/2014/main" id="{E404532A-4187-4296-9145-09519659FCC2}"/>
              </a:ext>
            </a:extLst>
          </p:cNvPr>
          <p:cNvSpPr txBox="1"/>
          <p:nvPr/>
        </p:nvSpPr>
        <p:spPr>
          <a:xfrm>
            <a:off x="1029810" y="3977195"/>
            <a:ext cx="7439487" cy="400110"/>
          </a:xfrm>
          <a:prstGeom prst="rect">
            <a:avLst/>
          </a:prstGeom>
          <a:noFill/>
        </p:spPr>
        <p:txBody>
          <a:bodyPr wrap="square" rtlCol="0">
            <a:spAutoFit/>
          </a:bodyPr>
          <a:lstStyle/>
          <a:p>
            <a:pPr algn="ctr"/>
            <a:endParaRPr lang="en-US" sz="2000" dirty="0">
              <a:solidFill>
                <a:srgbClr val="0070C0"/>
              </a:solidFill>
            </a:endParaRPr>
          </a:p>
        </p:txBody>
      </p:sp>
    </p:spTree>
    <p:extLst>
      <p:ext uri="{BB962C8B-B14F-4D97-AF65-F5344CB8AC3E}">
        <p14:creationId xmlns:p14="http://schemas.microsoft.com/office/powerpoint/2010/main" val="33403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635" y="1222519"/>
            <a:ext cx="8526065" cy="4093428"/>
          </a:xfrm>
          <a:prstGeom prst="rect">
            <a:avLst/>
          </a:prstGeom>
          <a:noFill/>
        </p:spPr>
        <p:txBody>
          <a:bodyPr wrap="square" rtlCol="0">
            <a:spAutoFit/>
          </a:bodyPr>
          <a:lstStyle/>
          <a:p>
            <a:pPr algn="ctr"/>
            <a:r>
              <a:rPr lang="en-US" sz="3300" dirty="0">
                <a:solidFill>
                  <a:srgbClr val="000000"/>
                </a:solidFill>
              </a:rPr>
              <a:t>The pesticide myth</a:t>
            </a:r>
          </a:p>
          <a:p>
            <a:endParaRPr lang="en-US" sz="1350" dirty="0">
              <a:solidFill>
                <a:srgbClr val="000000"/>
              </a:solidFill>
            </a:endParaRPr>
          </a:p>
          <a:p>
            <a:pPr algn="ctr"/>
            <a:r>
              <a:rPr lang="en-US" sz="3000" dirty="0" err="1">
                <a:solidFill>
                  <a:srgbClr val="FF0000"/>
                </a:solidFill>
              </a:rPr>
              <a:t>Bt</a:t>
            </a:r>
            <a:r>
              <a:rPr lang="en-US" sz="3000" dirty="0">
                <a:solidFill>
                  <a:srgbClr val="FF0000"/>
                </a:solidFill>
              </a:rPr>
              <a:t> cotton in India </a:t>
            </a:r>
          </a:p>
          <a:p>
            <a:pPr algn="ctr"/>
            <a:endParaRPr lang="en-US" sz="3000" dirty="0">
              <a:solidFill>
                <a:srgbClr val="FF0000"/>
              </a:solidFill>
            </a:endParaRPr>
          </a:p>
          <a:p>
            <a:endParaRPr lang="en-US" sz="1350" dirty="0">
              <a:solidFill>
                <a:srgbClr val="000000"/>
              </a:solidFill>
            </a:endParaRPr>
          </a:p>
          <a:p>
            <a:r>
              <a:rPr lang="en-US" sz="2700" dirty="0">
                <a:solidFill>
                  <a:schemeClr val="accent5">
                    <a:lumMod val="75000"/>
                  </a:schemeClr>
                </a:solidFill>
              </a:rPr>
              <a:t>                      </a:t>
            </a:r>
            <a:r>
              <a:rPr lang="en-US" sz="2400" dirty="0">
                <a:solidFill>
                  <a:schemeClr val="accent5">
                    <a:lumMod val="75000"/>
                  </a:schemeClr>
                </a:solidFill>
              </a:rPr>
              <a:t> </a:t>
            </a:r>
            <a:r>
              <a:rPr lang="en-US" sz="2800" b="1" dirty="0">
                <a:solidFill>
                  <a:schemeClr val="accent6">
                    <a:lumMod val="75000"/>
                  </a:schemeClr>
                </a:solidFill>
              </a:rPr>
              <a:t>pesticide use                  Yield per hectare</a:t>
            </a:r>
          </a:p>
          <a:p>
            <a:endParaRPr lang="en-US" sz="2800" b="1" dirty="0">
              <a:solidFill>
                <a:schemeClr val="accent6">
                  <a:lumMod val="75000"/>
                </a:schemeClr>
              </a:solidFill>
            </a:endParaRPr>
          </a:p>
          <a:p>
            <a:r>
              <a:rPr lang="en-US" sz="2800" b="1" dirty="0">
                <a:solidFill>
                  <a:schemeClr val="accent6">
                    <a:lumMod val="75000"/>
                  </a:schemeClr>
                </a:solidFill>
              </a:rPr>
              <a:t>2001             5,748 metric tons                     308 kg</a:t>
            </a:r>
          </a:p>
          <a:p>
            <a:pPr lvl="1"/>
            <a:endParaRPr lang="en-US" sz="2800" b="1" dirty="0">
              <a:solidFill>
                <a:schemeClr val="accent6">
                  <a:lumMod val="75000"/>
                </a:schemeClr>
              </a:solidFill>
            </a:endParaRPr>
          </a:p>
          <a:p>
            <a:r>
              <a:rPr lang="en-US" sz="2800" b="1" dirty="0">
                <a:solidFill>
                  <a:schemeClr val="accent6">
                    <a:lumMod val="75000"/>
                  </a:schemeClr>
                </a:solidFill>
              </a:rPr>
              <a:t>2013                222 metric tons                     550 kg</a:t>
            </a:r>
          </a:p>
        </p:txBody>
      </p:sp>
    </p:spTree>
    <p:extLst>
      <p:ext uri="{BB962C8B-B14F-4D97-AF65-F5344CB8AC3E}">
        <p14:creationId xmlns:p14="http://schemas.microsoft.com/office/powerpoint/2010/main" val="15794036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2470695" y="1603634"/>
            <a:ext cx="3912572" cy="2431046"/>
          </a:xfrm>
          <a:prstGeom prst="rect">
            <a:avLst/>
          </a:prstGeom>
          <a:ln w="19050">
            <a:noFill/>
          </a:ln>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478858" y="1566615"/>
            <a:ext cx="1922499" cy="2505084"/>
          </a:xfrm>
          <a:prstGeom prst="rect">
            <a:avLst/>
          </a:prstGeom>
          <a:ln w="19050">
            <a:solidFill>
              <a:schemeClr val="tx1"/>
            </a:solidFill>
          </a:ln>
        </p:spPr>
      </p:pic>
      <p:sp>
        <p:nvSpPr>
          <p:cNvPr id="2" name="TextBox 1">
            <a:extLst>
              <a:ext uri="{FF2B5EF4-FFF2-40B4-BE49-F238E27FC236}">
                <a16:creationId xmlns:a16="http://schemas.microsoft.com/office/drawing/2014/main" id="{34B0FD97-653F-4B13-A1F7-DD268E55A5B3}"/>
              </a:ext>
            </a:extLst>
          </p:cNvPr>
          <p:cNvSpPr txBox="1"/>
          <p:nvPr/>
        </p:nvSpPr>
        <p:spPr>
          <a:xfrm>
            <a:off x="1690256" y="4792701"/>
            <a:ext cx="6003636" cy="461665"/>
          </a:xfrm>
          <a:prstGeom prst="rect">
            <a:avLst/>
          </a:prstGeom>
          <a:noFill/>
        </p:spPr>
        <p:txBody>
          <a:bodyPr wrap="square" rtlCol="0">
            <a:spAutoFit/>
          </a:bodyPr>
          <a:lstStyle/>
          <a:p>
            <a:pPr defTabSz="514350">
              <a:defRPr/>
            </a:pPr>
            <a:r>
              <a:rPr lang="en-US" sz="2400">
                <a:solidFill>
                  <a:srgbClr val="00B050"/>
                </a:solidFill>
                <a:latin typeface="Times New Roman"/>
                <a:cs typeface="Times New Roman"/>
              </a:rPr>
              <a:t>https://www.supportprecisionagriculture.org/</a:t>
            </a:r>
            <a:endParaRPr lang="en-US" sz="2400" dirty="0">
              <a:solidFill>
                <a:srgbClr val="00B050"/>
              </a:solidFill>
              <a:latin typeface="Times New Roman"/>
              <a:cs typeface="Times New Roman"/>
            </a:endParaRPr>
          </a:p>
        </p:txBody>
      </p:sp>
      <p:pic>
        <p:nvPicPr>
          <p:cNvPr id="3" name="Picture 2">
            <a:extLst>
              <a:ext uri="{FF2B5EF4-FFF2-40B4-BE49-F238E27FC236}">
                <a16:creationId xmlns:a16="http://schemas.microsoft.com/office/drawing/2014/main" id="{8E4E4333-82D6-4EC7-B693-10C9F0FABE5D}"/>
              </a:ext>
            </a:extLst>
          </p:cNvPr>
          <p:cNvPicPr>
            <a:picLocks noChangeAspect="1"/>
          </p:cNvPicPr>
          <p:nvPr/>
        </p:nvPicPr>
        <p:blipFill>
          <a:blip r:embed="rId4"/>
          <a:stretch>
            <a:fillRect/>
          </a:stretch>
        </p:blipFill>
        <p:spPr>
          <a:xfrm>
            <a:off x="597302" y="1559469"/>
            <a:ext cx="1777802" cy="2505084"/>
          </a:xfrm>
          <a:prstGeom prst="rect">
            <a:avLst/>
          </a:prstGeom>
          <a:ln w="19050">
            <a:solidFill>
              <a:schemeClr val="tx1"/>
            </a:solidFill>
          </a:ln>
        </p:spPr>
      </p:pic>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85A6E-3E53-4653-9EB1-5F75534635FC}"/>
              </a:ext>
            </a:extLst>
          </p:cNvPr>
          <p:cNvSpPr txBox="1"/>
          <p:nvPr/>
        </p:nvSpPr>
        <p:spPr>
          <a:xfrm>
            <a:off x="754811" y="1889184"/>
            <a:ext cx="7634377" cy="3416320"/>
          </a:xfrm>
          <a:prstGeom prst="rect">
            <a:avLst/>
          </a:prstGeom>
          <a:noFill/>
        </p:spPr>
        <p:txBody>
          <a:bodyPr wrap="square" rtlCol="0">
            <a:spAutoFit/>
          </a:bodyPr>
          <a:lstStyle/>
          <a:p>
            <a:pPr algn="ctr"/>
            <a:r>
              <a:rPr lang="en-US" b="1" dirty="0">
                <a:solidFill>
                  <a:srgbClr val="FF0000"/>
                </a:solidFill>
              </a:rPr>
              <a:t>Hypocrisy abounds within the anti-GMO movement</a:t>
            </a:r>
          </a:p>
          <a:p>
            <a:pPr algn="ctr"/>
            <a:endParaRPr lang="en-US" dirty="0">
              <a:solidFill>
                <a:srgbClr val="FF0000"/>
              </a:solidFill>
            </a:endParaRPr>
          </a:p>
          <a:p>
            <a:endParaRPr lang="en-US" dirty="0"/>
          </a:p>
          <a:p>
            <a:pPr algn="ctr"/>
            <a:r>
              <a:rPr lang="en-US" dirty="0">
                <a:solidFill>
                  <a:srgbClr val="00B0F0"/>
                </a:solidFill>
              </a:rPr>
              <a:t>Why don’t they stop human insulin production for diabetics?</a:t>
            </a:r>
          </a:p>
          <a:p>
            <a:pPr algn="ctr"/>
            <a:endParaRPr lang="en-US" dirty="0">
              <a:solidFill>
                <a:srgbClr val="00B0F0"/>
              </a:solidFill>
            </a:endParaRPr>
          </a:p>
          <a:p>
            <a:pPr algn="ctr"/>
            <a:endParaRPr lang="en-US" dirty="0"/>
          </a:p>
          <a:p>
            <a:pPr algn="ctr"/>
            <a:r>
              <a:rPr lang="en-US" dirty="0">
                <a:solidFill>
                  <a:srgbClr val="00B0F0"/>
                </a:solidFill>
              </a:rPr>
              <a:t>Why do they accept vaccines for COVID-19 within 12 months of development?</a:t>
            </a:r>
          </a:p>
          <a:p>
            <a:pPr algn="ctr"/>
            <a:endParaRPr lang="en-US" dirty="0">
              <a:solidFill>
                <a:srgbClr val="00B0F0"/>
              </a:solidFill>
            </a:endParaRPr>
          </a:p>
          <a:p>
            <a:pPr algn="ctr"/>
            <a:endParaRPr lang="en-US" dirty="0"/>
          </a:p>
          <a:p>
            <a:pPr algn="ctr"/>
            <a:r>
              <a:rPr lang="en-US" dirty="0">
                <a:solidFill>
                  <a:srgbClr val="00B0F0"/>
                </a:solidFill>
              </a:rPr>
              <a:t>Why do they allow millions of tons of GMO products to be used to feed animals for human consumption?</a:t>
            </a:r>
          </a:p>
          <a:p>
            <a:endParaRPr lang="en-US" dirty="0"/>
          </a:p>
        </p:txBody>
      </p:sp>
    </p:spTree>
    <p:extLst>
      <p:ext uri="{BB962C8B-B14F-4D97-AF65-F5344CB8AC3E}">
        <p14:creationId xmlns:p14="http://schemas.microsoft.com/office/powerpoint/2010/main" val="102879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160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250948" y="5733257"/>
            <a:ext cx="5768765"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414EF4A-4B6E-4B21-8251-36364C77EF38}">
  <ds:schemaRefs>
    <ds:schemaRef ds:uri="http://schemas.microsoft.com/office/2006/documentManagement/types"/>
    <ds:schemaRef ds:uri="http://purl.org/dc/elements/1.1/"/>
    <ds:schemaRef ds:uri="http://schemas.microsoft.com/office/2006/metadata/properties"/>
    <ds:schemaRef ds:uri="387d7afa-6ac9-4adf-a19b-74a3b0a2b762"/>
    <ds:schemaRef ds:uri="f326c8d5-c302-4be2-b08c-80b3c4ffc93b"/>
    <ds:schemaRef ds:uri="http://schemas.microsoft.com/office/infopath/2007/PartnerControls"/>
    <ds:schemaRef ds:uri="http://schemas.openxmlformats.org/package/2006/metadata/core-properties"/>
    <ds:schemaRef ds:uri="http://purl.org/dc/dcmitype/"/>
    <ds:schemaRef ds:uri="808cda61-64c1-4cc2-8d52-d2ef7cb65ec5"/>
    <ds:schemaRef ds:uri="http://www.w3.org/XML/1998/namespace"/>
    <ds:schemaRef ds:uri="http://purl.org/dc/terms/"/>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15115</TotalTime>
  <Words>1272</Words>
  <Application>Microsoft Office PowerPoint</Application>
  <PresentationFormat>On-screen Show (4:3)</PresentationFormat>
  <Paragraphs>271</Paragraphs>
  <Slides>37</Slides>
  <Notes>2</Notes>
  <HiddenSlides>0</HiddenSlides>
  <MMClips>0</MMClips>
  <ScaleCrop>false</ScaleCrop>
  <HeadingPairs>
    <vt:vector size="8" baseType="variant">
      <vt:variant>
        <vt:lpstr>Fonts Used</vt:lpstr>
      </vt:variant>
      <vt:variant>
        <vt:i4>9</vt:i4>
      </vt:variant>
      <vt:variant>
        <vt:lpstr>Theme</vt:lpstr>
      </vt:variant>
      <vt:variant>
        <vt:i4>17</vt:i4>
      </vt:variant>
      <vt:variant>
        <vt:lpstr>Embedded OLE Servers</vt:lpstr>
      </vt:variant>
      <vt:variant>
        <vt:i4>1</vt:i4>
      </vt:variant>
      <vt:variant>
        <vt:lpstr>Slide Titles</vt:lpstr>
      </vt:variant>
      <vt:variant>
        <vt:i4>37</vt:i4>
      </vt:variant>
    </vt:vector>
  </HeadingPairs>
  <TitlesOfParts>
    <vt:vector size="64"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2_White Background w/Title</vt:lpstr>
      <vt:lpstr>1_Blue</vt:lpstr>
      <vt:lpstr>3_Office Theme</vt:lpstr>
      <vt:lpstr>2_Office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Food in Developing Countries</vt:lpstr>
      <vt:lpstr>The Real Problem</vt:lpstr>
      <vt:lpstr>The Green Parties Solution</vt:lpstr>
      <vt:lpstr>The Precautionary Principle</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254</cp:revision>
  <cp:lastPrinted>2022-04-15T15:09:47Z</cp:lastPrinted>
  <dcterms:created xsi:type="dcterms:W3CDTF">2014-10-03T15:19:54Z</dcterms:created>
  <dcterms:modified xsi:type="dcterms:W3CDTF">2023-05-05T02:23:57Z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