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theme/theme8.xml" ContentType="application/vnd.openxmlformats-officedocument.theme+xml"/>
  <Override PartName="/ppt/slideLayouts/slideLayout16.xml" ContentType="application/vnd.openxmlformats-officedocument.presentationml.slideLayout+xml"/>
  <Override PartName="/ppt/theme/theme9.xml" ContentType="application/vnd.openxmlformats-officedocument.theme+xml"/>
  <Override PartName="/ppt/slideLayouts/slideLayout17.xml" ContentType="application/vnd.openxmlformats-officedocument.presentationml.slideLayout+xml"/>
  <Override PartName="/ppt/theme/theme10.xml" ContentType="application/vnd.openxmlformats-officedocument.theme+xml"/>
  <Override PartName="/ppt/slideLayouts/slideLayout18.xml" ContentType="application/vnd.openxmlformats-officedocument.presentationml.slideLayout+xml"/>
  <Override PartName="/ppt/theme/theme11.xml" ContentType="application/vnd.openxmlformats-officedocument.theme+xml"/>
  <Override PartName="/ppt/slideLayouts/slideLayout19.xml" ContentType="application/vnd.openxmlformats-officedocument.presentationml.slideLayout+xml"/>
  <Override PartName="/ppt/theme/theme1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5"/>
    <p:sldMasterId id="2147483666" r:id="rId6"/>
    <p:sldMasterId id="2147483668" r:id="rId7"/>
    <p:sldMasterId id="2147483670" r:id="rId8"/>
    <p:sldMasterId id="2147483651" r:id="rId9"/>
    <p:sldMasterId id="2147483658" r:id="rId10"/>
    <p:sldMasterId id="2147483660" r:id="rId11"/>
    <p:sldMasterId id="2147483662" r:id="rId12"/>
    <p:sldMasterId id="2147483654" r:id="rId13"/>
    <p:sldMasterId id="2147483656" r:id="rId14"/>
    <p:sldMasterId id="2147483672" r:id="rId15"/>
    <p:sldMasterId id="2147483674" r:id="rId16"/>
    <p:sldMasterId id="2147483683" r:id="rId17"/>
    <p:sldMasterId id="2147483695" r:id="rId18"/>
    <p:sldMasterId id="2147483719" r:id="rId19"/>
    <p:sldMasterId id="2147483738" r:id="rId20"/>
    <p:sldMasterId id="2147483750" r:id="rId21"/>
    <p:sldMasterId id="2147483774" r:id="rId22"/>
  </p:sldMasterIdLst>
  <p:notesMasterIdLst>
    <p:notesMasterId r:id="rId57"/>
  </p:notesMasterIdLst>
  <p:handoutMasterIdLst>
    <p:handoutMasterId r:id="rId58"/>
  </p:handoutMasterIdLst>
  <p:sldIdLst>
    <p:sldId id="379" r:id="rId23"/>
    <p:sldId id="302" r:id="rId24"/>
    <p:sldId id="366" r:id="rId25"/>
    <p:sldId id="377" r:id="rId26"/>
    <p:sldId id="357" r:id="rId27"/>
    <p:sldId id="305" r:id="rId28"/>
    <p:sldId id="367" r:id="rId29"/>
    <p:sldId id="378" r:id="rId30"/>
    <p:sldId id="359" r:id="rId31"/>
    <p:sldId id="342" r:id="rId32"/>
    <p:sldId id="339" r:id="rId33"/>
    <p:sldId id="370" r:id="rId34"/>
    <p:sldId id="343" r:id="rId35"/>
    <p:sldId id="309" r:id="rId36"/>
    <p:sldId id="371" r:id="rId37"/>
    <p:sldId id="311" r:id="rId38"/>
    <p:sldId id="312" r:id="rId39"/>
    <p:sldId id="313" r:id="rId40"/>
    <p:sldId id="314" r:id="rId41"/>
    <p:sldId id="315" r:id="rId42"/>
    <p:sldId id="375" r:id="rId43"/>
    <p:sldId id="317" r:id="rId44"/>
    <p:sldId id="348" r:id="rId45"/>
    <p:sldId id="372" r:id="rId46"/>
    <p:sldId id="373" r:id="rId47"/>
    <p:sldId id="354" r:id="rId48"/>
    <p:sldId id="355" r:id="rId49"/>
    <p:sldId id="353" r:id="rId50"/>
    <p:sldId id="352" r:id="rId51"/>
    <p:sldId id="351" r:id="rId52"/>
    <p:sldId id="362" r:id="rId53"/>
    <p:sldId id="376" r:id="rId54"/>
    <p:sldId id="384" r:id="rId55"/>
    <p:sldId id="356" r:id="rId56"/>
  </p:sldIdLst>
  <p:sldSz cx="9144000" cy="6858000" type="screen4x3"/>
  <p:notesSz cx="6934200" cy="9220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02">
          <p15:clr>
            <a:srgbClr val="A4A3A4"/>
          </p15:clr>
        </p15:guide>
        <p15:guide id="2" pos="28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6553"/>
    <a:srgbClr val="15413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33" autoAdjust="0"/>
    <p:restoredTop sz="99042" autoAdjust="0"/>
  </p:normalViewPr>
  <p:slideViewPr>
    <p:cSldViewPr snapToGrid="0" snapToObjects="1">
      <p:cViewPr varScale="1">
        <p:scale>
          <a:sx n="104" d="100"/>
          <a:sy n="104" d="100"/>
        </p:scale>
        <p:origin x="1398" y="108"/>
      </p:cViewPr>
      <p:guideLst>
        <p:guide orient="horz" pos="602"/>
        <p:guide pos="28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17.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7.xml"/><Relationship Id="rId11" Type="http://schemas.openxmlformats.org/officeDocument/2006/relationships/slideMaster" Target="slideMasters/slideMaster7.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handoutMaster" Target="handoutMasters/handoutMaster1.xml"/><Relationship Id="rId5" Type="http://schemas.openxmlformats.org/officeDocument/2006/relationships/slideMaster" Target="slideMasters/slideMaster1.xml"/><Relationship Id="rId61" Type="http://schemas.openxmlformats.org/officeDocument/2006/relationships/theme" Target="theme/theme1.xml"/><Relationship Id="rId19" Type="http://schemas.openxmlformats.org/officeDocument/2006/relationships/slideMaster" Target="slideMasters/slideMaster1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8" Type="http://schemas.openxmlformats.org/officeDocument/2006/relationships/slideMaster" Target="slideMasters/slideMaster4.xml"/><Relationship Id="rId51" Type="http://schemas.openxmlformats.org/officeDocument/2006/relationships/slide" Target="slides/slide29.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presProps" Target="presProps.xml"/><Relationship Id="rId20" Type="http://schemas.openxmlformats.org/officeDocument/2006/relationships/slideMaster" Target="slideMasters/slideMaster16.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notesMaster" Target="notesMasters/notesMaster1.xml"/><Relationship Id="rId10" Type="http://schemas.openxmlformats.org/officeDocument/2006/relationships/slideMaster" Target="slideMasters/slideMaster6.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sz="quarter" idx="1"/>
          </p:nvPr>
        </p:nvSpPr>
        <p:spPr>
          <a:xfrm>
            <a:off x="3927775" y="0"/>
            <a:ext cx="3004820" cy="461010"/>
          </a:xfrm>
          <a:prstGeom prst="rect">
            <a:avLst/>
          </a:prstGeom>
        </p:spPr>
        <p:txBody>
          <a:bodyPr vert="horz" lIns="92309" tIns="46154" rIns="92309" bIns="46154" rtlCol="0"/>
          <a:lstStyle>
            <a:lvl1pPr algn="r">
              <a:defRPr sz="1200"/>
            </a:lvl1pPr>
          </a:lstStyle>
          <a:p>
            <a:fld id="{EFC766DC-FEAD-E74C-BB43-59F9DB6B9CA8}" type="datetimeFigureOut">
              <a:rPr lang="en-US" smtClean="0"/>
              <a:t>10/26/2019</a:t>
            </a:fld>
            <a:endParaRPr lang="en-US"/>
          </a:p>
        </p:txBody>
      </p:sp>
      <p:sp>
        <p:nvSpPr>
          <p:cNvPr id="4" name="Footer Placeholder 3"/>
          <p:cNvSpPr>
            <a:spLocks noGrp="1"/>
          </p:cNvSpPr>
          <p:nvPr>
            <p:ph type="ftr" sz="quarter" idx="2"/>
          </p:nvPr>
        </p:nvSpPr>
        <p:spPr>
          <a:xfrm>
            <a:off x="0" y="8757590"/>
            <a:ext cx="3004820" cy="461010"/>
          </a:xfrm>
          <a:prstGeom prst="rect">
            <a:avLst/>
          </a:prstGeom>
        </p:spPr>
        <p:txBody>
          <a:bodyPr vert="horz" lIns="92309" tIns="46154" rIns="92309" bIns="46154" rtlCol="0" anchor="b"/>
          <a:lstStyle>
            <a:lvl1pPr algn="l">
              <a:defRPr sz="1200"/>
            </a:lvl1pPr>
          </a:lstStyle>
          <a:p>
            <a:endParaRPr lang="en-US"/>
          </a:p>
        </p:txBody>
      </p:sp>
      <p:sp>
        <p:nvSpPr>
          <p:cNvPr id="5" name="Slide Number Placeholder 4"/>
          <p:cNvSpPr>
            <a:spLocks noGrp="1"/>
          </p:cNvSpPr>
          <p:nvPr>
            <p:ph type="sldNum" sz="quarter" idx="3"/>
          </p:nvPr>
        </p:nvSpPr>
        <p:spPr>
          <a:xfrm>
            <a:off x="3927775" y="8757590"/>
            <a:ext cx="3004820" cy="461010"/>
          </a:xfrm>
          <a:prstGeom prst="rect">
            <a:avLst/>
          </a:prstGeom>
        </p:spPr>
        <p:txBody>
          <a:bodyPr vert="horz" lIns="92309" tIns="46154" rIns="92309" bIns="46154" rtlCol="0" anchor="b"/>
          <a:lstStyle>
            <a:lvl1pPr algn="r">
              <a:defRPr sz="1200"/>
            </a:lvl1pPr>
          </a:lstStyle>
          <a:p>
            <a:fld id="{48D7B5AA-A55C-A341-A1F4-DE9D6ADB98FF}" type="slidenum">
              <a:rPr lang="en-US" smtClean="0"/>
              <a:t>‹#›</a:t>
            </a:fld>
            <a:endParaRPr lang="en-US"/>
          </a:p>
        </p:txBody>
      </p:sp>
    </p:spTree>
    <p:extLst>
      <p:ext uri="{BB962C8B-B14F-4D97-AF65-F5344CB8AC3E}">
        <p14:creationId xmlns:p14="http://schemas.microsoft.com/office/powerpoint/2010/main" val="20091055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idx="1"/>
          </p:nvPr>
        </p:nvSpPr>
        <p:spPr>
          <a:xfrm>
            <a:off x="3927775" y="0"/>
            <a:ext cx="3004820" cy="461010"/>
          </a:xfrm>
          <a:prstGeom prst="rect">
            <a:avLst/>
          </a:prstGeom>
        </p:spPr>
        <p:txBody>
          <a:bodyPr vert="horz" lIns="92309" tIns="46154" rIns="92309" bIns="46154" rtlCol="0"/>
          <a:lstStyle>
            <a:lvl1pPr algn="r">
              <a:defRPr sz="1200"/>
            </a:lvl1pPr>
          </a:lstStyle>
          <a:p>
            <a:fld id="{79E1D4EC-987C-8B42-9E2C-375911FB1421}" type="datetimeFigureOut">
              <a:rPr lang="en-US" smtClean="0"/>
              <a:t>10/26/2019</a:t>
            </a:fld>
            <a:endParaRPr lang="en-US"/>
          </a:p>
        </p:txBody>
      </p:sp>
      <p:sp>
        <p:nvSpPr>
          <p:cNvPr id="4" name="Slide Image Placeholder 3"/>
          <p:cNvSpPr>
            <a:spLocks noGrp="1" noRot="1" noChangeAspect="1"/>
          </p:cNvSpPr>
          <p:nvPr>
            <p:ph type="sldImg" idx="2"/>
          </p:nvPr>
        </p:nvSpPr>
        <p:spPr>
          <a:xfrm>
            <a:off x="1162050" y="692150"/>
            <a:ext cx="4610100" cy="3457575"/>
          </a:xfrm>
          <a:prstGeom prst="rect">
            <a:avLst/>
          </a:prstGeom>
          <a:noFill/>
          <a:ln w="12700">
            <a:solidFill>
              <a:prstClr val="black"/>
            </a:solidFill>
          </a:ln>
        </p:spPr>
        <p:txBody>
          <a:bodyPr vert="horz" lIns="92309" tIns="46154" rIns="92309" bIns="46154" rtlCol="0" anchor="ctr"/>
          <a:lstStyle/>
          <a:p>
            <a:endParaRPr lang="en-US"/>
          </a:p>
        </p:txBody>
      </p:sp>
      <p:sp>
        <p:nvSpPr>
          <p:cNvPr id="5" name="Notes Placeholder 4"/>
          <p:cNvSpPr>
            <a:spLocks noGrp="1"/>
          </p:cNvSpPr>
          <p:nvPr>
            <p:ph type="body" sz="quarter" idx="3"/>
          </p:nvPr>
        </p:nvSpPr>
        <p:spPr>
          <a:xfrm>
            <a:off x="693420" y="4379595"/>
            <a:ext cx="5547360" cy="4149090"/>
          </a:xfrm>
          <a:prstGeom prst="rect">
            <a:avLst/>
          </a:prstGeom>
        </p:spPr>
        <p:txBody>
          <a:bodyPr vert="horz" lIns="92309" tIns="46154" rIns="92309" bIns="4615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0"/>
            <a:ext cx="3004820" cy="461010"/>
          </a:xfrm>
          <a:prstGeom prst="rect">
            <a:avLst/>
          </a:prstGeom>
        </p:spPr>
        <p:txBody>
          <a:bodyPr vert="horz" lIns="92309" tIns="46154" rIns="92309" bIns="46154" rtlCol="0" anchor="b"/>
          <a:lstStyle>
            <a:lvl1pPr algn="l">
              <a:defRPr sz="1200"/>
            </a:lvl1pPr>
          </a:lstStyle>
          <a:p>
            <a:endParaRPr lang="en-US"/>
          </a:p>
        </p:txBody>
      </p:sp>
      <p:sp>
        <p:nvSpPr>
          <p:cNvPr id="7" name="Slide Number Placeholder 6"/>
          <p:cNvSpPr>
            <a:spLocks noGrp="1"/>
          </p:cNvSpPr>
          <p:nvPr>
            <p:ph type="sldNum" sz="quarter" idx="5"/>
          </p:nvPr>
        </p:nvSpPr>
        <p:spPr>
          <a:xfrm>
            <a:off x="3927775" y="8757590"/>
            <a:ext cx="3004820" cy="461010"/>
          </a:xfrm>
          <a:prstGeom prst="rect">
            <a:avLst/>
          </a:prstGeom>
        </p:spPr>
        <p:txBody>
          <a:bodyPr vert="horz" lIns="92309" tIns="46154" rIns="92309" bIns="46154" rtlCol="0" anchor="b"/>
          <a:lstStyle>
            <a:lvl1pPr algn="r">
              <a:defRPr sz="1200"/>
            </a:lvl1pPr>
          </a:lstStyle>
          <a:p>
            <a:fld id="{CFFD8107-F089-0E49-831A-D7E8FF3A1CD3}" type="slidenum">
              <a:rPr lang="en-US" smtClean="0"/>
              <a:t>‹#›</a:t>
            </a:fld>
            <a:endParaRPr lang="en-US"/>
          </a:p>
        </p:txBody>
      </p:sp>
    </p:spTree>
    <p:extLst>
      <p:ext uri="{BB962C8B-B14F-4D97-AF65-F5344CB8AC3E}">
        <p14:creationId xmlns:p14="http://schemas.microsoft.com/office/powerpoint/2010/main" val="31442167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55675" y="769938"/>
            <a:ext cx="5019675" cy="3765550"/>
          </a:xfrm>
          <a:solidFill>
            <a:srgbClr val="FFFFFF"/>
          </a:solidFill>
          <a:ln/>
        </p:spPr>
      </p:sp>
      <p:sp>
        <p:nvSpPr>
          <p:cNvPr id="18435" name="Rectangle 3"/>
          <p:cNvSpPr>
            <a:spLocks noGrp="1" noChangeArrowheads="1"/>
          </p:cNvSpPr>
          <p:nvPr>
            <p:ph type="body" idx="1"/>
          </p:nvPr>
        </p:nvSpPr>
        <p:spPr>
          <a:xfrm>
            <a:off x="924560" y="4763770"/>
            <a:ext cx="5086686" cy="4534866"/>
          </a:xfrm>
          <a:solidFill>
            <a:srgbClr val="FFFFFF"/>
          </a:solidFill>
          <a:ln>
            <a:solidFill>
              <a:srgbClr val="000000"/>
            </a:solidFill>
          </a:ln>
        </p:spPr>
        <p:txBody>
          <a:bodyPr lIns="92251" tIns="46125" rIns="92251" bIns="46125"/>
          <a:lstStyle/>
          <a:p>
            <a:r>
              <a:rPr lang="de-CH">
                <a:latin typeface="Times New Roman" panose="02020603050405020304" pitchFamily="18" charset="0"/>
              </a:rPr>
              <a:t>Golden Rice and Beyond – challenges of a humanitarian GMO project.</a:t>
            </a:r>
          </a:p>
        </p:txBody>
      </p:sp>
    </p:spTree>
    <p:extLst>
      <p:ext uri="{BB962C8B-B14F-4D97-AF65-F5344CB8AC3E}">
        <p14:creationId xmlns:p14="http://schemas.microsoft.com/office/powerpoint/2010/main" val="1331964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55675" y="769938"/>
            <a:ext cx="5019675" cy="3765550"/>
          </a:xfrm>
          <a:solidFill>
            <a:srgbClr val="FFFFFF"/>
          </a:solidFill>
          <a:ln/>
        </p:spPr>
      </p:sp>
      <p:sp>
        <p:nvSpPr>
          <p:cNvPr id="18435" name="Rectangle 3"/>
          <p:cNvSpPr>
            <a:spLocks noGrp="1" noChangeArrowheads="1"/>
          </p:cNvSpPr>
          <p:nvPr>
            <p:ph type="body" idx="1"/>
          </p:nvPr>
        </p:nvSpPr>
        <p:spPr>
          <a:xfrm>
            <a:off x="924560" y="4763770"/>
            <a:ext cx="5086686" cy="4534866"/>
          </a:xfrm>
          <a:solidFill>
            <a:srgbClr val="FFFFFF"/>
          </a:solidFill>
          <a:ln>
            <a:solidFill>
              <a:srgbClr val="000000"/>
            </a:solidFill>
          </a:ln>
        </p:spPr>
        <p:txBody>
          <a:bodyPr lIns="92251" tIns="46125" rIns="92251" bIns="46125"/>
          <a:lstStyle/>
          <a:p>
            <a:r>
              <a:rPr lang="de-CH">
                <a:latin typeface="Times New Roman" panose="02020603050405020304" pitchFamily="18" charset="0"/>
              </a:rPr>
              <a:t>Golden Rice and Beyond – challenges of a humanitarian GMO project.</a:t>
            </a:r>
          </a:p>
        </p:txBody>
      </p:sp>
    </p:spTree>
    <p:extLst>
      <p:ext uri="{BB962C8B-B14F-4D97-AF65-F5344CB8AC3E}">
        <p14:creationId xmlns:p14="http://schemas.microsoft.com/office/powerpoint/2010/main" val="1515189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Intro_Slide_Buildin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3"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rgbClr val="FFFFFF"/>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8" name="Straight Connector 7"/>
          <p:cNvCxnSpPr/>
          <p:nvPr userDrawn="1"/>
        </p:nvCxnSpPr>
        <p:spPr>
          <a:xfrm flipH="1">
            <a:off x="5605272" y="5148072"/>
            <a:ext cx="3657600"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7665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3270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77800" y="228600"/>
            <a:ext cx="7315200" cy="576072"/>
          </a:xfrm>
        </p:spPr>
        <p:txBody>
          <a:bodyPr/>
          <a:lstStyle/>
          <a:p>
            <a:r>
              <a:rPr lang="en-US" dirty="0"/>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3755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w/Ti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46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96114"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959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2349" y="199571"/>
            <a:ext cx="7772400" cy="616858"/>
          </a:xfrm>
        </p:spPr>
        <p:txBody>
          <a:bodyPr>
            <a:noAutofit/>
          </a:bodyPr>
          <a:lstStyle>
            <a:lvl1pPr algn="l">
              <a:defRPr sz="3600" b="1" i="0">
                <a:solidFill>
                  <a:schemeClr val="bg1"/>
                </a:solidFill>
                <a:effectLst>
                  <a:outerShdw blurRad="50800" dist="38100" dir="2700000" algn="tl" rotWithShape="0">
                    <a:prstClr val="black">
                      <a:alpha val="40000"/>
                    </a:prstClr>
                  </a:outerShdw>
                </a:effectLst>
                <a:latin typeface="Helvetica"/>
                <a:cs typeface="Helvetica"/>
              </a:defRPr>
            </a:lvl1pPr>
          </a:lstStyle>
          <a:p>
            <a:r>
              <a:rPr lang="en-US" dirty="0"/>
              <a:t>Click to edit Master title style</a:t>
            </a:r>
          </a:p>
        </p:txBody>
      </p:sp>
      <p:sp>
        <p:nvSpPr>
          <p:cNvPr id="4" name="Content Placeholder 2"/>
          <p:cNvSpPr>
            <a:spLocks noGrp="1"/>
          </p:cNvSpPr>
          <p:nvPr>
            <p:ph idx="10"/>
          </p:nvPr>
        </p:nvSpPr>
        <p:spPr>
          <a:xfrm>
            <a:off x="228600" y="2743200"/>
            <a:ext cx="61722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6503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604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8"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2395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9594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_Slide_HF_Ic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Tree>
    <p:extLst>
      <p:ext uri="{BB962C8B-B14F-4D97-AF65-F5344CB8AC3E}">
        <p14:creationId xmlns:p14="http://schemas.microsoft.com/office/powerpoint/2010/main" val="1379854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65047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40320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870190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8424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299664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970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06880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9100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80400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61975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_Slide_NEBNext">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7"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8" name="Straight Connector 7"/>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03856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48327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14980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9308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88000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8878690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267556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83988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0906220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528720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46341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_Slide_Petri">
    <p:spTree>
      <p:nvGrpSpPr>
        <p:cNvPr id="1" name=""/>
        <p:cNvGrpSpPr/>
        <p:nvPr/>
      </p:nvGrpSpPr>
      <p:grpSpPr>
        <a:xfrm>
          <a:off x="0" y="0"/>
          <a:ext cx="0" cy="0"/>
          <a:chOff x="0" y="0"/>
          <a:chExt cx="0" cy="0"/>
        </a:xfrm>
      </p:grpSpPr>
      <p:sp>
        <p:nvSpPr>
          <p:cNvPr id="8"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9" name="Straight Connector 8"/>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a:solidFill>
                  <a:srgbClr val="FFFFFF"/>
                </a:solidFill>
                <a:effectLst>
                  <a:outerShdw blurRad="50800" dist="38100" dir="2700000" algn="tl" rotWithShape="0">
                    <a:prstClr val="black">
                      <a:alpha val="40000"/>
                    </a:prstClr>
                  </a:outerShdw>
                </a:effectLst>
                <a:latin typeface="Helvetica"/>
                <a:cs typeface="Helvetica"/>
              </a:rPr>
              <a:t>Click to edit Master title style</a:t>
            </a:r>
          </a:p>
        </p:txBody>
      </p:sp>
    </p:spTree>
    <p:extLst>
      <p:ext uri="{BB962C8B-B14F-4D97-AF65-F5344CB8AC3E}">
        <p14:creationId xmlns:p14="http://schemas.microsoft.com/office/powerpoint/2010/main" val="3998547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716304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762073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a:t>Click to edit Master title style</a:t>
            </a:r>
          </a:p>
        </p:txBody>
      </p:sp>
      <p:sp>
        <p:nvSpPr>
          <p:cNvPr id="7"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73228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1"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79791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18288"/>
            <a:ext cx="2895600" cy="329184"/>
          </a:xfrm>
          <a:prstGeom prst="rect">
            <a:avLst/>
          </a:prstGeom>
        </p:spPr>
        <p:txBody>
          <a:bodyPr/>
          <a:lstStyle/>
          <a:p>
            <a:pPr defTabSz="342900"/>
            <a:fld id="{6396A3A3-94A6-4E5B-AF39-173ACA3E61CC}" type="datetime2">
              <a:rPr lang="en-US" sz="1350" smtClean="0">
                <a:solidFill>
                  <a:srgbClr val="3B3D3C"/>
                </a:solidFill>
              </a:rPr>
              <a:pPr defTabSz="342900"/>
              <a:t>Saturday, October 26, 2019</a:t>
            </a:fld>
            <a:endParaRPr lang="en-US" sz="1350">
              <a:solidFill>
                <a:srgbClr val="3B3D3C"/>
              </a:solidFill>
            </a:endParaRPr>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defTabSz="342900"/>
            <a:endParaRPr lang="en-US" sz="1350" dirty="0">
              <a:solidFill>
                <a:srgbClr val="3B3D3C"/>
              </a:solidFill>
            </a:endParaRPr>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pPr defTabSz="342900"/>
            <a:fld id="{0CFEC368-1D7A-4F81-ABF6-AE0E36BAF64C}"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1806657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3"/>
            <a:ext cx="2057400" cy="365125"/>
          </a:xfrm>
          <a:prstGeom prst="rect">
            <a:avLst/>
          </a:prstGeom>
        </p:spPr>
        <p:txBody>
          <a:bodyPr/>
          <a:lstStyle/>
          <a:p>
            <a:pPr defTabSz="342900"/>
            <a:fld id="{34A709B5-40F8-467B-9E1E-3B3A1CAF1280}" type="datetimeFigureOut">
              <a:rPr lang="en-US" sz="1350" smtClean="0">
                <a:solidFill>
                  <a:srgbClr val="3B3D3C"/>
                </a:solidFill>
              </a:rPr>
              <a:pPr defTabSz="342900"/>
              <a:t>10/26/2019</a:t>
            </a:fld>
            <a:endParaRPr lang="en-US" sz="1350">
              <a:solidFill>
                <a:srgbClr val="3B3D3C"/>
              </a:solidFill>
            </a:endParaRPr>
          </a:p>
        </p:txBody>
      </p:sp>
      <p:sp>
        <p:nvSpPr>
          <p:cNvPr id="3" name="Footer Placeholder 2"/>
          <p:cNvSpPr>
            <a:spLocks noGrp="1"/>
          </p:cNvSpPr>
          <p:nvPr>
            <p:ph type="ftr" sz="quarter" idx="11"/>
          </p:nvPr>
        </p:nvSpPr>
        <p:spPr>
          <a:xfrm>
            <a:off x="3028950" y="6356353"/>
            <a:ext cx="3086100" cy="365125"/>
          </a:xfrm>
          <a:prstGeom prst="rect">
            <a:avLst/>
          </a:prstGeom>
        </p:spPr>
        <p:txBody>
          <a:bodyPr/>
          <a:lstStyle/>
          <a:p>
            <a:pPr defTabSz="342900"/>
            <a:endParaRPr lang="en-US" sz="1350">
              <a:solidFill>
                <a:srgbClr val="3B3D3C"/>
              </a:solidFill>
            </a:endParaRPr>
          </a:p>
        </p:txBody>
      </p:sp>
      <p:sp>
        <p:nvSpPr>
          <p:cNvPr id="4" name="Slide Number Placeholder 3"/>
          <p:cNvSpPr>
            <a:spLocks noGrp="1"/>
          </p:cNvSpPr>
          <p:nvPr>
            <p:ph type="sldNum" sz="quarter" idx="12"/>
          </p:nvPr>
        </p:nvSpPr>
        <p:spPr>
          <a:xfrm>
            <a:off x="6457950" y="6356353"/>
            <a:ext cx="2057400" cy="365125"/>
          </a:xfrm>
          <a:prstGeom prst="rect">
            <a:avLst/>
          </a:prstGeom>
        </p:spPr>
        <p:txBody>
          <a:bodyPr/>
          <a:lstStyle/>
          <a:p>
            <a:pPr defTabSz="342900"/>
            <a:fld id="{2AB52559-159E-4F16-8534-1A07F104C814}"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4799585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342900">
              <a:defRPr/>
            </a:pPr>
            <a:endParaRPr lang="en-US" sz="135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defTabSz="342900">
              <a:defRPr/>
            </a:pPr>
            <a:endParaRPr lang="en-US" sz="135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defTabSz="342900">
              <a:defRPr/>
            </a:pPr>
            <a:fld id="{963E3A48-1DE2-45AF-89AB-9C521FFB5925}" type="slidenum">
              <a:rPr lang="en-US" sz="1350" smtClean="0">
                <a:solidFill>
                  <a:srgbClr val="000000"/>
                </a:solidFill>
              </a:rPr>
              <a:pPr defTabSz="342900">
                <a:defRPr/>
              </a:pPr>
              <a:t>‹#›</a:t>
            </a:fld>
            <a:endParaRPr lang="en-US" sz="1350">
              <a:solidFill>
                <a:srgbClr val="000000"/>
              </a:solidFill>
            </a:endParaRPr>
          </a:p>
        </p:txBody>
      </p:sp>
    </p:spTree>
    <p:extLst>
      <p:ext uri="{BB962C8B-B14F-4D97-AF65-F5344CB8AC3E}">
        <p14:creationId xmlns:p14="http://schemas.microsoft.com/office/powerpoint/2010/main" val="1875221573"/>
      </p:ext>
    </p:extLst>
  </p:cSld>
  <p:clrMapOvr>
    <a:masterClrMapping/>
  </p:clrMapOvr>
  <p:transition>
    <p:sndAc>
      <p:endSnd/>
    </p:sndAc>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146027843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306079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377267642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a:t>Click to edit Master title style</a:t>
            </a:r>
          </a:p>
        </p:txBody>
      </p:sp>
      <p:sp>
        <p:nvSpPr>
          <p:cNvPr id="7"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0825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354611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808490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65486583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97974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61016516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76396007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662203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398629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B04F4DB-5139-4C5E-B5F3-85F0A37702FC}" type="datetimeFigureOut">
              <a:rPr lang="en-US" smtClean="0"/>
              <a:t>10/26/2019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5634178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10/26/2019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647510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04F4DB-5139-4C5E-B5F3-85F0A37702FC}" type="datetimeFigureOut">
              <a:rPr lang="en-US" smtClean="0"/>
              <a:t>10/26/2019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88849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04F4DB-5139-4C5E-B5F3-85F0A37702FC}" type="datetimeFigureOut">
              <a:rPr lang="en-US" smtClean="0"/>
              <a:t>10/26/2019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672158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04F4DB-5139-4C5E-B5F3-85F0A37702FC}" type="datetimeFigureOut">
              <a:rPr lang="en-US" smtClean="0"/>
              <a:t>10/26/2019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3428200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04F4DB-5139-4C5E-B5F3-85F0A37702FC}" type="datetimeFigureOut">
              <a:rPr lang="en-US" smtClean="0"/>
              <a:t>10/26/2019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941255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04F4DB-5139-4C5E-B5F3-85F0A37702FC}" type="datetimeFigureOut">
              <a:rPr lang="en-US" smtClean="0"/>
              <a:t>10/26/2019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92112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10/26/2019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7146721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10/26/2019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6862919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10/26/2019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9666084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10/26/2019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6673702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10/26/2019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931417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34A709B5-40F8-467B-9E1E-3B3A1CAF1280}" type="datetimeFigureOut">
              <a:rPr lang="en-US" smtClean="0"/>
              <a:t>10/26/2019</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2AB52559-159E-4F16-8534-1A07F104C814}" type="slidenum">
              <a:rPr lang="en-US" smtClean="0"/>
              <a:t>‹#›</a:t>
            </a:fld>
            <a:endParaRPr lang="en-US"/>
          </a:p>
        </p:txBody>
      </p:sp>
    </p:spTree>
    <p:extLst>
      <p:ext uri="{BB962C8B-B14F-4D97-AF65-F5344CB8AC3E}">
        <p14:creationId xmlns:p14="http://schemas.microsoft.com/office/powerpoint/2010/main" val="25583731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10/26/2019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24076314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D55F5F5-D8B4-4C48-9D02-F25FBA33BB5E}" type="datetimeFigureOut">
              <a:rPr lang="en-US" smtClean="0"/>
              <a:t>10/26/2019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8506416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9D55F5F5-D8B4-4C48-9D02-F25FBA33BB5E}" type="datetimeFigureOut">
              <a:rPr lang="en-US" smtClean="0"/>
              <a:t>10/26/2019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14984884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9D55F5F5-D8B4-4C48-9D02-F25FBA33BB5E}" type="datetimeFigureOut">
              <a:rPr lang="en-US" smtClean="0"/>
              <a:t>10/26/2019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2696185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D55F5F5-D8B4-4C48-9D02-F25FBA33BB5E}" type="datetimeFigureOut">
              <a:rPr lang="en-US" smtClean="0"/>
              <a:t>10/26/2019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871482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55F5F5-D8B4-4C48-9D02-F25FBA33BB5E}" type="datetimeFigureOut">
              <a:rPr lang="en-US" smtClean="0"/>
              <a:t>10/26/2019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41520065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D55F5F5-D8B4-4C48-9D02-F25FBA33BB5E}" type="datetimeFigureOut">
              <a:rPr lang="en-US" smtClean="0"/>
              <a:t>10/26/2019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10914144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D55F5F5-D8B4-4C48-9D02-F25FBA33BB5E}" type="datetimeFigureOut">
              <a:rPr lang="en-US" smtClean="0"/>
              <a:t>10/26/2019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2648729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10/26/2019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26144692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10/26/2019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4239154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963E3A48-1DE2-45AF-89AB-9C521FFB5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8383441"/>
      </p:ext>
    </p:extLst>
  </p:cSld>
  <p:clrMapOvr>
    <a:masterClrMapping/>
  </p:clrMapOvr>
  <p:transition>
    <p:sndAc>
      <p:end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9277496"/>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10.xml"/><Relationship Id="rId1" Type="http://schemas.openxmlformats.org/officeDocument/2006/relationships/slideLayout" Target="../slideLayouts/slideLayout17.xml"/><Relationship Id="rId4" Type="http://schemas.openxmlformats.org/officeDocument/2006/relationships/image" Target="../media/image4.emf"/></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11.xml"/><Relationship Id="rId1" Type="http://schemas.openxmlformats.org/officeDocument/2006/relationships/slideLayout" Target="../slideLayouts/slideLayout18.xml"/><Relationship Id="rId4" Type="http://schemas.openxmlformats.org/officeDocument/2006/relationships/image" Target="../media/image4.emf"/></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12.xml"/><Relationship Id="rId1" Type="http://schemas.openxmlformats.org/officeDocument/2006/relationships/slideLayout" Target="../slideLayouts/slideLayout19.xml"/><Relationship Id="rId4" Type="http://schemas.openxmlformats.org/officeDocument/2006/relationships/image" Target="../media/image4.em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1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1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6.jp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15.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1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1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1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4.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4.emf"/></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jp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5.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8.jpg"/><Relationship Id="rId5" Type="http://schemas.openxmlformats.org/officeDocument/2006/relationships/theme" Target="../theme/theme7.xml"/><Relationship Id="rId4"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8.xml"/><Relationship Id="rId1" Type="http://schemas.openxmlformats.org/officeDocument/2006/relationships/slideLayout" Target="../slideLayouts/slideLayout15.xml"/><Relationship Id="rId4" Type="http://schemas.openxmlformats.org/officeDocument/2006/relationships/image" Target="../media/image4.em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9.xml"/><Relationship Id="rId1" Type="http://schemas.openxmlformats.org/officeDocument/2006/relationships/slideLayout" Target="../slideLayouts/slideLayout16.xml"/><Relationship Id="rId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6.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522672089"/>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5.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229600" cy="2743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086020315"/>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0.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34087743"/>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Lucida Grande"/>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Clr>
          <a:schemeClr val="bg1"/>
        </a:buClr>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9.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9117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781475389"/>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6896313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8812453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003433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342900" rtl="0" eaLnBrk="1" latinLnBrk="0" hangingPunct="1">
        <a:spcBef>
          <a:spcPct val="0"/>
        </a:spcBef>
        <a:buNone/>
        <a:defRPr sz="27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257175" indent="-257175" algn="l" defTabSz="342900" rtl="0" eaLnBrk="1" latinLnBrk="0" hangingPunct="1">
        <a:spcBef>
          <a:spcPct val="20000"/>
        </a:spcBef>
        <a:buClr>
          <a:schemeClr val="tx2"/>
        </a:buClr>
        <a:buFont typeface="Arial"/>
        <a:buChar char="•"/>
        <a:defRPr sz="1500" kern="1200">
          <a:solidFill>
            <a:schemeClr val="tx1"/>
          </a:solidFill>
          <a:latin typeface="Helvetica"/>
          <a:ea typeface="+mn-ea"/>
          <a:cs typeface="Helvetica"/>
        </a:defRPr>
      </a:lvl1pPr>
      <a:lvl2pPr marL="557213" indent="-214313" algn="l" defTabSz="342900" rtl="0" eaLnBrk="1" latinLnBrk="0" hangingPunct="1">
        <a:spcBef>
          <a:spcPct val="20000"/>
        </a:spcBef>
        <a:buFont typeface="Arial"/>
        <a:buChar char="–"/>
        <a:defRPr sz="1500" kern="1200">
          <a:solidFill>
            <a:schemeClr val="tx1"/>
          </a:solidFill>
          <a:latin typeface="Helvetica"/>
          <a:ea typeface="+mn-ea"/>
          <a:cs typeface="Helvetica"/>
        </a:defRPr>
      </a:lvl2pPr>
      <a:lvl3pPr marL="857250" indent="-171450" algn="l" defTabSz="342900" rtl="0" eaLnBrk="1" latinLnBrk="0" hangingPunct="1">
        <a:spcBef>
          <a:spcPct val="20000"/>
        </a:spcBef>
        <a:buFont typeface="Courier New"/>
        <a:buChar char="o"/>
        <a:defRPr sz="1500" kern="1200">
          <a:solidFill>
            <a:schemeClr val="tx1"/>
          </a:solidFill>
          <a:latin typeface="Helvetica"/>
          <a:ea typeface="+mn-ea"/>
          <a:cs typeface="Helvetica"/>
        </a:defRPr>
      </a:lvl3pPr>
      <a:lvl4pPr marL="1200150" indent="-171450" algn="l" defTabSz="342900" rtl="0" eaLnBrk="1" latinLnBrk="0" hangingPunct="1">
        <a:spcBef>
          <a:spcPct val="20000"/>
        </a:spcBef>
        <a:buClr>
          <a:schemeClr val="tx2"/>
        </a:buClr>
        <a:buFont typeface="Wingdings" charset="2"/>
        <a:buChar char="§"/>
        <a:defRPr sz="1500" kern="1200">
          <a:solidFill>
            <a:schemeClr val="tx1"/>
          </a:solidFill>
          <a:latin typeface="Helvetica"/>
          <a:ea typeface="+mn-ea"/>
          <a:cs typeface="Helvetica"/>
        </a:defRPr>
      </a:lvl4pPr>
      <a:lvl5pPr marL="1543050" indent="-171450" algn="l" defTabSz="342900" rtl="0" eaLnBrk="1" latinLnBrk="0" hangingPunct="1">
        <a:spcBef>
          <a:spcPct val="20000"/>
        </a:spcBef>
        <a:buFont typeface="Arial"/>
        <a:buChar char="»"/>
        <a:defRPr sz="1500" kern="1200">
          <a:solidFill>
            <a:schemeClr val="tx1"/>
          </a:solidFill>
          <a:latin typeface="Helvetica"/>
          <a:ea typeface="+mn-ea"/>
          <a:cs typeface="Helvetic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733436613"/>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ctr" defTabSz="571500" rtl="0" eaLnBrk="0" fontAlgn="base" hangingPunct="0">
        <a:spcBef>
          <a:spcPct val="0"/>
        </a:spcBef>
        <a:spcAft>
          <a:spcPct val="0"/>
        </a:spcAft>
        <a:defRPr sz="3300">
          <a:solidFill>
            <a:schemeClr val="tx2"/>
          </a:solidFill>
          <a:latin typeface="+mj-lt"/>
          <a:ea typeface="+mj-ea"/>
          <a:cs typeface="+mj-cs"/>
        </a:defRPr>
      </a:lvl1pPr>
      <a:lvl2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2pPr>
      <a:lvl3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3pPr>
      <a:lvl4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4pPr>
      <a:lvl5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5pPr>
      <a:lvl6pPr marL="3429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6pPr>
      <a:lvl7pPr marL="6858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7pPr>
      <a:lvl8pPr marL="10287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8pPr>
      <a:lvl9pPr marL="13716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9pPr>
    </p:titleStyle>
    <p:bodyStyle>
      <a:lvl1pPr marL="257175" indent="-257175" algn="l" defTabSz="571500"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defTabSz="571500" rtl="0" eaLnBrk="0" fontAlgn="base" hangingPunct="0">
        <a:spcBef>
          <a:spcPct val="20000"/>
        </a:spcBef>
        <a:spcAft>
          <a:spcPct val="0"/>
        </a:spcAft>
        <a:buChar char="–"/>
        <a:defRPr sz="2100">
          <a:solidFill>
            <a:schemeClr val="tx1"/>
          </a:solidFill>
          <a:latin typeface="+mn-lt"/>
          <a:cs typeface="+mn-cs"/>
        </a:defRPr>
      </a:lvl2pPr>
      <a:lvl3pPr marL="857250" indent="-171450" algn="l" defTabSz="571500" rtl="0" eaLnBrk="0" fontAlgn="base" hangingPunct="0">
        <a:spcBef>
          <a:spcPct val="20000"/>
        </a:spcBef>
        <a:spcAft>
          <a:spcPct val="0"/>
        </a:spcAft>
        <a:buChar char="•"/>
        <a:defRPr sz="1800">
          <a:solidFill>
            <a:schemeClr val="tx1"/>
          </a:solidFill>
          <a:latin typeface="+mn-lt"/>
          <a:cs typeface="+mn-cs"/>
        </a:defRPr>
      </a:lvl3pPr>
      <a:lvl4pPr marL="1200150" indent="-171450" algn="l" defTabSz="571500" rtl="0" eaLnBrk="0" fontAlgn="base" hangingPunct="0">
        <a:spcBef>
          <a:spcPct val="20000"/>
        </a:spcBef>
        <a:spcAft>
          <a:spcPct val="0"/>
        </a:spcAft>
        <a:buChar char="–"/>
        <a:defRPr sz="1500">
          <a:solidFill>
            <a:schemeClr val="tx1"/>
          </a:solidFill>
          <a:latin typeface="+mn-lt"/>
          <a:cs typeface="+mn-cs"/>
        </a:defRPr>
      </a:lvl4pPr>
      <a:lvl5pPr marL="1543050" indent="-171450" algn="l" defTabSz="571500" rtl="0" eaLnBrk="0" fontAlgn="base" hangingPunct="0">
        <a:spcBef>
          <a:spcPct val="20000"/>
        </a:spcBef>
        <a:spcAft>
          <a:spcPct val="0"/>
        </a:spcAft>
        <a:buChar char="•"/>
        <a:defRPr sz="1500">
          <a:solidFill>
            <a:schemeClr val="tx1"/>
          </a:solidFill>
          <a:latin typeface="+mn-lt"/>
          <a:cs typeface="+mn-cs"/>
        </a:defRPr>
      </a:lvl5pPr>
      <a:lvl6pPr marL="1885950" indent="-171450" algn="l" defTabSz="571500" rtl="0" eaLnBrk="0" fontAlgn="base" hangingPunct="0">
        <a:spcBef>
          <a:spcPct val="20000"/>
        </a:spcBef>
        <a:spcAft>
          <a:spcPct val="0"/>
        </a:spcAft>
        <a:buChar char="•"/>
        <a:defRPr sz="1500">
          <a:solidFill>
            <a:schemeClr val="tx1"/>
          </a:solidFill>
          <a:latin typeface="+mn-lt"/>
          <a:cs typeface="+mn-cs"/>
        </a:defRPr>
      </a:lvl6pPr>
      <a:lvl7pPr marL="2228850" indent="-171450" algn="l" defTabSz="571500" rtl="0" eaLnBrk="0" fontAlgn="base" hangingPunct="0">
        <a:spcBef>
          <a:spcPct val="20000"/>
        </a:spcBef>
        <a:spcAft>
          <a:spcPct val="0"/>
        </a:spcAft>
        <a:buChar char="•"/>
        <a:defRPr sz="1500">
          <a:solidFill>
            <a:schemeClr val="tx1"/>
          </a:solidFill>
          <a:latin typeface="+mn-lt"/>
          <a:cs typeface="+mn-cs"/>
        </a:defRPr>
      </a:lvl7pPr>
      <a:lvl8pPr marL="2571750" indent="-171450" algn="l" defTabSz="571500" rtl="0" eaLnBrk="0" fontAlgn="base" hangingPunct="0">
        <a:spcBef>
          <a:spcPct val="20000"/>
        </a:spcBef>
        <a:spcAft>
          <a:spcPct val="0"/>
        </a:spcAft>
        <a:buChar char="•"/>
        <a:defRPr sz="1500">
          <a:solidFill>
            <a:schemeClr val="tx1"/>
          </a:solidFill>
          <a:latin typeface="+mn-lt"/>
          <a:cs typeface="+mn-cs"/>
        </a:defRPr>
      </a:lvl8pPr>
      <a:lvl9pPr marL="2914650" indent="-171450" algn="l" defTabSz="571500" rtl="0" eaLnBrk="0" fontAlgn="base" hangingPunct="0">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B04F4DB-5139-4C5E-B5F3-85F0A37702FC}" type="datetimeFigureOut">
              <a:rPr lang="en-US" smtClean="0"/>
              <a:t>10/26/2019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6118D97-EDED-469B-ACB4-5747C2C84AF7}" type="slidenum">
              <a:rPr lang="en-US" smtClean="0"/>
              <a:t>‹#›</a:t>
            </a:fld>
            <a:endParaRPr lang="en-US"/>
          </a:p>
        </p:txBody>
      </p:sp>
    </p:spTree>
    <p:extLst>
      <p:ext uri="{BB962C8B-B14F-4D97-AF65-F5344CB8AC3E}">
        <p14:creationId xmlns:p14="http://schemas.microsoft.com/office/powerpoint/2010/main" val="194836216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55F5F5-D8B4-4C48-9D02-F25FBA33BB5E}" type="datetimeFigureOut">
              <a:rPr lang="en-US" smtClean="0"/>
              <a:t>10/26/2019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951A52-5B5E-D946-8AFE-93A8DE00F621}" type="slidenum">
              <a:rPr lang="en-US" smtClean="0"/>
              <a:t>‹#›</a:t>
            </a:fld>
            <a:endParaRPr lang="en-US"/>
          </a:p>
        </p:txBody>
      </p:sp>
    </p:spTree>
    <p:extLst>
      <p:ext uri="{BB962C8B-B14F-4D97-AF65-F5344CB8AC3E}">
        <p14:creationId xmlns:p14="http://schemas.microsoft.com/office/powerpoint/2010/main" val="42802784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8.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996443089"/>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622506291"/>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NEB_PP_Website_Bkgd7.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a:solidFill>
                  <a:srgbClr val="FFFFFF"/>
                </a:solidFill>
                <a:effectLst>
                  <a:outerShdw blurRad="50800" dist="38100" dir="2700000" algn="tl" rotWithShape="0">
                    <a:prstClr val="black">
                      <a:alpha val="40000"/>
                    </a:prstClr>
                  </a:outerShdw>
                </a:effectLst>
                <a:latin typeface="Helvetica"/>
                <a:cs typeface="Helvetica"/>
              </a:rPr>
              <a:t>Click to edit Master title style</a:t>
            </a:r>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4035907182"/>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9716771"/>
      </p:ext>
    </p:extLst>
  </p:cSld>
  <p:clrMap bg1="lt1" tx1="dk1" bg2="lt2" tx2="dk2" accent1="accent1" accent2="accent2" accent3="accent3" accent4="accent4" accent5="accent5" accent6="accent6" hlink="hlink" folHlink="folHlink"/>
  <p:sldLayoutIdLst>
    <p:sldLayoutId id="2147483653" r:id="rId1"/>
    <p:sldLayoutId id="2147483679" r:id="rId2"/>
    <p:sldLayoutId id="2147483681" r:id="rId3"/>
    <p:sldLayoutId id="2147483682" r:id="rId4"/>
    <p:sldLayoutId id="2147483737" r:id="rId5"/>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1.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2452045"/>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2.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2149792"/>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50" r:id="rId3"/>
    <p:sldLayoutId id="2147483677" r:id="rId4"/>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801831021"/>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2743200"/>
            <a:ext cx="3657600" cy="2743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98608206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2000" b="0" i="0" kern="1200">
          <a:solidFill>
            <a:schemeClr val="bg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bg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bg1"/>
          </a:solidFill>
          <a:latin typeface="Helvetica"/>
          <a:ea typeface="+mn-ea"/>
          <a:cs typeface="Helvetica"/>
        </a:defRPr>
      </a:lvl3pPr>
      <a:lvl4pPr marL="1600200" indent="-228600" algn="l" defTabSz="457200" rtl="0" eaLnBrk="1" latinLnBrk="0" hangingPunct="1">
        <a:spcBef>
          <a:spcPct val="20000"/>
        </a:spcBef>
        <a:buFont typeface="Wingdings" charset="2"/>
        <a:buChar char="§"/>
        <a:defRPr sz="2000" b="0" i="0" kern="1200">
          <a:solidFill>
            <a:schemeClr val="bg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bg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4.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1.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6.xml"/><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6.xml"/><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5.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gif"/><Relationship Id="rId1" Type="http://schemas.openxmlformats.org/officeDocument/2006/relationships/slideLayout" Target="../slideLayouts/slideLayout53.xml"/><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hyperlink" Target="http://hawaiitribune-herald.com/sections/news/local-news/papaya-gmo-success-story.html" TargetMode="External"/><Relationship Id="rId2" Type="http://schemas.openxmlformats.org/officeDocument/2006/relationships/hyperlink" Target="http://www.apsnet.org/edcenter/intropp/lessons/viruses/Pages/PapayaRingspotvirus.aspx" TargetMode="External"/><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4.xml"/><Relationship Id="rId5" Type="http://schemas.openxmlformats.org/officeDocument/2006/relationships/image" Target="../media/image46.png"/><Relationship Id="rId4" Type="http://schemas.openxmlformats.org/officeDocument/2006/relationships/hyperlink" Target="http://supportprecisionagriculture.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53.xml"/><Relationship Id="rId4" Type="http://schemas.openxmlformats.org/officeDocument/2006/relationships/hyperlink" Target="http://supportprecisionagriculture.or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1664" y="353799"/>
            <a:ext cx="7512627" cy="73507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3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FF0000"/>
                </a:solidFill>
                <a:effectLst/>
                <a:uLnTx/>
                <a:uFillTx/>
                <a:latin typeface="Calibri" panose="020F0502020204030204"/>
                <a:ea typeface="+mn-ea"/>
                <a:cs typeface="+mn-cs"/>
              </a:rPr>
              <a:t>150 Nobel Laureates support GMOs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Richard J. Roberts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b="1" dirty="0">
              <a:solidFill>
                <a:prstClr val="black"/>
              </a:solidFill>
              <a:latin typeface="Calibri" panose="020F0502020204030204"/>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Dhaka, Bangladesh  October 26th 2019</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2500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3762104" y="3460379"/>
            <a:ext cx="1505495" cy="583571"/>
          </a:xfrm>
          <a:prstGeom prst="rect">
            <a:avLst/>
          </a:prstGeom>
        </p:spPr>
      </p:pic>
    </p:spTree>
    <p:extLst>
      <p:ext uri="{BB962C8B-B14F-4D97-AF65-F5344CB8AC3E}">
        <p14:creationId xmlns:p14="http://schemas.microsoft.com/office/powerpoint/2010/main" val="2394057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8135" y="228600"/>
            <a:ext cx="7941732" cy="576072"/>
          </a:xfrm>
        </p:spPr>
        <p:txBody>
          <a:bodyPr>
            <a:normAutofit fontScale="90000"/>
          </a:bodyPr>
          <a:lstStyle/>
          <a:p>
            <a:pPr algn="ctr"/>
            <a:r>
              <a:rPr lang="en-US" dirty="0"/>
              <a:t>Traditional versus precision methods</a:t>
            </a:r>
          </a:p>
        </p:txBody>
      </p:sp>
      <p:sp>
        <p:nvSpPr>
          <p:cNvPr id="4" name="Content Placeholder 3"/>
          <p:cNvSpPr>
            <a:spLocks noGrp="1"/>
          </p:cNvSpPr>
          <p:nvPr>
            <p:ph idx="10"/>
          </p:nvPr>
        </p:nvSpPr>
        <p:spPr>
          <a:xfrm>
            <a:off x="688135" y="2957754"/>
            <a:ext cx="7941733" cy="4189186"/>
          </a:xfrm>
        </p:spPr>
        <p:txBody>
          <a:bodyPr>
            <a:normAutofit/>
          </a:bodyPr>
          <a:lstStyle/>
          <a:p>
            <a:pPr algn="ctr"/>
            <a:endParaRPr lang="en-US" sz="2200" dirty="0">
              <a:solidFill>
                <a:schemeClr val="accent6"/>
              </a:solidFill>
            </a:endParaRPr>
          </a:p>
          <a:p>
            <a:pPr algn="ctr"/>
            <a:endParaRPr lang="en-US" sz="2200" dirty="0">
              <a:solidFill>
                <a:schemeClr val="accent6"/>
              </a:solidFill>
            </a:endParaRPr>
          </a:p>
          <a:p>
            <a:pPr algn="ctr"/>
            <a:endParaRPr lang="en-US" sz="2200" dirty="0">
              <a:solidFill>
                <a:schemeClr val="accent6"/>
              </a:solidFill>
            </a:endParaRPr>
          </a:p>
          <a:p>
            <a:pPr marL="0" indent="0" algn="ctr">
              <a:buNone/>
            </a:pPr>
            <a:r>
              <a:rPr lang="en-US" sz="3600" b="1" dirty="0">
                <a:solidFill>
                  <a:srgbClr val="FF0000"/>
                </a:solidFill>
              </a:rPr>
              <a:t>If I take a GPS from an airplane</a:t>
            </a:r>
          </a:p>
          <a:p>
            <a:pPr marL="0" indent="0" algn="ctr">
              <a:buNone/>
            </a:pPr>
            <a:r>
              <a:rPr lang="en-US" sz="3600" b="1" dirty="0">
                <a:solidFill>
                  <a:srgbClr val="FF0000"/>
                </a:solidFill>
              </a:rPr>
              <a:t> will the new car fly?</a:t>
            </a:r>
          </a:p>
        </p:txBody>
      </p:sp>
      <p:sp>
        <p:nvSpPr>
          <p:cNvPr id="5" name="Rectangle 4"/>
          <p:cNvSpPr/>
          <p:nvPr/>
        </p:nvSpPr>
        <p:spPr>
          <a:xfrm>
            <a:off x="663575" y="4006517"/>
            <a:ext cx="8066618" cy="2286001"/>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35" y="964503"/>
            <a:ext cx="7941733" cy="2467629"/>
          </a:xfrm>
          <a:prstGeom prst="rect">
            <a:avLst/>
          </a:prstGeom>
        </p:spPr>
      </p:pic>
    </p:spTree>
    <p:extLst>
      <p:ext uri="{BB962C8B-B14F-4D97-AF65-F5344CB8AC3E}">
        <p14:creationId xmlns:p14="http://schemas.microsoft.com/office/powerpoint/2010/main" val="4275868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8765088" cy="576072"/>
          </a:xfrm>
        </p:spPr>
        <p:txBody>
          <a:bodyPr>
            <a:normAutofit fontScale="90000"/>
          </a:bodyPr>
          <a:lstStyle/>
          <a:p>
            <a:pPr algn="ctr"/>
            <a:r>
              <a:rPr lang="en-US" dirty="0"/>
              <a:t>Genetic Modification refers to a method</a:t>
            </a:r>
          </a:p>
        </p:txBody>
      </p:sp>
      <p:sp>
        <p:nvSpPr>
          <p:cNvPr id="3" name="Content Placeholder 2"/>
          <p:cNvSpPr>
            <a:spLocks noGrp="1"/>
          </p:cNvSpPr>
          <p:nvPr>
            <p:ph idx="10"/>
          </p:nvPr>
        </p:nvSpPr>
        <p:spPr>
          <a:xfrm>
            <a:off x="228600" y="1371600"/>
            <a:ext cx="8765088" cy="4916183"/>
          </a:xfrm>
        </p:spPr>
        <p:txBody>
          <a:bodyPr>
            <a:noAutofit/>
          </a:bodyPr>
          <a:lstStyle/>
          <a:p>
            <a:pPr marL="0" indent="0" algn="ctr">
              <a:buNone/>
            </a:pPr>
            <a:r>
              <a:rPr lang="en-US" sz="4000" dirty="0"/>
              <a:t>But what is important is the </a:t>
            </a:r>
          </a:p>
          <a:p>
            <a:pPr marL="0" indent="0" algn="ctr">
              <a:buNone/>
            </a:pPr>
            <a:endParaRPr lang="en-US" sz="4000" dirty="0">
              <a:solidFill>
                <a:srgbClr val="FF0000"/>
              </a:solidFill>
            </a:endParaRPr>
          </a:p>
          <a:p>
            <a:pPr marL="0" indent="0" algn="ctr">
              <a:buNone/>
            </a:pPr>
            <a:r>
              <a:rPr lang="en-US" sz="4800" dirty="0">
                <a:solidFill>
                  <a:srgbClr val="0070C0"/>
                </a:solidFill>
              </a:rPr>
              <a:t>PRODUCT </a:t>
            </a:r>
            <a:endParaRPr lang="en-US" sz="2800" dirty="0">
              <a:solidFill>
                <a:srgbClr val="0070C0"/>
              </a:solidFill>
            </a:endParaRPr>
          </a:p>
          <a:p>
            <a:pPr marL="0" indent="0" algn="ctr">
              <a:buNone/>
            </a:pPr>
            <a:r>
              <a:rPr lang="en-US" sz="2400" dirty="0"/>
              <a:t>not the</a:t>
            </a:r>
          </a:p>
          <a:p>
            <a:pPr marL="0" indent="0" algn="ctr">
              <a:buNone/>
            </a:pPr>
            <a:r>
              <a:rPr lang="en-US" sz="4800" dirty="0">
                <a:solidFill>
                  <a:srgbClr val="FF0000"/>
                </a:solidFill>
              </a:rPr>
              <a:t>METHOD</a:t>
            </a:r>
            <a:r>
              <a:rPr lang="en-US" sz="2800" dirty="0">
                <a:solidFill>
                  <a:srgbClr val="FF0000"/>
                </a:solidFill>
              </a:rPr>
              <a:t> </a:t>
            </a:r>
          </a:p>
          <a:p>
            <a:pPr marL="0" indent="0" algn="ctr">
              <a:buNone/>
            </a:pPr>
            <a:endParaRPr lang="en-US" sz="2800" dirty="0">
              <a:solidFill>
                <a:srgbClr val="FF0000"/>
              </a:solidFill>
            </a:endParaRPr>
          </a:p>
          <a:p>
            <a:pPr marL="0" indent="0" algn="ctr">
              <a:buNone/>
            </a:pPr>
            <a:r>
              <a:rPr lang="en-US" sz="2800" dirty="0"/>
              <a:t>This is just as true for traditional breeding</a:t>
            </a:r>
          </a:p>
        </p:txBody>
      </p:sp>
    </p:spTree>
    <p:extLst>
      <p:ext uri="{BB962C8B-B14F-4D97-AF65-F5344CB8AC3E}">
        <p14:creationId xmlns:p14="http://schemas.microsoft.com/office/powerpoint/2010/main" val="3252883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8258" y="1710813"/>
            <a:ext cx="7737987" cy="286232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Plants can’t run away from predators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Calibri" panose="020F0502020204030204"/>
                <a:ea typeface="+mn-ea"/>
                <a:cs typeface="+mn-cs"/>
              </a:rPr>
              <a:t>So how do they protect themselves?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B050"/>
                </a:solidFill>
                <a:effectLst/>
                <a:uLnTx/>
                <a:uFillTx/>
                <a:latin typeface="Calibri" panose="020F0502020204030204"/>
                <a:ea typeface="+mn-ea"/>
                <a:cs typeface="+mn-cs"/>
              </a:rPr>
              <a:t>With pesticides!</a:t>
            </a:r>
          </a:p>
        </p:txBody>
      </p:sp>
    </p:spTree>
    <p:extLst>
      <p:ext uri="{BB962C8B-B14F-4D97-AF65-F5344CB8AC3E}">
        <p14:creationId xmlns:p14="http://schemas.microsoft.com/office/powerpoint/2010/main" val="1692966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3385" y="587134"/>
            <a:ext cx="4664330" cy="1601943"/>
          </a:xfrm>
          <a:prstGeom prst="rect">
            <a:avLst/>
          </a:prstGeom>
        </p:spPr>
      </p:pic>
      <p:pic>
        <p:nvPicPr>
          <p:cNvPr id="5" name="Picture 4"/>
          <p:cNvPicPr>
            <a:picLocks noChangeAspect="1"/>
          </p:cNvPicPr>
          <p:nvPr/>
        </p:nvPicPr>
        <p:blipFill>
          <a:blip r:embed="rId3"/>
          <a:stretch>
            <a:fillRect/>
          </a:stretch>
        </p:blipFill>
        <p:spPr>
          <a:xfrm>
            <a:off x="702130" y="2623136"/>
            <a:ext cx="5372099" cy="2745255"/>
          </a:xfrm>
          <a:prstGeom prst="rect">
            <a:avLst/>
          </a:prstGeom>
        </p:spPr>
      </p:pic>
      <p:sp>
        <p:nvSpPr>
          <p:cNvPr id="6" name="TextBox 5"/>
          <p:cNvSpPr txBox="1"/>
          <p:nvPr/>
        </p:nvSpPr>
        <p:spPr>
          <a:xfrm>
            <a:off x="2869159" y="5640867"/>
            <a:ext cx="1332781" cy="323165"/>
          </a:xfrm>
          <a:prstGeom prst="rect">
            <a:avLst/>
          </a:prstGeom>
          <a:noFill/>
          <a:ln w="28575">
            <a:solidFill>
              <a:schemeClr val="tx1"/>
            </a:solidFill>
          </a:ln>
        </p:spPr>
        <p:txBody>
          <a:bodyPr wrap="square" rtlCol="0">
            <a:spAutoFit/>
          </a:bodyPr>
          <a:lstStyle/>
          <a:p>
            <a:r>
              <a:rPr lang="en-US" sz="1500" b="1" dirty="0">
                <a:latin typeface="Bookman Old Style" panose="02050604050505020204" pitchFamily="18" charset="0"/>
              </a:rPr>
              <a:t>+ 11 more</a:t>
            </a:r>
          </a:p>
        </p:txBody>
      </p:sp>
      <p:sp>
        <p:nvSpPr>
          <p:cNvPr id="2" name="TextBox 1"/>
          <p:cNvSpPr txBox="1"/>
          <p:nvPr/>
        </p:nvSpPr>
        <p:spPr>
          <a:xfrm>
            <a:off x="5867715" y="827992"/>
            <a:ext cx="3318789" cy="646331"/>
          </a:xfrm>
          <a:prstGeom prst="rect">
            <a:avLst/>
          </a:prstGeom>
          <a:noFill/>
        </p:spPr>
        <p:txBody>
          <a:bodyPr wrap="square" rtlCol="0">
            <a:spAutoFit/>
          </a:bodyPr>
          <a:lstStyle/>
          <a:p>
            <a:r>
              <a:rPr lang="en-US" b="1" dirty="0">
                <a:solidFill>
                  <a:srgbClr val="FF0000"/>
                </a:solidFill>
              </a:rPr>
              <a:t>Many common vegetables have high levels of natural pesticides.</a:t>
            </a:r>
          </a:p>
        </p:txBody>
      </p:sp>
      <p:pic>
        <p:nvPicPr>
          <p:cNvPr id="1026" name="Picture 2" descr="Image result for cele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1" y="3044215"/>
            <a:ext cx="2857499" cy="1903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058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69031" y="228600"/>
            <a:ext cx="6100281" cy="576072"/>
          </a:xfrm>
        </p:spPr>
        <p:txBody>
          <a:bodyPr>
            <a:normAutofit fontScale="90000"/>
          </a:bodyPr>
          <a:lstStyle/>
          <a:p>
            <a:r>
              <a:rPr lang="en-US" dirty="0">
                <a:solidFill>
                  <a:srgbClr val="FFFFFF"/>
                </a:solidFill>
              </a:rPr>
              <a:t>Food in Developing Countries</a:t>
            </a:r>
          </a:p>
        </p:txBody>
      </p:sp>
      <p:sp>
        <p:nvSpPr>
          <p:cNvPr id="5" name="Content Placeholder 4"/>
          <p:cNvSpPr>
            <a:spLocks noGrp="1"/>
          </p:cNvSpPr>
          <p:nvPr>
            <p:ph idx="10"/>
          </p:nvPr>
        </p:nvSpPr>
        <p:spPr>
          <a:xfrm>
            <a:off x="228600" y="1371601"/>
            <a:ext cx="7730067" cy="4597684"/>
          </a:xfrm>
        </p:spPr>
        <p:txBody>
          <a:bodyPr>
            <a:normAutofit/>
          </a:bodyPr>
          <a:lstStyle/>
          <a:p>
            <a:pPr marL="0" indent="0">
              <a:buNone/>
            </a:pPr>
            <a:r>
              <a:rPr lang="en-US" sz="2200" dirty="0">
                <a:solidFill>
                  <a:schemeClr val="accent5">
                    <a:lumMod val="75000"/>
                  </a:schemeClr>
                </a:solidFill>
              </a:rPr>
              <a:t>Africa, S. America, Asia need better crops with higher yields.</a:t>
            </a:r>
          </a:p>
          <a:p>
            <a:pPr marL="0" indent="0">
              <a:buNone/>
            </a:pPr>
            <a:r>
              <a:rPr lang="en-US" sz="2200" dirty="0">
                <a:solidFill>
                  <a:schemeClr val="accent5">
                    <a:lumMod val="75000"/>
                  </a:schemeClr>
                </a:solidFill>
              </a:rPr>
              <a:t>           They need the products of precision breeding</a:t>
            </a:r>
          </a:p>
          <a:p>
            <a:pPr marL="0" indent="0">
              <a:buNone/>
            </a:pPr>
            <a:r>
              <a:rPr lang="en-US" sz="2200" dirty="0">
                <a:solidFill>
                  <a:schemeClr val="accent5">
                    <a:lumMod val="75000"/>
                  </a:schemeClr>
                </a:solidFill>
              </a:rPr>
              <a:t> </a:t>
            </a:r>
            <a:endParaRPr lang="en-US" sz="2200" dirty="0"/>
          </a:p>
          <a:p>
            <a:pPr marL="0" indent="0">
              <a:buNone/>
            </a:pPr>
            <a:r>
              <a:rPr lang="en-US" sz="2200" dirty="0">
                <a:solidFill>
                  <a:srgbClr val="FF0000"/>
                </a:solidFill>
              </a:rPr>
              <a:t>                     </a:t>
            </a:r>
            <a:r>
              <a:rPr lang="en-US" sz="3200" dirty="0">
                <a:solidFill>
                  <a:srgbClr val="FF0000"/>
                </a:solidFill>
              </a:rPr>
              <a:t>Europe doesn’t</a:t>
            </a:r>
          </a:p>
          <a:p>
            <a:endParaRPr lang="en-US" sz="2200" dirty="0"/>
          </a:p>
          <a:p>
            <a:pPr marL="0" indent="0">
              <a:buNone/>
            </a:pPr>
            <a:endParaRPr lang="en-US" sz="2200" dirty="0"/>
          </a:p>
          <a:p>
            <a:pPr marL="0" indent="0">
              <a:buNone/>
            </a:pPr>
            <a:r>
              <a:rPr lang="en-US" sz="2200" dirty="0"/>
              <a:t>So why doesn’t Europe endorse this?</a:t>
            </a:r>
          </a:p>
          <a:p>
            <a:endParaRPr lang="en-US" sz="2200" dirty="0"/>
          </a:p>
          <a:p>
            <a:pPr marL="0" indent="0">
              <a:buNone/>
            </a:pPr>
            <a:r>
              <a:rPr lang="en-US" sz="2200" dirty="0">
                <a:solidFill>
                  <a:srgbClr val="FF0000"/>
                </a:solidFill>
              </a:rPr>
              <a:t> </a:t>
            </a:r>
          </a:p>
          <a:p>
            <a:pPr marL="0" indent="0">
              <a:buNone/>
            </a:pPr>
            <a:r>
              <a:rPr lang="en-US" sz="2200" dirty="0">
                <a:solidFill>
                  <a:srgbClr val="FF0000"/>
                </a:solidFill>
              </a:rPr>
              <a:t> </a:t>
            </a:r>
            <a:r>
              <a:rPr lang="en-US" sz="3200" dirty="0">
                <a:solidFill>
                  <a:srgbClr val="FF0000"/>
                </a:solidFill>
              </a:rPr>
              <a:t>Could it be politics, or money or both?</a:t>
            </a:r>
          </a:p>
          <a:p>
            <a:endParaRPr lang="en-US" sz="2200" dirty="0"/>
          </a:p>
          <a:p>
            <a:endParaRPr lang="en-US" sz="2200" dirty="0"/>
          </a:p>
        </p:txBody>
      </p:sp>
      <p:pic>
        <p:nvPicPr>
          <p:cNvPr id="6" name="Picture 5" descr="gmo-free-europ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8500" y="2207683"/>
            <a:ext cx="3175000" cy="3035300"/>
          </a:xfrm>
          <a:prstGeom prst="rect">
            <a:avLst/>
          </a:prstGeom>
        </p:spPr>
      </p:pic>
    </p:spTree>
    <p:extLst>
      <p:ext uri="{BB962C8B-B14F-4D97-AF65-F5344CB8AC3E}">
        <p14:creationId xmlns:p14="http://schemas.microsoft.com/office/powerpoint/2010/main" val="327023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31317" y="228600"/>
            <a:ext cx="3768047" cy="576072"/>
          </a:xfrm>
        </p:spPr>
        <p:txBody>
          <a:bodyPr>
            <a:normAutofit fontScale="90000"/>
          </a:bodyPr>
          <a:lstStyle/>
          <a:p>
            <a:r>
              <a:rPr lang="en-US" dirty="0">
                <a:solidFill>
                  <a:srgbClr val="FFFFFF"/>
                </a:solidFill>
              </a:rPr>
              <a:t>The Real Problem</a:t>
            </a:r>
          </a:p>
        </p:txBody>
      </p:sp>
      <p:sp>
        <p:nvSpPr>
          <p:cNvPr id="4" name="Content Placeholder 3"/>
          <p:cNvSpPr>
            <a:spLocks noGrp="1"/>
          </p:cNvSpPr>
          <p:nvPr>
            <p:ph idx="10"/>
          </p:nvPr>
        </p:nvSpPr>
        <p:spPr>
          <a:xfrm>
            <a:off x="380393" y="1546262"/>
            <a:ext cx="7973483" cy="4189186"/>
          </a:xfrm>
        </p:spPr>
        <p:txBody>
          <a:bodyPr>
            <a:normAutofit/>
          </a:bodyPr>
          <a:lstStyle/>
          <a:p>
            <a:pPr marL="0" indent="0" algn="ctr">
              <a:buNone/>
            </a:pPr>
            <a:r>
              <a:rPr lang="en-US" sz="2200" dirty="0">
                <a:solidFill>
                  <a:prstClr val="black"/>
                </a:solidFill>
              </a:rPr>
              <a:t>Europeans did not want US companies to control their food</a:t>
            </a:r>
          </a:p>
          <a:p>
            <a:pPr marL="0" indent="0" algn="ctr">
              <a:buNone/>
            </a:pPr>
            <a:endParaRPr lang="en-US" sz="2200" dirty="0">
              <a:solidFill>
                <a:prstClr val="black"/>
              </a:solidFill>
            </a:endParaRPr>
          </a:p>
          <a:p>
            <a:pPr marL="0" indent="0" algn="ctr">
              <a:buNone/>
            </a:pPr>
            <a:endParaRPr lang="en-US" dirty="0">
              <a:solidFill>
                <a:prstClr val="black"/>
              </a:solidFill>
            </a:endParaRPr>
          </a:p>
          <a:p>
            <a:pPr marL="0" indent="0" algn="ctr">
              <a:buNone/>
            </a:pPr>
            <a:r>
              <a:rPr lang="en-US" dirty="0">
                <a:solidFill>
                  <a:prstClr val="black"/>
                </a:solidFill>
              </a:rPr>
              <a:t>How can that be prevented?</a:t>
            </a:r>
          </a:p>
          <a:p>
            <a:pPr marL="0" indent="0" algn="ctr">
              <a:buNone/>
            </a:pPr>
            <a:endParaRPr lang="en-US" dirty="0">
              <a:solidFill>
                <a:prstClr val="black"/>
              </a:solidFill>
            </a:endParaRPr>
          </a:p>
          <a:p>
            <a:pPr marL="0" indent="0" algn="ctr">
              <a:buNone/>
            </a:pPr>
            <a:endParaRPr lang="en-US" dirty="0">
              <a:solidFill>
                <a:prstClr val="black"/>
              </a:solidFill>
            </a:endParaRPr>
          </a:p>
          <a:p>
            <a:pPr marL="0" indent="0" algn="ctr">
              <a:buNone/>
            </a:pPr>
            <a:r>
              <a:rPr lang="en-US" dirty="0">
                <a:solidFill>
                  <a:srgbClr val="FF0000"/>
                </a:solidFill>
              </a:rPr>
              <a:t>Ban Monsanto and the other big US agribusinesses</a:t>
            </a:r>
          </a:p>
          <a:p>
            <a:pPr algn="ctr"/>
            <a:endParaRPr lang="en-US" dirty="0">
              <a:solidFill>
                <a:prstClr val="black"/>
              </a:solidFill>
            </a:endParaRPr>
          </a:p>
          <a:p>
            <a:pPr marL="0" indent="0" algn="ctr">
              <a:buNone/>
            </a:pPr>
            <a:endParaRPr lang="en-US" dirty="0">
              <a:solidFill>
                <a:prstClr val="black"/>
              </a:solidFill>
            </a:endParaRPr>
          </a:p>
          <a:p>
            <a:pPr marL="0" indent="0" algn="ctr">
              <a:buNone/>
            </a:pPr>
            <a:r>
              <a:rPr lang="en-US" sz="2400" dirty="0">
                <a:solidFill>
                  <a:schemeClr val="accent5">
                    <a:lumMod val="75000"/>
                  </a:schemeClr>
                </a:solidFill>
              </a:rPr>
              <a:t>Not so fast - the farmers buy their seeds from them</a:t>
            </a:r>
          </a:p>
          <a:p>
            <a:endParaRPr lang="en-US" dirty="0">
              <a:solidFill>
                <a:prstClr val="black"/>
              </a:solidFill>
            </a:endParaRPr>
          </a:p>
          <a:p>
            <a:endParaRPr lang="en-US" dirty="0"/>
          </a:p>
        </p:txBody>
      </p:sp>
    </p:spTree>
    <p:extLst>
      <p:ext uri="{BB962C8B-B14F-4D97-AF65-F5344CB8AC3E}">
        <p14:creationId xmlns:p14="http://schemas.microsoft.com/office/powerpoint/2010/main" val="2165170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666982" y="228600"/>
            <a:ext cx="5463283" cy="576072"/>
          </a:xfrm>
        </p:spPr>
        <p:txBody>
          <a:bodyPr>
            <a:normAutofit fontScale="90000"/>
          </a:bodyPr>
          <a:lstStyle/>
          <a:p>
            <a:r>
              <a:rPr lang="en-US" dirty="0"/>
              <a:t>The Green Parties Solution</a:t>
            </a:r>
          </a:p>
        </p:txBody>
      </p:sp>
      <p:sp>
        <p:nvSpPr>
          <p:cNvPr id="4" name="Content Placeholder 3"/>
          <p:cNvSpPr>
            <a:spLocks noGrp="1"/>
          </p:cNvSpPr>
          <p:nvPr>
            <p:ph idx="10"/>
          </p:nvPr>
        </p:nvSpPr>
        <p:spPr>
          <a:xfrm>
            <a:off x="578735" y="1840376"/>
            <a:ext cx="7477246" cy="4134369"/>
          </a:xfrm>
        </p:spPr>
        <p:txBody>
          <a:bodyPr>
            <a:normAutofit/>
          </a:bodyPr>
          <a:lstStyle/>
          <a:p>
            <a:pPr marL="0" indent="0">
              <a:buNone/>
            </a:pPr>
            <a:r>
              <a:rPr lang="en-US" sz="2400" dirty="0">
                <a:solidFill>
                  <a:prstClr val="black"/>
                </a:solidFill>
              </a:rPr>
              <a:t>Assert that precision breeding </a:t>
            </a:r>
            <a:r>
              <a:rPr lang="en-US" sz="2400" i="1" dirty="0">
                <a:solidFill>
                  <a:srgbClr val="FF0000"/>
                </a:solidFill>
              </a:rPr>
              <a:t>might</a:t>
            </a:r>
            <a:r>
              <a:rPr lang="en-US" sz="2400" dirty="0">
                <a:solidFill>
                  <a:prstClr val="black"/>
                </a:solidFill>
              </a:rPr>
              <a:t> be dangerous!</a:t>
            </a:r>
          </a:p>
          <a:p>
            <a:pPr marL="457200" indent="-457200">
              <a:buFont typeface="Arial" panose="020B0604020202020204" pitchFamily="34" charset="0"/>
              <a:buChar char="•"/>
            </a:pPr>
            <a:endParaRPr lang="en-US" sz="2400" dirty="0">
              <a:solidFill>
                <a:prstClr val="black"/>
              </a:solidFill>
            </a:endParaRPr>
          </a:p>
          <a:p>
            <a:pPr marL="0" indent="0">
              <a:buNone/>
            </a:pPr>
            <a:r>
              <a:rPr lang="en-US" sz="2400" dirty="0">
                <a:solidFill>
                  <a:prstClr val="black"/>
                </a:solidFill>
              </a:rPr>
              <a:t>The politicians and the green parties will protect</a:t>
            </a:r>
          </a:p>
          <a:p>
            <a:pPr marL="0" indent="0">
              <a:buNone/>
            </a:pPr>
            <a:r>
              <a:rPr lang="en-US" sz="2400" dirty="0">
                <a:solidFill>
                  <a:prstClr val="black"/>
                </a:solidFill>
              </a:rPr>
              <a:t>     you from this risk by banning </a:t>
            </a:r>
            <a:r>
              <a:rPr lang="en-US" sz="2400" dirty="0">
                <a:solidFill>
                  <a:srgbClr val="FF0000"/>
                </a:solidFill>
              </a:rPr>
              <a:t>growing</a:t>
            </a:r>
            <a:r>
              <a:rPr lang="en-US" sz="2400" dirty="0">
                <a:solidFill>
                  <a:prstClr val="black"/>
                </a:solidFill>
              </a:rPr>
              <a:t> GMOs</a:t>
            </a:r>
          </a:p>
          <a:p>
            <a:endParaRPr lang="en-US" sz="2400" dirty="0">
              <a:solidFill>
                <a:prstClr val="black"/>
              </a:solidFill>
            </a:endParaRPr>
          </a:p>
          <a:p>
            <a:pPr marL="0" indent="0">
              <a:buNone/>
            </a:pPr>
            <a:r>
              <a:rPr lang="en-US" sz="2400" dirty="0">
                <a:solidFill>
                  <a:srgbClr val="00B050"/>
                </a:solidFill>
              </a:rPr>
              <a:t>                           Best of all</a:t>
            </a:r>
            <a:endParaRPr lang="en-US" sz="2400" dirty="0">
              <a:solidFill>
                <a:prstClr val="black"/>
              </a:solidFill>
            </a:endParaRPr>
          </a:p>
          <a:p>
            <a:endParaRPr lang="en-US" sz="2400" dirty="0">
              <a:solidFill>
                <a:prstClr val="black"/>
              </a:solidFill>
            </a:endParaRPr>
          </a:p>
          <a:p>
            <a:pPr marL="0" indent="0">
              <a:buNone/>
            </a:pPr>
            <a:r>
              <a:rPr lang="en-US" sz="2400" dirty="0">
                <a:solidFill>
                  <a:prstClr val="black"/>
                </a:solidFill>
              </a:rPr>
              <a:t> </a:t>
            </a:r>
            <a:r>
              <a:rPr lang="en-US" sz="2400" dirty="0">
                <a:solidFill>
                  <a:srgbClr val="00B050"/>
                </a:solidFill>
              </a:rPr>
              <a:t>This has no economic consequence for Europe !</a:t>
            </a:r>
          </a:p>
          <a:p>
            <a:endParaRPr lang="en-US" sz="2400" dirty="0"/>
          </a:p>
          <a:p>
            <a:endParaRPr lang="en-US" sz="2400" dirty="0"/>
          </a:p>
        </p:txBody>
      </p:sp>
    </p:spTree>
    <p:extLst>
      <p:ext uri="{BB962C8B-B14F-4D97-AF65-F5344CB8AC3E}">
        <p14:creationId xmlns:p14="http://schemas.microsoft.com/office/powerpoint/2010/main" val="1592684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99144" y="190072"/>
            <a:ext cx="5391364" cy="576072"/>
          </a:xfrm>
        </p:spPr>
        <p:txBody>
          <a:bodyPr>
            <a:normAutofit fontScale="90000"/>
          </a:bodyPr>
          <a:lstStyle/>
          <a:p>
            <a:r>
              <a:rPr lang="en-US" dirty="0">
                <a:solidFill>
                  <a:srgbClr val="FFFFFF"/>
                </a:solidFill>
              </a:rPr>
              <a:t>The tragic consequences</a:t>
            </a:r>
          </a:p>
        </p:txBody>
      </p:sp>
      <p:sp>
        <p:nvSpPr>
          <p:cNvPr id="4" name="Content Placeholder 3"/>
          <p:cNvSpPr>
            <a:spLocks noGrp="1"/>
          </p:cNvSpPr>
          <p:nvPr>
            <p:ph idx="10"/>
          </p:nvPr>
        </p:nvSpPr>
        <p:spPr>
          <a:xfrm>
            <a:off x="479425" y="1725083"/>
            <a:ext cx="8185150" cy="3962704"/>
          </a:xfrm>
        </p:spPr>
        <p:txBody>
          <a:bodyPr/>
          <a:lstStyle/>
          <a:p>
            <a:pPr marL="0" indent="0" algn="ctr">
              <a:buNone/>
            </a:pPr>
            <a:r>
              <a:rPr lang="en-US" dirty="0">
                <a:solidFill>
                  <a:prstClr val="black"/>
                </a:solidFill>
              </a:rPr>
              <a:t>Not content with blocking precision agriculture in Europe many politicians and NGOs like “Greenpeace” and “Friends of the Earth” are now spreading their message to the developing countries</a:t>
            </a:r>
          </a:p>
          <a:p>
            <a:endParaRPr lang="en-US" dirty="0"/>
          </a:p>
        </p:txBody>
      </p:sp>
      <p:pic>
        <p:nvPicPr>
          <p:cNvPr id="5" name="Picture 4" descr="4500382320_bcb130345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762" y="3861685"/>
            <a:ext cx="2743200" cy="1826102"/>
          </a:xfrm>
          <a:prstGeom prst="rect">
            <a:avLst/>
          </a:prstGeom>
        </p:spPr>
      </p:pic>
      <p:pic>
        <p:nvPicPr>
          <p:cNvPr id="6" name="Picture 5" descr="GP02DSS_layou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2625" y="3861685"/>
            <a:ext cx="2743200" cy="1827657"/>
          </a:xfrm>
          <a:prstGeom prst="rect">
            <a:avLst/>
          </a:prstGeom>
        </p:spPr>
      </p:pic>
      <p:pic>
        <p:nvPicPr>
          <p:cNvPr id="7" name="Picture 6" descr="greenpeace-stop-gmo-invasio.ashx_.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6640" y="3862620"/>
            <a:ext cx="2743200" cy="1826722"/>
          </a:xfrm>
          <a:prstGeom prst="rect">
            <a:avLst/>
          </a:prstGeom>
        </p:spPr>
      </p:pic>
    </p:spTree>
    <p:extLst>
      <p:ext uri="{BB962C8B-B14F-4D97-AF65-F5344CB8AC3E}">
        <p14:creationId xmlns:p14="http://schemas.microsoft.com/office/powerpoint/2010/main" val="2617872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2" name="TextBox 1"/>
          <p:cNvSpPr txBox="1"/>
          <p:nvPr/>
        </p:nvSpPr>
        <p:spPr>
          <a:xfrm>
            <a:off x="6529916" y="6334836"/>
            <a:ext cx="2700199" cy="307777"/>
          </a:xfrm>
          <a:prstGeom prst="rect">
            <a:avLst/>
          </a:prstGeom>
          <a:noFill/>
        </p:spPr>
        <p:txBody>
          <a:bodyPr wrap="square" rtlCol="0">
            <a:spAutoFit/>
          </a:bodyPr>
          <a:lstStyle/>
          <a:p>
            <a:r>
              <a:rPr lang="en-US" sz="1400" dirty="0"/>
              <a:t>*Courtesy of Ingo Potrykus</a:t>
            </a:r>
          </a:p>
        </p:txBody>
      </p:sp>
      <p:sp>
        <p:nvSpPr>
          <p:cNvPr id="4" name="Title 3"/>
          <p:cNvSpPr>
            <a:spLocks noGrp="1"/>
          </p:cNvSpPr>
          <p:nvPr>
            <p:ph type="ctrTitle"/>
          </p:nvPr>
        </p:nvSpPr>
        <p:spPr>
          <a:xfrm>
            <a:off x="2885914" y="245366"/>
            <a:ext cx="3418726" cy="576072"/>
          </a:xfrm>
        </p:spPr>
        <p:txBody>
          <a:bodyPr>
            <a:normAutofit fontScale="90000"/>
          </a:bodyPr>
          <a:lstStyle/>
          <a:p>
            <a:r>
              <a:rPr lang="en-US" dirty="0"/>
              <a:t>A case study</a:t>
            </a:r>
          </a:p>
        </p:txBody>
      </p:sp>
      <p:graphicFrame>
        <p:nvGraphicFramePr>
          <p:cNvPr id="7" name="Table 6"/>
          <p:cNvGraphicFramePr>
            <a:graphicFrameLocks noGrp="1"/>
          </p:cNvGraphicFramePr>
          <p:nvPr>
            <p:extLst>
              <p:ext uri="{D42A27DB-BD31-4B8C-83A1-F6EECF244321}">
                <p14:modId xmlns:p14="http://schemas.microsoft.com/office/powerpoint/2010/main" val="4032526586"/>
              </p:ext>
            </p:extLst>
          </p:nvPr>
        </p:nvGraphicFramePr>
        <p:xfrm>
          <a:off x="1270156" y="1827178"/>
          <a:ext cx="6834908" cy="3412272"/>
        </p:xfrm>
        <a:graphic>
          <a:graphicData uri="http://schemas.openxmlformats.org/drawingml/2006/table">
            <a:tbl>
              <a:tblPr firstRow="1" bandRow="1">
                <a:tableStyleId>{5C22544A-7EE6-4342-B048-85BDC9FD1C3A}</a:tableStyleId>
              </a:tblPr>
              <a:tblGrid>
                <a:gridCol w="3417454">
                  <a:extLst>
                    <a:ext uri="{9D8B030D-6E8A-4147-A177-3AD203B41FA5}">
                      <a16:colId xmlns:a16="http://schemas.microsoft.com/office/drawing/2014/main" val="20000"/>
                    </a:ext>
                  </a:extLst>
                </a:gridCol>
                <a:gridCol w="3417454">
                  <a:extLst>
                    <a:ext uri="{9D8B030D-6E8A-4147-A177-3AD203B41FA5}">
                      <a16:colId xmlns:a16="http://schemas.microsoft.com/office/drawing/2014/main" val="20001"/>
                    </a:ext>
                  </a:extLst>
                </a:gridCol>
              </a:tblGrid>
              <a:tr h="568712">
                <a:tc gridSpan="2">
                  <a:txBody>
                    <a:bodyPr/>
                    <a:lstStyle/>
                    <a:p>
                      <a:r>
                        <a:rPr lang="en-US" sz="2000" dirty="0">
                          <a:solidFill>
                            <a:srgbClr val="F58025"/>
                          </a:solidFill>
                          <a:effectLst/>
                          <a:latin typeface="Helvetica"/>
                          <a:cs typeface="Helvetica"/>
                        </a:rPr>
                        <a:t>Vitamin A-deficiency</a:t>
                      </a:r>
                    </a:p>
                  </a:txBody>
                  <a:tcPr/>
                </a:tc>
                <a:tc hMerge="1">
                  <a:txBody>
                    <a:bodyPr/>
                    <a:lstStyle/>
                    <a:p>
                      <a:endParaRPr lang="en-US" dirty="0"/>
                    </a:p>
                  </a:txBody>
                  <a:tcPr/>
                </a:tc>
                <a:extLst>
                  <a:ext uri="{0D108BD9-81ED-4DB2-BD59-A6C34878D82A}">
                    <a16:rowId xmlns:a16="http://schemas.microsoft.com/office/drawing/2014/main" val="10000"/>
                  </a:ext>
                </a:extLst>
              </a:tr>
              <a:tr h="568712">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0" dirty="0">
                          <a:solidFill>
                            <a:schemeClr val="tx1"/>
                          </a:solidFill>
                          <a:effectLst/>
                          <a:latin typeface="Helvetica"/>
                          <a:cs typeface="Helvetica"/>
                        </a:rPr>
                        <a:t>Global population mortality (in millions)</a:t>
                      </a:r>
                    </a:p>
                  </a:txBody>
                  <a:tcPr>
                    <a:solidFill>
                      <a:schemeClr val="bg2"/>
                    </a:solidFill>
                  </a:tcPr>
                </a:tc>
                <a:tc hMerge="1">
                  <a:txBody>
                    <a:bodyPr/>
                    <a:lstStyle/>
                    <a:p>
                      <a:endParaRPr lang="en-US" dirty="0"/>
                    </a:p>
                  </a:txBody>
                  <a:tcPr/>
                </a:tc>
                <a:extLst>
                  <a:ext uri="{0D108BD9-81ED-4DB2-BD59-A6C34878D82A}">
                    <a16:rowId xmlns:a16="http://schemas.microsoft.com/office/drawing/2014/main" val="10001"/>
                  </a:ext>
                </a:extLst>
              </a:tr>
              <a:tr h="568712">
                <a:tc>
                  <a:txBody>
                    <a:bodyPr/>
                    <a:lstStyle/>
                    <a:p>
                      <a:r>
                        <a:rPr lang="de-DE" sz="2000" b="1" dirty="0">
                          <a:solidFill>
                            <a:srgbClr val="FF0000"/>
                          </a:solidFill>
                          <a:effectLst/>
                          <a:latin typeface="Helvetica"/>
                          <a:cs typeface="Helvetica"/>
                        </a:rPr>
                        <a:t>Vitamin A-</a:t>
                      </a:r>
                      <a:r>
                        <a:rPr lang="de-DE" sz="2000" b="1" dirty="0" err="1">
                          <a:solidFill>
                            <a:srgbClr val="FF0000"/>
                          </a:solidFill>
                          <a:effectLst/>
                          <a:latin typeface="Helvetica"/>
                          <a:cs typeface="Helvetica"/>
                        </a:rPr>
                        <a:t>deficiency</a:t>
                      </a:r>
                      <a:endParaRPr lang="en-US" sz="2000" dirty="0">
                        <a:solidFill>
                          <a:srgbClr val="FF0000"/>
                        </a:solidFill>
                        <a:effectLst/>
                        <a:latin typeface="Helvetica"/>
                        <a:cs typeface="Helvetica"/>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1" dirty="0">
                          <a:solidFill>
                            <a:srgbClr val="FF0000"/>
                          </a:solidFill>
                          <a:effectLst/>
                          <a:latin typeface="Helvetica"/>
                          <a:cs typeface="Helvetica"/>
                        </a:rPr>
                        <a:t>1.9-2.7</a:t>
                      </a:r>
                    </a:p>
                  </a:txBody>
                  <a:tcPr/>
                </a:tc>
                <a:extLst>
                  <a:ext uri="{0D108BD9-81ED-4DB2-BD59-A6C34878D82A}">
                    <a16:rowId xmlns:a16="http://schemas.microsoft.com/office/drawing/2014/main" val="10002"/>
                  </a:ext>
                </a:extLst>
              </a:tr>
              <a:tr h="568712">
                <a:tc>
                  <a:txBody>
                    <a:bodyPr/>
                    <a:lstStyle/>
                    <a:p>
                      <a:r>
                        <a:rPr lang="de-DE" sz="2000" b="0" dirty="0">
                          <a:solidFill>
                            <a:schemeClr val="accent1"/>
                          </a:solidFill>
                          <a:effectLst/>
                          <a:latin typeface="Helvetica"/>
                          <a:cs typeface="Helvetica"/>
                        </a:rPr>
                        <a:t>HIV/Aids</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1.7</a:t>
                      </a:r>
                    </a:p>
                  </a:txBody>
                  <a:tcPr/>
                </a:tc>
                <a:extLst>
                  <a:ext uri="{0D108BD9-81ED-4DB2-BD59-A6C34878D82A}">
                    <a16:rowId xmlns:a16="http://schemas.microsoft.com/office/drawing/2014/main" val="10003"/>
                  </a:ext>
                </a:extLst>
              </a:tr>
              <a:tr h="568712">
                <a:tc>
                  <a:txBody>
                    <a:bodyPr/>
                    <a:lstStyle/>
                    <a:p>
                      <a:r>
                        <a:rPr lang="de-DE" sz="2000" b="0" dirty="0" err="1">
                          <a:solidFill>
                            <a:schemeClr val="accent1"/>
                          </a:solidFill>
                          <a:effectLst/>
                          <a:latin typeface="Helvetica"/>
                          <a:cs typeface="Helvetica"/>
                        </a:rPr>
                        <a:t>Tuberculosis</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1.4</a:t>
                      </a:r>
                    </a:p>
                  </a:txBody>
                  <a:tcPr/>
                </a:tc>
                <a:extLst>
                  <a:ext uri="{0D108BD9-81ED-4DB2-BD59-A6C34878D82A}">
                    <a16:rowId xmlns:a16="http://schemas.microsoft.com/office/drawing/2014/main" val="10004"/>
                  </a:ext>
                </a:extLst>
              </a:tr>
              <a:tr h="568712">
                <a:tc>
                  <a:txBody>
                    <a:bodyPr/>
                    <a:lstStyle/>
                    <a:p>
                      <a:r>
                        <a:rPr lang="de-DE" sz="2000" b="0" dirty="0">
                          <a:solidFill>
                            <a:schemeClr val="accent1"/>
                          </a:solidFill>
                          <a:effectLst/>
                          <a:latin typeface="Helvetica"/>
                          <a:cs typeface="Helvetica"/>
                        </a:rPr>
                        <a:t> Malaria</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0.75</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15653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03992"/>
            <a:ext cx="4507283" cy="42539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rot="10800000" flipH="1" flipV="1">
            <a:off x="6889749" y="6238934"/>
            <a:ext cx="2254251" cy="307777"/>
          </a:xfrm>
          <a:prstGeom prst="rect">
            <a:avLst/>
          </a:prstGeom>
          <a:noFill/>
        </p:spPr>
        <p:txBody>
          <a:bodyPr wrap="square" rtlCol="0">
            <a:spAutoFit/>
          </a:bodyPr>
          <a:lstStyle/>
          <a:p>
            <a:r>
              <a:rPr lang="en-US" sz="1400" dirty="0"/>
              <a:t>Courtesy of Ingo Potrykus</a:t>
            </a:r>
          </a:p>
        </p:txBody>
      </p:sp>
      <p:sp>
        <p:nvSpPr>
          <p:cNvPr id="5" name="Title 4"/>
          <p:cNvSpPr>
            <a:spLocks noGrp="1"/>
          </p:cNvSpPr>
          <p:nvPr>
            <p:ph type="ctrTitle"/>
          </p:nvPr>
        </p:nvSpPr>
        <p:spPr>
          <a:xfrm>
            <a:off x="3280025" y="228600"/>
            <a:ext cx="2812551" cy="576072"/>
          </a:xfrm>
        </p:spPr>
        <p:txBody>
          <a:bodyPr>
            <a:normAutofit fontScale="90000"/>
          </a:bodyPr>
          <a:lstStyle/>
          <a:p>
            <a:r>
              <a:rPr lang="en-US" dirty="0"/>
              <a:t>Golden Rice</a:t>
            </a:r>
          </a:p>
        </p:txBody>
      </p:sp>
      <p:sp>
        <p:nvSpPr>
          <p:cNvPr id="6" name="Content Placeholder 5"/>
          <p:cNvSpPr>
            <a:spLocks noGrp="1"/>
          </p:cNvSpPr>
          <p:nvPr>
            <p:ph idx="10"/>
          </p:nvPr>
        </p:nvSpPr>
        <p:spPr>
          <a:xfrm>
            <a:off x="228601" y="1371601"/>
            <a:ext cx="4343400" cy="4189186"/>
          </a:xfrm>
        </p:spPr>
        <p:txBody>
          <a:bodyPr/>
          <a:lstStyle/>
          <a:p>
            <a:pPr marL="0" indent="0" algn="ctr">
              <a:buNone/>
            </a:pPr>
            <a:r>
              <a:rPr lang="en-US" sz="2800" dirty="0">
                <a:solidFill>
                  <a:srgbClr val="3B3D3C"/>
                </a:solidFill>
              </a:rPr>
              <a:t>A new source of Vitamin A</a:t>
            </a:r>
          </a:p>
          <a:p>
            <a:pPr marL="0" indent="0">
              <a:buNone/>
            </a:pPr>
            <a:endParaRPr lang="en-US" sz="1800" dirty="0">
              <a:solidFill>
                <a:srgbClr val="3B3D3C"/>
              </a:solidFill>
            </a:endParaRPr>
          </a:p>
          <a:p>
            <a:pPr marL="0" indent="0">
              <a:buNone/>
            </a:pPr>
            <a:endParaRPr lang="en-US" sz="1800" dirty="0">
              <a:solidFill>
                <a:srgbClr val="3B3D3C"/>
              </a:solidFill>
            </a:endParaRPr>
          </a:p>
          <a:p>
            <a:pPr marL="0" indent="0" algn="ctr">
              <a:buNone/>
            </a:pPr>
            <a:r>
              <a:rPr lang="en-US" sz="1800" dirty="0">
                <a:solidFill>
                  <a:srgbClr val="3B3D3C"/>
                </a:solidFill>
              </a:rPr>
              <a:t>Suggested by Peter Jennings in 1984</a:t>
            </a:r>
          </a:p>
          <a:p>
            <a:pPr marL="0" indent="0">
              <a:buNone/>
            </a:pPr>
            <a:endParaRPr lang="en-US" sz="2400" dirty="0">
              <a:solidFill>
                <a:srgbClr val="3B3D3C"/>
              </a:solidFill>
            </a:endParaRPr>
          </a:p>
          <a:p>
            <a:pPr marL="0" indent="0" algn="ctr">
              <a:buNone/>
            </a:pPr>
            <a:r>
              <a:rPr lang="en-US" sz="1800" dirty="0">
                <a:solidFill>
                  <a:srgbClr val="3B3D3C"/>
                </a:solidFill>
              </a:rPr>
              <a:t>Brought to fruition by</a:t>
            </a:r>
          </a:p>
          <a:p>
            <a:pPr marL="0" indent="0" algn="ctr">
              <a:buNone/>
            </a:pPr>
            <a:r>
              <a:rPr lang="en-US" sz="1800" dirty="0"/>
              <a:t>Ingo Potrykus, ETH Zurich</a:t>
            </a:r>
          </a:p>
          <a:p>
            <a:pPr marL="0" indent="0" algn="ctr">
              <a:buNone/>
            </a:pPr>
            <a:r>
              <a:rPr lang="en-US" sz="1800" dirty="0"/>
              <a:t>Peter Beyer, U. Freiburg</a:t>
            </a:r>
          </a:p>
          <a:p>
            <a:pPr marL="0" indent="0">
              <a:buNone/>
            </a:pPr>
            <a:endParaRPr lang="en-US" sz="2400" dirty="0">
              <a:solidFill>
                <a:srgbClr val="3B3D3C"/>
              </a:solidFill>
            </a:endParaRPr>
          </a:p>
          <a:p>
            <a:endParaRPr lang="en-US" dirty="0"/>
          </a:p>
        </p:txBody>
      </p:sp>
    </p:spTree>
    <p:extLst>
      <p:ext uri="{BB962C8B-B14F-4D97-AF65-F5344CB8AC3E}">
        <p14:creationId xmlns:p14="http://schemas.microsoft.com/office/powerpoint/2010/main" val="3220282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389023" y="4227878"/>
            <a:ext cx="8331644" cy="1492874"/>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Marc Van Montagu and Jeff Schell</a:t>
            </a:r>
          </a:p>
          <a:p>
            <a:endParaRPr lang="en-US" sz="2800" dirty="0"/>
          </a:p>
          <a:p>
            <a:r>
              <a:rPr lang="en-US" sz="2800" dirty="0"/>
              <a:t>Discoverers of Ti plasmid transformation </a:t>
            </a:r>
          </a:p>
          <a:p>
            <a:r>
              <a:rPr lang="en-US" sz="2800" dirty="0"/>
              <a:t>      together with Mary Dell Chilton</a:t>
            </a:r>
          </a:p>
          <a:p>
            <a:pPr marL="0" indent="0">
              <a:buNone/>
            </a:pPr>
            <a:endParaRPr lang="en-US" sz="3200" dirty="0"/>
          </a:p>
        </p:txBody>
      </p:sp>
      <p:sp>
        <p:nvSpPr>
          <p:cNvPr id="8" name="Rectangle 7"/>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2"/>
          <a:stretch>
            <a:fillRect/>
          </a:stretch>
        </p:blipFill>
        <p:spPr>
          <a:xfrm>
            <a:off x="5393147" y="749139"/>
            <a:ext cx="2272782" cy="2833780"/>
          </a:xfrm>
          <a:prstGeom prst="rect">
            <a:avLst/>
          </a:prstGeom>
        </p:spPr>
      </p:pic>
      <p:pic>
        <p:nvPicPr>
          <p:cNvPr id="5" name="Picture 4"/>
          <p:cNvPicPr>
            <a:picLocks noChangeAspect="1"/>
          </p:cNvPicPr>
          <p:nvPr/>
        </p:nvPicPr>
        <p:blipFill>
          <a:blip r:embed="rId3"/>
          <a:stretch>
            <a:fillRect/>
          </a:stretch>
        </p:blipFill>
        <p:spPr>
          <a:xfrm>
            <a:off x="1240795" y="749139"/>
            <a:ext cx="3606778" cy="2833780"/>
          </a:xfrm>
          <a:prstGeom prst="rect">
            <a:avLst/>
          </a:prstGeom>
        </p:spPr>
      </p:pic>
      <p:pic>
        <p:nvPicPr>
          <p:cNvPr id="2050" name="Picture 2" descr="Mary-Dell-Chilt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0427" y="4894363"/>
            <a:ext cx="2194560" cy="1652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717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1" name="Text Box 3"/>
          <p:cNvSpPr txBox="1">
            <a:spLocks noChangeArrowheads="1"/>
          </p:cNvSpPr>
          <p:nvPr/>
        </p:nvSpPr>
        <p:spPr bwMode="auto">
          <a:xfrm>
            <a:off x="1714500" y="1143002"/>
            <a:ext cx="54864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50000"/>
              </a:spcBef>
              <a:spcAft>
                <a:spcPct val="0"/>
              </a:spcAft>
            </a:pPr>
            <a:endParaRPr lang="de-CH" sz="2800">
              <a:solidFill>
                <a:srgbClr val="000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3" name="Text Box 5"/>
          <p:cNvSpPr txBox="1">
            <a:spLocks noChangeArrowheads="1"/>
          </p:cNvSpPr>
          <p:nvPr/>
        </p:nvSpPr>
        <p:spPr bwMode="auto">
          <a:xfrm>
            <a:off x="2131219" y="273845"/>
            <a:ext cx="47434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2" name="TextBox 1"/>
          <p:cNvSpPr txBox="1"/>
          <p:nvPr/>
        </p:nvSpPr>
        <p:spPr>
          <a:xfrm>
            <a:off x="7327231" y="6401255"/>
            <a:ext cx="1997243" cy="523220"/>
          </a:xfrm>
          <a:prstGeom prst="rect">
            <a:avLst/>
          </a:prstGeom>
          <a:noFill/>
        </p:spPr>
        <p:txBody>
          <a:bodyPr wrap="square" rtlCol="0">
            <a:spAutoFit/>
          </a:bodyPr>
          <a:lstStyle/>
          <a:p>
            <a:r>
              <a:rPr lang="en-US" sz="1400" dirty="0"/>
              <a:t>Courtesy of Ingo Potrykus</a:t>
            </a:r>
          </a:p>
        </p:txBody>
      </p:sp>
      <p:sp>
        <p:nvSpPr>
          <p:cNvPr id="4" name="Title 3"/>
          <p:cNvSpPr>
            <a:spLocks noGrp="1"/>
          </p:cNvSpPr>
          <p:nvPr>
            <p:ph type="ctrTitle"/>
          </p:nvPr>
        </p:nvSpPr>
        <p:spPr>
          <a:xfrm>
            <a:off x="2943546" y="214316"/>
            <a:ext cx="3028308" cy="576072"/>
          </a:xfrm>
        </p:spPr>
        <p:txBody>
          <a:bodyPr>
            <a:normAutofit fontScale="90000"/>
          </a:bodyPr>
          <a:lstStyle/>
          <a:p>
            <a:r>
              <a:rPr lang="en-US" dirty="0"/>
              <a:t>Golden Rice</a:t>
            </a:r>
          </a:p>
        </p:txBody>
      </p:sp>
      <p:sp>
        <p:nvSpPr>
          <p:cNvPr id="5" name="Content Placeholder 4"/>
          <p:cNvSpPr>
            <a:spLocks noGrp="1"/>
          </p:cNvSpPr>
          <p:nvPr>
            <p:ph idx="10"/>
          </p:nvPr>
        </p:nvSpPr>
        <p:spPr>
          <a:xfrm>
            <a:off x="525991" y="1402558"/>
            <a:ext cx="8206317" cy="4647260"/>
          </a:xfrm>
        </p:spPr>
        <p:txBody>
          <a:bodyPr>
            <a:noAutofit/>
          </a:bodyPr>
          <a:lstStyle/>
          <a:p>
            <a:pPr marL="0" indent="0" eaLnBrk="0" fontAlgn="base" hangingPunct="0">
              <a:spcBef>
                <a:spcPct val="0"/>
              </a:spcBef>
              <a:spcAft>
                <a:spcPct val="0"/>
              </a:spcAft>
              <a:buNone/>
            </a:pPr>
            <a:endParaRPr lang="de-CH" sz="2200" dirty="0"/>
          </a:p>
          <a:p>
            <a:pPr marL="0" indent="0" eaLnBrk="0" fontAlgn="base" hangingPunct="0">
              <a:spcBef>
                <a:spcPct val="0"/>
              </a:spcBef>
              <a:spcAft>
                <a:spcPct val="0"/>
              </a:spcAft>
              <a:buNone/>
            </a:pPr>
            <a:r>
              <a:rPr lang="de-CH" sz="2200" dirty="0"/>
              <a:t>	Became a reality in February, 1999. </a:t>
            </a:r>
          </a:p>
          <a:p>
            <a:pPr marL="0" indent="0" eaLnBrk="0" fontAlgn="base" hangingPunct="0">
              <a:spcBef>
                <a:spcPct val="0"/>
              </a:spcBef>
              <a:spcAft>
                <a:spcPct val="0"/>
              </a:spcAft>
              <a:buNone/>
            </a:pPr>
            <a:r>
              <a:rPr lang="de-CH" sz="2200" dirty="0"/>
              <a:t> </a:t>
            </a:r>
          </a:p>
          <a:p>
            <a:pPr marL="0" indent="0" eaLnBrk="0" fontAlgn="base" hangingPunct="0">
              <a:spcBef>
                <a:spcPct val="0"/>
              </a:spcBef>
              <a:spcAft>
                <a:spcPct val="0"/>
              </a:spcAft>
              <a:buNone/>
            </a:pPr>
            <a:endParaRPr lang="de-CH" sz="2200" dirty="0"/>
          </a:p>
          <a:p>
            <a:pPr marL="0" indent="0" eaLnBrk="0" fontAlgn="base" hangingPunct="0">
              <a:spcBef>
                <a:spcPct val="0"/>
              </a:spcBef>
              <a:spcAft>
                <a:spcPct val="0"/>
              </a:spcAft>
              <a:buNone/>
            </a:pPr>
            <a:r>
              <a:rPr lang="de-CH" sz="2200" dirty="0"/>
              <a:t>	Could have begun the improvements necessary for 	commercial production in the field within 2-5 years</a:t>
            </a:r>
          </a:p>
          <a:p>
            <a:pPr eaLnBrk="0" fontAlgn="base" hangingPunct="0">
              <a:spcBef>
                <a:spcPct val="0"/>
              </a:spcBef>
              <a:spcAft>
                <a:spcPct val="0"/>
              </a:spcAft>
              <a:buFont typeface="Arial" panose="020B0604020202020204" pitchFamily="34" charset="0"/>
              <a:buChar char="•"/>
            </a:pPr>
            <a:endParaRPr lang="de-CH" sz="2200" dirty="0"/>
          </a:p>
          <a:p>
            <a:pPr eaLnBrk="0" fontAlgn="base" hangingPunct="0">
              <a:spcBef>
                <a:spcPct val="0"/>
              </a:spcBef>
              <a:spcAft>
                <a:spcPct val="0"/>
              </a:spcAft>
              <a:buFont typeface="Arial" panose="020B0604020202020204" pitchFamily="34" charset="0"/>
              <a:buChar char="•"/>
            </a:pPr>
            <a:endParaRPr lang="de-CH" sz="2200" dirty="0"/>
          </a:p>
          <a:p>
            <a:pPr marL="0" indent="0" eaLnBrk="0" fontAlgn="base" hangingPunct="0">
              <a:spcBef>
                <a:spcPct val="0"/>
              </a:spcBef>
              <a:spcAft>
                <a:spcPct val="0"/>
              </a:spcAft>
              <a:buNone/>
            </a:pPr>
            <a:r>
              <a:rPr lang="de-CH" sz="2200" dirty="0"/>
              <a:t>	But it’s a ‘</a:t>
            </a:r>
            <a:r>
              <a:rPr lang="de-CH" sz="2200" b="1" dirty="0">
                <a:solidFill>
                  <a:srgbClr val="FF0000"/>
                </a:solidFill>
                <a:latin typeface="Calibri" panose="020F0502020204030204" pitchFamily="34" charset="0"/>
                <a:cs typeface="Calibri" panose="020F0502020204030204" pitchFamily="34" charset="0"/>
              </a:rPr>
              <a:t>GMO</a:t>
            </a:r>
            <a:r>
              <a:rPr lang="de-CH" sz="2200" dirty="0">
                <a:latin typeface="Calibri" panose="020F0502020204030204" pitchFamily="34" charset="0"/>
                <a:cs typeface="Calibri" panose="020F0502020204030204" pitchFamily="34" charset="0"/>
              </a:rPr>
              <a:t>’</a:t>
            </a:r>
            <a:r>
              <a:rPr lang="de-CH" sz="1000" dirty="0">
                <a:latin typeface="Calibri" panose="020F0502020204030204" pitchFamily="34" charset="0"/>
                <a:cs typeface="Calibri" panose="020F0502020204030204" pitchFamily="34" charset="0"/>
              </a:rPr>
              <a:t> </a:t>
            </a:r>
            <a:r>
              <a:rPr lang="de-CH" sz="2200" dirty="0"/>
              <a:t>and only now will it soon be available</a:t>
            </a:r>
          </a:p>
          <a:p>
            <a:pPr eaLnBrk="0" fontAlgn="base" hangingPunct="0">
              <a:spcBef>
                <a:spcPct val="0"/>
              </a:spcBef>
              <a:spcAft>
                <a:spcPct val="0"/>
              </a:spcAft>
              <a:buFont typeface="Arial" panose="020B0604020202020204" pitchFamily="34" charset="0"/>
              <a:buChar char="•"/>
            </a:pPr>
            <a:endParaRPr lang="de-CH" sz="2200" dirty="0"/>
          </a:p>
          <a:p>
            <a:pPr eaLnBrk="0" fontAlgn="base" hangingPunct="0">
              <a:spcBef>
                <a:spcPct val="0"/>
              </a:spcBef>
              <a:spcAft>
                <a:spcPct val="0"/>
              </a:spcAft>
              <a:buFont typeface="Arial" panose="020B0604020202020204" pitchFamily="34" charset="0"/>
              <a:buChar char="•"/>
            </a:pPr>
            <a:endParaRPr lang="de-CH" sz="2200" dirty="0"/>
          </a:p>
          <a:p>
            <a:pPr eaLnBrk="0" fontAlgn="base" hangingPunct="0">
              <a:spcBef>
                <a:spcPct val="0"/>
              </a:spcBef>
              <a:spcAft>
                <a:spcPct val="0"/>
              </a:spcAft>
              <a:buFont typeface="Arial" panose="020B0604020202020204" pitchFamily="34" charset="0"/>
              <a:buChar char="•"/>
            </a:pPr>
            <a:endParaRPr lang="de-CH" sz="2200" dirty="0"/>
          </a:p>
          <a:p>
            <a:pPr marL="0" indent="0" eaLnBrk="0" fontAlgn="base" hangingPunct="0">
              <a:spcBef>
                <a:spcPct val="0"/>
              </a:spcBef>
              <a:spcAft>
                <a:spcPct val="0"/>
              </a:spcAft>
              <a:buNone/>
            </a:pPr>
            <a:r>
              <a:rPr lang="de-CH" sz="2200" dirty="0"/>
              <a:t>	Multiple years of delay due to regulation and opposition.</a:t>
            </a:r>
            <a:endParaRPr lang="de-DE" sz="2200" dirty="0">
              <a:effectLst>
                <a:outerShdw blurRad="38100" dist="38100" dir="2700000" algn="tl">
                  <a:srgbClr val="FFFFFF"/>
                </a:outerShdw>
              </a:effectLst>
            </a:endParaRPr>
          </a:p>
          <a:p>
            <a:endParaRPr lang="en-US" sz="2200" dirty="0">
              <a:solidFill>
                <a:srgbClr val="3B3D3C"/>
              </a:solidFill>
            </a:endParaRPr>
          </a:p>
        </p:txBody>
      </p:sp>
    </p:spTree>
    <p:extLst>
      <p:ext uri="{BB962C8B-B14F-4D97-AF65-F5344CB8AC3E}">
        <p14:creationId xmlns:p14="http://schemas.microsoft.com/office/powerpoint/2010/main" val="1225234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794" y="1062371"/>
            <a:ext cx="3900668" cy="5491231"/>
          </a:xfrm>
          <a:prstGeom prst="rect">
            <a:avLst/>
          </a:prstGeom>
        </p:spPr>
      </p:pic>
      <p:sp>
        <p:nvSpPr>
          <p:cNvPr id="6" name="TextBox 5"/>
          <p:cNvSpPr txBox="1"/>
          <p:nvPr/>
        </p:nvSpPr>
        <p:spPr>
          <a:xfrm>
            <a:off x="2314937" y="0"/>
            <a:ext cx="5775767" cy="830997"/>
          </a:xfrm>
          <a:prstGeom prst="rect">
            <a:avLst/>
          </a:prstGeom>
          <a:noFill/>
        </p:spPr>
        <p:txBody>
          <a:bodyPr wrap="square" rtlCol="0">
            <a:spAutoFit/>
          </a:bodyPr>
          <a:lstStyle/>
          <a:p>
            <a:r>
              <a:rPr lang="en-US" sz="4800" dirty="0">
                <a:solidFill>
                  <a:schemeClr val="bg1"/>
                </a:solidFill>
              </a:rPr>
              <a:t>Science Fiction</a:t>
            </a:r>
          </a:p>
        </p:txBody>
      </p:sp>
      <p:sp>
        <p:nvSpPr>
          <p:cNvPr id="7" name="TextBox 6"/>
          <p:cNvSpPr txBox="1"/>
          <p:nvPr/>
        </p:nvSpPr>
        <p:spPr>
          <a:xfrm>
            <a:off x="4595149" y="2095017"/>
            <a:ext cx="4467828" cy="2031325"/>
          </a:xfrm>
          <a:prstGeom prst="rect">
            <a:avLst/>
          </a:prstGeom>
          <a:noFill/>
        </p:spPr>
        <p:txBody>
          <a:bodyPr wrap="square" rtlCol="0">
            <a:spAutoFit/>
          </a:bodyPr>
          <a:lstStyle/>
          <a:p>
            <a:r>
              <a:rPr lang="en-US" dirty="0">
                <a:solidFill>
                  <a:srgbClr val="FF0000"/>
                </a:solidFill>
              </a:rPr>
              <a:t>Greenpeace blocks development</a:t>
            </a:r>
          </a:p>
          <a:p>
            <a:endParaRPr lang="en-US" dirty="0"/>
          </a:p>
          <a:p>
            <a:endParaRPr lang="en-US" dirty="0">
              <a:solidFill>
                <a:srgbClr val="FF0000"/>
              </a:solidFill>
            </a:endParaRPr>
          </a:p>
          <a:p>
            <a:r>
              <a:rPr lang="en-US" dirty="0">
                <a:solidFill>
                  <a:srgbClr val="FF0000"/>
                </a:solidFill>
              </a:rPr>
              <a:t>And then claims</a:t>
            </a:r>
          </a:p>
          <a:p>
            <a:endParaRPr lang="en-US" dirty="0">
              <a:solidFill>
                <a:srgbClr val="FF0000"/>
              </a:solidFill>
            </a:endParaRPr>
          </a:p>
          <a:p>
            <a:endParaRPr lang="en-US" dirty="0">
              <a:solidFill>
                <a:srgbClr val="FF0000"/>
              </a:solidFill>
            </a:endParaRPr>
          </a:p>
          <a:p>
            <a:r>
              <a:rPr lang="en-US" dirty="0">
                <a:solidFill>
                  <a:srgbClr val="FF0000"/>
                </a:solidFill>
              </a:rPr>
              <a:t>It has taken so long it can’t possibly work</a:t>
            </a:r>
          </a:p>
        </p:txBody>
      </p:sp>
    </p:spTree>
    <p:extLst>
      <p:ext uri="{BB962C8B-B14F-4D97-AF65-F5344CB8AC3E}">
        <p14:creationId xmlns:p14="http://schemas.microsoft.com/office/powerpoint/2010/main" val="3118573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3276" y="994502"/>
            <a:ext cx="7796463" cy="4524315"/>
          </a:xfrm>
          <a:prstGeom prst="rect">
            <a:avLst/>
          </a:prstGeom>
          <a:noFill/>
        </p:spPr>
        <p:txBody>
          <a:bodyPr wrap="square" rtlCol="0">
            <a:spAutoFit/>
          </a:bodyPr>
          <a:lstStyle/>
          <a:p>
            <a:pPr algn="ctr"/>
            <a:r>
              <a:rPr lang="en-US" sz="3200" b="1" dirty="0">
                <a:solidFill>
                  <a:srgbClr val="FF0000"/>
                </a:solidFill>
              </a:rPr>
              <a:t>Since 2005 millions of children have died or suffered because of Vitamin A deficiency</a:t>
            </a:r>
          </a:p>
          <a:p>
            <a:pPr algn="ctr"/>
            <a:endParaRPr lang="en-US" sz="3200" dirty="0">
              <a:solidFill>
                <a:prstClr val="black"/>
              </a:solidFill>
            </a:endParaRPr>
          </a:p>
          <a:p>
            <a:pPr algn="ctr"/>
            <a:endParaRPr lang="en-US" sz="3200" dirty="0">
              <a:solidFill>
                <a:prstClr val="black"/>
              </a:solidFill>
            </a:endParaRPr>
          </a:p>
          <a:p>
            <a:pPr algn="ctr"/>
            <a:endParaRPr lang="en-US" sz="3200" dirty="0">
              <a:solidFill>
                <a:prstClr val="black"/>
              </a:solidFill>
            </a:endParaRPr>
          </a:p>
          <a:p>
            <a:pPr algn="ctr"/>
            <a:r>
              <a:rPr lang="en-US" sz="3200" dirty="0">
                <a:solidFill>
                  <a:prstClr val="black"/>
                </a:solidFill>
              </a:rPr>
              <a:t>How many must die before we consider this a “</a:t>
            </a:r>
            <a:r>
              <a:rPr lang="en-US" sz="3200" b="1" dirty="0">
                <a:solidFill>
                  <a:prstClr val="black"/>
                </a:solidFill>
              </a:rPr>
              <a:t>crime against humanity”</a:t>
            </a:r>
            <a:r>
              <a:rPr lang="en-US" sz="3200" dirty="0">
                <a:solidFill>
                  <a:prstClr val="black"/>
                </a:solidFill>
              </a:rPr>
              <a:t> that should be prosecuted?</a:t>
            </a:r>
          </a:p>
        </p:txBody>
      </p:sp>
      <p:sp>
        <p:nvSpPr>
          <p:cNvPr id="4" name="Rectangle 3"/>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9658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8570" y="998611"/>
            <a:ext cx="2599908" cy="3466544"/>
          </a:xfrm>
          <a:prstGeom prst="rect">
            <a:avLst/>
          </a:prstGeom>
        </p:spPr>
      </p:pic>
      <p:pic>
        <p:nvPicPr>
          <p:cNvPr id="3" name="Picture 4" descr="A map of Afr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485" y="1074095"/>
            <a:ext cx="2124089" cy="20859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49387" y="1646265"/>
            <a:ext cx="3205370" cy="830997"/>
          </a:xfrm>
          <a:prstGeom prst="rect">
            <a:avLst/>
          </a:prstGeom>
          <a:noFill/>
        </p:spPr>
        <p:txBody>
          <a:bodyPr wrap="square" rtlCol="0">
            <a:spAutoFit/>
          </a:bodyPr>
          <a:lstStyle/>
          <a:p>
            <a:pPr algn="ctr"/>
            <a:r>
              <a:rPr lang="en-US" sz="2400" b="1" i="1" dirty="0" err="1"/>
              <a:t>Xanthomonas</a:t>
            </a:r>
            <a:r>
              <a:rPr lang="en-US" sz="2400" b="1" dirty="0"/>
              <a:t> wilt</a:t>
            </a:r>
          </a:p>
          <a:p>
            <a:pPr algn="ctr"/>
            <a:endParaRPr lang="en-US" sz="2400" dirty="0"/>
          </a:p>
        </p:txBody>
      </p:sp>
      <p:sp>
        <p:nvSpPr>
          <p:cNvPr id="5" name="TextBox 4"/>
          <p:cNvSpPr txBox="1"/>
          <p:nvPr/>
        </p:nvSpPr>
        <p:spPr>
          <a:xfrm>
            <a:off x="153414" y="3421546"/>
            <a:ext cx="8395064" cy="2793072"/>
          </a:xfrm>
          <a:prstGeom prst="rect">
            <a:avLst/>
          </a:prstGeom>
          <a:noFill/>
        </p:spPr>
        <p:txBody>
          <a:bodyPr wrap="square" rtlCol="0">
            <a:spAutoFit/>
          </a:bodyPr>
          <a:lstStyle/>
          <a:p>
            <a:r>
              <a:rPr lang="en-US" sz="2400" b="1" dirty="0">
                <a:solidFill>
                  <a:srgbClr val="FF0000"/>
                </a:solidFill>
                <a:latin typeface="Calibri" panose="020F0502020204030204" pitchFamily="34" charset="0"/>
              </a:rPr>
              <a:t>No natural varieties are resistant so no</a:t>
            </a:r>
          </a:p>
          <a:p>
            <a:r>
              <a:rPr lang="en-US" sz="2400" b="1" dirty="0">
                <a:solidFill>
                  <a:srgbClr val="FF0000"/>
                </a:solidFill>
                <a:latin typeface="Calibri" panose="020F0502020204030204" pitchFamily="34" charset="0"/>
              </a:rPr>
              <a:t>         traditional breeding solution       </a:t>
            </a:r>
          </a:p>
          <a:p>
            <a:pPr algn="ctr"/>
            <a:endParaRPr lang="en-US" sz="1350" dirty="0">
              <a:latin typeface="Calibri" panose="020F0502020204030204" pitchFamily="34" charset="0"/>
            </a:endParaRPr>
          </a:p>
          <a:p>
            <a:r>
              <a:rPr lang="en-US" sz="3000" b="1" dirty="0">
                <a:solidFill>
                  <a:srgbClr val="00B050"/>
                </a:solidFill>
                <a:latin typeface="Calibri" panose="020F0502020204030204" pitchFamily="34" charset="0"/>
              </a:rPr>
              <a:t>BUT</a:t>
            </a:r>
          </a:p>
          <a:p>
            <a:r>
              <a:rPr lang="en-US" sz="2100" b="1" dirty="0">
                <a:solidFill>
                  <a:srgbClr val="00B050"/>
                </a:solidFill>
                <a:latin typeface="Calibri" panose="020F0502020204030204" pitchFamily="34" charset="0"/>
              </a:rPr>
              <a:t>Sweet pepper is resistant to </a:t>
            </a:r>
            <a:r>
              <a:rPr lang="en-US" sz="2100" b="1" i="1" dirty="0">
                <a:solidFill>
                  <a:srgbClr val="00B050"/>
                </a:solidFill>
                <a:latin typeface="Calibri" panose="020F0502020204030204" pitchFamily="34" charset="0"/>
              </a:rPr>
              <a:t>Xanthomonas campestris </a:t>
            </a:r>
            <a:r>
              <a:rPr lang="en-US" sz="2100" b="1" dirty="0">
                <a:solidFill>
                  <a:srgbClr val="00B050"/>
                </a:solidFill>
                <a:latin typeface="Calibri" panose="020F0502020204030204" pitchFamily="34" charset="0"/>
              </a:rPr>
              <a:t>and two genes are known that mediate this resistance.  Using precision techniques these genes have been transferred to banana and these modified bananas are now beginning field trials.</a:t>
            </a:r>
          </a:p>
        </p:txBody>
      </p:sp>
      <p:sp>
        <p:nvSpPr>
          <p:cNvPr id="6" name="TextBox 5"/>
          <p:cNvSpPr txBox="1"/>
          <p:nvPr/>
        </p:nvSpPr>
        <p:spPr>
          <a:xfrm>
            <a:off x="2641600" y="222862"/>
            <a:ext cx="4978400" cy="584775"/>
          </a:xfrm>
          <a:prstGeom prst="rect">
            <a:avLst/>
          </a:prstGeom>
          <a:noFill/>
        </p:spPr>
        <p:txBody>
          <a:bodyPr wrap="square" rtlCol="0">
            <a:spAutoFit/>
          </a:bodyPr>
          <a:lstStyle/>
          <a:p>
            <a:r>
              <a:rPr lang="en-US" sz="3200" dirty="0">
                <a:solidFill>
                  <a:schemeClr val="bg1"/>
                </a:solidFill>
              </a:rPr>
              <a:t>The Banana Problem</a:t>
            </a:r>
          </a:p>
        </p:txBody>
      </p:sp>
    </p:spTree>
    <p:extLst>
      <p:ext uri="{BB962C8B-B14F-4D97-AF65-F5344CB8AC3E}">
        <p14:creationId xmlns:p14="http://schemas.microsoft.com/office/powerpoint/2010/main" val="2706884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290" y="742181"/>
            <a:ext cx="8433639" cy="5422645"/>
          </a:xfrm>
          <a:prstGeom prst="rect">
            <a:avLst/>
          </a:prstGeom>
        </p:spPr>
      </p:pic>
    </p:spTree>
    <p:extLst>
      <p:ext uri="{BB962C8B-B14F-4D97-AF65-F5344CB8AC3E}">
        <p14:creationId xmlns:p14="http://schemas.microsoft.com/office/powerpoint/2010/main" val="2871311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Bangladesh: </a:t>
            </a:r>
            <a:r>
              <a:rPr lang="en-US" dirty="0" err="1"/>
              <a:t>Bt</a:t>
            </a:r>
            <a:r>
              <a:rPr lang="en-US" dirty="0"/>
              <a:t> eggplant</a:t>
            </a:r>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p:spPr>
      </p:pic>
      <p:sp>
        <p:nvSpPr>
          <p:cNvPr id="3" name="TextBox 2"/>
          <p:cNvSpPr txBox="1"/>
          <p:nvPr/>
        </p:nvSpPr>
        <p:spPr>
          <a:xfrm>
            <a:off x="6626942" y="6603227"/>
            <a:ext cx="2654709"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Slide courtesy of </a:t>
            </a:r>
            <a:r>
              <a:rPr kumimoji="0" lang="en-US" sz="800" b="0" i="0" u="none" strike="noStrike" kern="1200" cap="none" spc="0" normalizeH="0" baseline="0" noProof="0" dirty="0" err="1">
                <a:ln>
                  <a:noFill/>
                </a:ln>
                <a:solidFill>
                  <a:prstClr val="black"/>
                </a:solidFill>
                <a:effectLst/>
                <a:uLnTx/>
                <a:uFillTx/>
                <a:latin typeface="Calibri"/>
                <a:ea typeface="+mn-ea"/>
                <a:cs typeface="+mn-cs"/>
              </a:rPr>
              <a:t>Arif</a:t>
            </a:r>
            <a:r>
              <a:rPr kumimoji="0" lang="en-US" sz="800" b="0" i="0" u="none" strike="noStrike" kern="1200" cap="none" spc="0" normalizeH="0" baseline="0" noProof="0" dirty="0">
                <a:ln>
                  <a:noFill/>
                </a:ln>
                <a:solidFill>
                  <a:prstClr val="black"/>
                </a:solidFill>
                <a:effectLst/>
                <a:uLnTx/>
                <a:uFillTx/>
                <a:latin typeface="Calibri"/>
                <a:ea typeface="+mn-ea"/>
                <a:cs typeface="+mn-cs"/>
              </a:rPr>
              <a:t> Hossain/Cornell Alliance for Science</a:t>
            </a:r>
          </a:p>
        </p:txBody>
      </p:sp>
    </p:spTree>
    <p:extLst>
      <p:ext uri="{BB962C8B-B14F-4D97-AF65-F5344CB8AC3E}">
        <p14:creationId xmlns:p14="http://schemas.microsoft.com/office/powerpoint/2010/main" val="195353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2003" y="857250"/>
            <a:ext cx="4872251" cy="1107996"/>
          </a:xfrm>
          <a:prstGeom prst="rect">
            <a:avLst/>
          </a:prstGeom>
          <a:noFill/>
        </p:spPr>
        <p:txBody>
          <a:bodyPr wrap="square" rtlCol="0">
            <a:spAutoFit/>
          </a:bodyPr>
          <a:lstStyle/>
          <a:p>
            <a:pPr defTabSz="685800"/>
            <a:r>
              <a:rPr lang="en-US" sz="3300" b="1" dirty="0">
                <a:solidFill>
                  <a:srgbClr val="000000"/>
                </a:solidFill>
                <a:latin typeface="Times New Roman"/>
                <a:cs typeface="Times New Roman"/>
              </a:rPr>
              <a:t>Hawaiian papayas</a:t>
            </a:r>
          </a:p>
          <a:p>
            <a:pPr defTabSz="685800"/>
            <a:r>
              <a:rPr lang="en-US" sz="3300" dirty="0">
                <a:solidFill>
                  <a:srgbClr val="000000"/>
                </a:solidFill>
                <a:latin typeface="Times New Roman"/>
                <a:cs typeface="Times New Roman"/>
              </a:rPr>
              <a:t>     </a:t>
            </a:r>
            <a:r>
              <a:rPr lang="en-US" sz="2700" dirty="0">
                <a:solidFill>
                  <a:srgbClr val="000000"/>
                </a:solidFill>
                <a:latin typeface="Times New Roman"/>
                <a:cs typeface="Times New Roman"/>
              </a:rPr>
              <a:t>Almost a disaster</a:t>
            </a:r>
          </a:p>
        </p:txBody>
      </p:sp>
      <p:pic>
        <p:nvPicPr>
          <p:cNvPr id="1026" name="Picture 2" descr="Image result for Hawaii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573" y="2005373"/>
            <a:ext cx="4450556" cy="33504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5908291" y="1549705"/>
            <a:ext cx="2311880" cy="2130878"/>
          </a:xfrm>
          <a:prstGeom prst="rect">
            <a:avLst/>
          </a:prstGeom>
        </p:spPr>
      </p:pic>
      <p:grpSp>
        <p:nvGrpSpPr>
          <p:cNvPr id="9" name="Group 8"/>
          <p:cNvGrpSpPr/>
          <p:nvPr/>
        </p:nvGrpSpPr>
        <p:grpSpPr>
          <a:xfrm>
            <a:off x="4919653" y="3898468"/>
            <a:ext cx="4289157" cy="1457325"/>
            <a:chOff x="1280202" y="2457450"/>
            <a:chExt cx="5718876" cy="1943100"/>
          </a:xfrm>
        </p:grpSpPr>
        <p:pic>
          <p:nvPicPr>
            <p:cNvPr id="10" name="Picture 9"/>
            <p:cNvPicPr>
              <a:picLocks noChangeAspect="1"/>
            </p:cNvPicPr>
            <p:nvPr/>
          </p:nvPicPr>
          <p:blipFill>
            <a:blip r:embed="rId4"/>
            <a:stretch>
              <a:fillRect/>
            </a:stretch>
          </p:blipFill>
          <p:spPr>
            <a:xfrm>
              <a:off x="1280202" y="2457450"/>
              <a:ext cx="3051876" cy="1943100"/>
            </a:xfrm>
            <a:prstGeom prst="rect">
              <a:avLst/>
            </a:prstGeom>
            <a:ln w="12700">
              <a:solidFill>
                <a:schemeClr val="bg2"/>
              </a:solidFill>
            </a:ln>
          </p:spPr>
        </p:pic>
        <p:pic>
          <p:nvPicPr>
            <p:cNvPr id="11" name="Picture 10"/>
            <p:cNvPicPr>
              <a:picLocks noChangeAspect="1"/>
            </p:cNvPicPr>
            <p:nvPr/>
          </p:nvPicPr>
          <p:blipFill>
            <a:blip r:embed="rId5"/>
            <a:stretch>
              <a:fillRect/>
            </a:stretch>
          </p:blipFill>
          <p:spPr>
            <a:xfrm>
              <a:off x="4332078" y="2457450"/>
              <a:ext cx="2667000" cy="1943100"/>
            </a:xfrm>
            <a:prstGeom prst="rect">
              <a:avLst/>
            </a:prstGeom>
            <a:ln w="12700">
              <a:solidFill>
                <a:schemeClr val="bg2"/>
              </a:solidFill>
            </a:ln>
          </p:spPr>
        </p:pic>
      </p:grpSp>
    </p:spTree>
    <p:extLst>
      <p:ext uri="{BB962C8B-B14F-4D97-AF65-F5344CB8AC3E}">
        <p14:creationId xmlns:p14="http://schemas.microsoft.com/office/powerpoint/2010/main" val="365644870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7523" y="1193151"/>
            <a:ext cx="6634065" cy="4909036"/>
          </a:xfrm>
          <a:prstGeom prst="rect">
            <a:avLst/>
          </a:prstGeom>
          <a:noFill/>
        </p:spPr>
        <p:txBody>
          <a:bodyPr wrap="square" rtlCol="0">
            <a:spAutoFit/>
          </a:bodyPr>
          <a:lstStyle/>
          <a:p>
            <a:pPr defTabSz="685800"/>
            <a:r>
              <a:rPr lang="en-US" sz="2700" b="1" dirty="0">
                <a:solidFill>
                  <a:srgbClr val="0000FF"/>
                </a:solidFill>
                <a:latin typeface="Times New Roman"/>
                <a:cs typeface="Times New Roman"/>
              </a:rPr>
              <a:t>    GMO Papaya saves the Hawaiian crop</a:t>
            </a:r>
          </a:p>
          <a:p>
            <a:pPr defTabSz="685800"/>
            <a:endParaRPr lang="en-US" sz="2700" b="1" dirty="0">
              <a:solidFill>
                <a:srgbClr val="000000"/>
              </a:solidFill>
              <a:latin typeface="Times New Roman"/>
              <a:cs typeface="Times New Roman"/>
            </a:endParaRPr>
          </a:p>
          <a:p>
            <a:pPr defTabSz="685800"/>
            <a:r>
              <a:rPr lang="en-US" sz="2100" dirty="0">
                <a:solidFill>
                  <a:srgbClr val="000000"/>
                </a:solidFill>
                <a:latin typeface="Times New Roman"/>
                <a:cs typeface="Times New Roman"/>
              </a:rPr>
              <a:t>In the 1990s, Hawaiian papaya trees were plagued by the </a:t>
            </a:r>
            <a:r>
              <a:rPr lang="en-US" sz="2100" dirty="0">
                <a:solidFill>
                  <a:srgbClr val="000000"/>
                </a:solidFill>
                <a:latin typeface="Times New Roman"/>
                <a:cs typeface="Times New Roman"/>
                <a:hlinkClick r:id="rId2"/>
              </a:rPr>
              <a:t>ringspot virus</a:t>
            </a:r>
            <a:r>
              <a:rPr lang="en-US" sz="2100" dirty="0">
                <a:solidFill>
                  <a:srgbClr val="000000"/>
                </a:solidFill>
                <a:latin typeface="Times New Roman"/>
                <a:cs typeface="Times New Roman"/>
              </a:rPr>
              <a:t> which decimated half the crop in the state.</a:t>
            </a:r>
          </a:p>
          <a:p>
            <a:pPr defTabSz="685800"/>
            <a:r>
              <a:rPr lang="en-US" sz="2100" dirty="0">
                <a:solidFill>
                  <a:srgbClr val="000000"/>
                </a:solidFill>
                <a:latin typeface="Times New Roman"/>
                <a:cs typeface="Times New Roman"/>
              </a:rPr>
              <a:t> </a:t>
            </a:r>
          </a:p>
          <a:p>
            <a:pPr defTabSz="685800"/>
            <a:r>
              <a:rPr lang="en-US" sz="2100" dirty="0">
                <a:solidFill>
                  <a:srgbClr val="000000"/>
                </a:solidFill>
                <a:latin typeface="Times New Roman"/>
                <a:cs typeface="Times New Roman"/>
              </a:rPr>
              <a:t>In 1998, Dennis Gonsalves from the University of Hawaii developed a transgenic fruit called Rainbow papaya, which is resistant to the virus. </a:t>
            </a:r>
          </a:p>
          <a:p>
            <a:pPr defTabSz="685800"/>
            <a:endParaRPr lang="en-US" sz="2100" dirty="0">
              <a:solidFill>
                <a:srgbClr val="000000"/>
              </a:solidFill>
              <a:latin typeface="Times New Roman"/>
              <a:cs typeface="Times New Roman"/>
            </a:endParaRPr>
          </a:p>
          <a:p>
            <a:pPr defTabSz="685800"/>
            <a:r>
              <a:rPr lang="en-US" sz="2100" dirty="0">
                <a:solidFill>
                  <a:srgbClr val="000000"/>
                </a:solidFill>
                <a:latin typeface="Times New Roman"/>
                <a:cs typeface="Times New Roman"/>
              </a:rPr>
              <a:t>Now </a:t>
            </a:r>
            <a:r>
              <a:rPr lang="en-US" sz="2100" dirty="0">
                <a:solidFill>
                  <a:srgbClr val="000000"/>
                </a:solidFill>
                <a:latin typeface="Times New Roman"/>
                <a:cs typeface="Times New Roman"/>
                <a:hlinkClick r:id="rId3"/>
              </a:rPr>
              <a:t>77 percent of the crop</a:t>
            </a:r>
            <a:r>
              <a:rPr lang="en-US" sz="2100" dirty="0">
                <a:solidFill>
                  <a:srgbClr val="000000"/>
                </a:solidFill>
                <a:latin typeface="Times New Roman"/>
                <a:cs typeface="Times New Roman"/>
              </a:rPr>
              <a:t> grown in Hawaii is genetically engineered and being eaten in the USA.</a:t>
            </a:r>
          </a:p>
          <a:p>
            <a:pPr defTabSz="685800"/>
            <a:endParaRPr lang="en-US" sz="2100" dirty="0">
              <a:solidFill>
                <a:srgbClr val="000000"/>
              </a:solidFill>
              <a:latin typeface="Times New Roman"/>
              <a:cs typeface="Times New Roman"/>
            </a:endParaRPr>
          </a:p>
          <a:p>
            <a:pPr defTabSz="685800"/>
            <a:endParaRPr lang="en-US" sz="2100" b="1" dirty="0">
              <a:solidFill>
                <a:srgbClr val="000000"/>
              </a:solidFill>
              <a:latin typeface="Times New Roman"/>
              <a:cs typeface="Times New Roman"/>
            </a:endParaRPr>
          </a:p>
          <a:p>
            <a:pPr algn="ctr" defTabSz="685800"/>
            <a:r>
              <a:rPr lang="en-US" sz="2800" b="1" dirty="0">
                <a:solidFill>
                  <a:srgbClr val="FF0000"/>
                </a:solidFill>
                <a:latin typeface="Times New Roman"/>
                <a:cs typeface="Times New Roman"/>
              </a:rPr>
              <a:t>But in Thailand this solution is banned</a:t>
            </a:r>
          </a:p>
        </p:txBody>
      </p:sp>
    </p:spTree>
    <p:extLst>
      <p:ext uri="{BB962C8B-B14F-4D97-AF65-F5344CB8AC3E}">
        <p14:creationId xmlns:p14="http://schemas.microsoft.com/office/powerpoint/2010/main" val="50655426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6775" y="1589339"/>
            <a:ext cx="6225761" cy="3693319"/>
          </a:xfrm>
          <a:prstGeom prst="rect">
            <a:avLst/>
          </a:prstGeom>
          <a:noFill/>
        </p:spPr>
        <p:txBody>
          <a:bodyPr wrap="square" rtlCol="0">
            <a:spAutoFit/>
          </a:bodyPr>
          <a:lstStyle/>
          <a:p>
            <a:pPr algn="ctr" defTabSz="342900"/>
            <a:r>
              <a:rPr lang="en-US" sz="2100" dirty="0">
                <a:solidFill>
                  <a:srgbClr val="FF0000"/>
                </a:solidFill>
                <a:latin typeface="Arial"/>
              </a:rPr>
              <a:t>If you don’t want to eat foods derived by GM techniques, then don’t. It’s your choice</a:t>
            </a:r>
          </a:p>
          <a:p>
            <a:pPr algn="ctr" defTabSz="342900"/>
            <a:endParaRPr lang="en-US" sz="2100" dirty="0">
              <a:solidFill>
                <a:srgbClr val="3B3D3C"/>
              </a:solidFill>
              <a:latin typeface="Arial"/>
            </a:endParaRPr>
          </a:p>
          <a:p>
            <a:pPr algn="ctr" defTabSz="342900"/>
            <a:r>
              <a:rPr lang="en-US" sz="2100" dirty="0">
                <a:solidFill>
                  <a:srgbClr val="FF0000"/>
                </a:solidFill>
                <a:latin typeface="Arial"/>
              </a:rPr>
              <a:t>But don’t </a:t>
            </a:r>
            <a:r>
              <a:rPr lang="en-US" sz="2100" u="sng" dirty="0">
                <a:solidFill>
                  <a:srgbClr val="FF0000"/>
                </a:solidFill>
                <a:latin typeface="Arial"/>
              </a:rPr>
              <a:t>pretend</a:t>
            </a:r>
            <a:r>
              <a:rPr lang="en-US" sz="2100" dirty="0">
                <a:solidFill>
                  <a:srgbClr val="FF0000"/>
                </a:solidFill>
                <a:latin typeface="Arial"/>
              </a:rPr>
              <a:t> such foods </a:t>
            </a:r>
            <a:r>
              <a:rPr lang="en-US" sz="2100" u="sng" dirty="0">
                <a:solidFill>
                  <a:srgbClr val="FF0000"/>
                </a:solidFill>
                <a:latin typeface="Arial"/>
              </a:rPr>
              <a:t>are</a:t>
            </a:r>
            <a:r>
              <a:rPr lang="en-US" sz="2100" dirty="0">
                <a:solidFill>
                  <a:srgbClr val="FF0000"/>
                </a:solidFill>
                <a:latin typeface="Arial"/>
              </a:rPr>
              <a:t> dangerous</a:t>
            </a:r>
          </a:p>
          <a:p>
            <a:pPr algn="ctr" defTabSz="342900"/>
            <a:endParaRPr lang="en-US" sz="2100" dirty="0">
              <a:solidFill>
                <a:srgbClr val="FF0000"/>
              </a:solidFill>
              <a:latin typeface="Arial"/>
            </a:endParaRPr>
          </a:p>
          <a:p>
            <a:pPr algn="ctr" defTabSz="342900"/>
            <a:endParaRPr lang="en-US" sz="2100" dirty="0">
              <a:solidFill>
                <a:srgbClr val="3B3D3C"/>
              </a:solidFill>
              <a:latin typeface="Arial"/>
            </a:endParaRPr>
          </a:p>
          <a:p>
            <a:pPr algn="ctr" defTabSz="342900"/>
            <a:r>
              <a:rPr lang="en-US" sz="2700" b="1" dirty="0">
                <a:solidFill>
                  <a:srgbClr val="00B050"/>
                </a:solidFill>
                <a:latin typeface="Arial"/>
              </a:rPr>
              <a:t>If anything</a:t>
            </a:r>
          </a:p>
          <a:p>
            <a:pPr algn="ctr" defTabSz="342900"/>
            <a:endParaRPr lang="en-US" sz="2700" dirty="0">
              <a:solidFill>
                <a:srgbClr val="3B3D3C"/>
              </a:solidFill>
              <a:latin typeface="Arial"/>
            </a:endParaRPr>
          </a:p>
          <a:p>
            <a:pPr algn="ctr" defTabSz="342900"/>
            <a:r>
              <a:rPr lang="en-US" sz="2700" b="1" dirty="0">
                <a:solidFill>
                  <a:srgbClr val="00B050"/>
                </a:solidFill>
                <a:latin typeface="Arial"/>
              </a:rPr>
              <a:t>They are probably safer than traditional foods</a:t>
            </a:r>
          </a:p>
        </p:txBody>
      </p:sp>
      <p:sp>
        <p:nvSpPr>
          <p:cNvPr id="3" name="TextBox 2"/>
          <p:cNvSpPr txBox="1"/>
          <p:nvPr/>
        </p:nvSpPr>
        <p:spPr>
          <a:xfrm>
            <a:off x="318499" y="246580"/>
            <a:ext cx="8352890" cy="523220"/>
          </a:xfrm>
          <a:prstGeom prst="rect">
            <a:avLst/>
          </a:prstGeom>
          <a:noFill/>
        </p:spPr>
        <p:txBody>
          <a:bodyPr wrap="square" rtlCol="0">
            <a:spAutoFit/>
          </a:bodyPr>
          <a:lstStyle/>
          <a:p>
            <a:r>
              <a:rPr lang="en-US" sz="2800" dirty="0">
                <a:solidFill>
                  <a:schemeClr val="bg1"/>
                </a:solidFill>
              </a:rPr>
              <a:t>Food choice is a luxury of  the developed world</a:t>
            </a:r>
          </a:p>
        </p:txBody>
      </p:sp>
    </p:spTree>
    <p:extLst>
      <p:ext uri="{BB962C8B-B14F-4D97-AF65-F5344CB8AC3E}">
        <p14:creationId xmlns:p14="http://schemas.microsoft.com/office/powerpoint/2010/main" val="29684313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46767" y="228600"/>
            <a:ext cx="3868838" cy="576072"/>
          </a:xfrm>
        </p:spPr>
        <p:txBody>
          <a:bodyPr>
            <a:normAutofit fontScale="90000"/>
          </a:bodyPr>
          <a:lstStyle/>
          <a:p>
            <a:pPr algn="ctr"/>
            <a:r>
              <a:rPr lang="en-US" dirty="0">
                <a:solidFill>
                  <a:schemeClr val="bg1">
                    <a:lumMod val="95000"/>
                  </a:schemeClr>
                </a:solidFill>
              </a:rPr>
              <a:t>Science Facts</a:t>
            </a:r>
          </a:p>
        </p:txBody>
      </p:sp>
      <p:sp>
        <p:nvSpPr>
          <p:cNvPr id="4" name="Content Placeholder 3"/>
          <p:cNvSpPr>
            <a:spLocks noGrp="1"/>
          </p:cNvSpPr>
          <p:nvPr>
            <p:ph idx="10"/>
          </p:nvPr>
        </p:nvSpPr>
        <p:spPr>
          <a:xfrm>
            <a:off x="850900" y="1676400"/>
            <a:ext cx="7365999" cy="4610099"/>
          </a:xfrm>
        </p:spPr>
        <p:txBody>
          <a:bodyPr>
            <a:normAutofit lnSpcReduction="10000"/>
          </a:bodyPr>
          <a:lstStyle/>
          <a:p>
            <a:endParaRPr lang="en-US" sz="2100" dirty="0">
              <a:latin typeface="Calibri" panose="020F0502020204030204" pitchFamily="34" charset="0"/>
            </a:endParaRPr>
          </a:p>
          <a:p>
            <a:pPr marL="0" indent="0" algn="ctr">
              <a:buClr>
                <a:schemeClr val="tx1"/>
              </a:buClr>
              <a:buNone/>
            </a:pPr>
            <a:r>
              <a:rPr lang="en-US" sz="2800" b="1" dirty="0">
                <a:solidFill>
                  <a:srgbClr val="FF0000"/>
                </a:solidFill>
                <a:latin typeface="Calibri" panose="020F0502020204030204" pitchFamily="34" charset="0"/>
              </a:rPr>
              <a:t>For </a:t>
            </a:r>
            <a:r>
              <a:rPr lang="en-US" sz="2800" b="1" u="sng" dirty="0">
                <a:solidFill>
                  <a:srgbClr val="FF0000"/>
                </a:solidFill>
                <a:latin typeface="Calibri" panose="020F0502020204030204" pitchFamily="34" charset="0"/>
              </a:rPr>
              <a:t>developed</a:t>
            </a:r>
            <a:r>
              <a:rPr lang="en-US" sz="2800" b="1" dirty="0">
                <a:solidFill>
                  <a:srgbClr val="FF0000"/>
                </a:solidFill>
                <a:latin typeface="Calibri" panose="020F0502020204030204" pitchFamily="34" charset="0"/>
              </a:rPr>
              <a:t> countries food is not a problem.</a:t>
            </a:r>
          </a:p>
          <a:p>
            <a:pPr marL="0" indent="0" algn="ctr">
              <a:buClr>
                <a:schemeClr val="tx1"/>
              </a:buClr>
              <a:buNone/>
            </a:pPr>
            <a:endParaRPr lang="en-US" sz="2100" b="1" dirty="0">
              <a:solidFill>
                <a:srgbClr val="FF0000"/>
              </a:solidFill>
              <a:latin typeface="Calibri" panose="020F0502020204030204" pitchFamily="34" charset="0"/>
            </a:endParaRPr>
          </a:p>
          <a:p>
            <a:pPr marL="0" indent="0" algn="ctr">
              <a:buClr>
                <a:schemeClr val="tx1"/>
              </a:buClr>
              <a:buNone/>
            </a:pPr>
            <a:endParaRPr lang="en-US" sz="2100" b="1" dirty="0">
              <a:solidFill>
                <a:srgbClr val="FF0000"/>
              </a:solidFill>
              <a:latin typeface="Calibri" panose="020F0502020204030204" pitchFamily="34" charset="0"/>
            </a:endParaRPr>
          </a:p>
          <a:p>
            <a:pPr marL="0" indent="0" algn="ctr">
              <a:buClr>
                <a:schemeClr val="tx1"/>
              </a:buClr>
              <a:buNone/>
            </a:pPr>
            <a:r>
              <a:rPr lang="en-US" sz="2800" b="1" dirty="0">
                <a:solidFill>
                  <a:schemeClr val="accent1">
                    <a:lumMod val="75000"/>
                    <a:lumOff val="25000"/>
                  </a:schemeClr>
                </a:solidFill>
                <a:latin typeface="Calibri" panose="020F0502020204030204" pitchFamily="34" charset="0"/>
              </a:rPr>
              <a:t>We must never forget the consequences of our actions for the </a:t>
            </a:r>
            <a:r>
              <a:rPr lang="en-US" sz="2800" b="1" u="sng" dirty="0">
                <a:solidFill>
                  <a:schemeClr val="accent1">
                    <a:lumMod val="75000"/>
                    <a:lumOff val="25000"/>
                  </a:schemeClr>
                </a:solidFill>
                <a:latin typeface="Calibri" panose="020F0502020204030204" pitchFamily="34" charset="0"/>
              </a:rPr>
              <a:t>developing</a:t>
            </a:r>
            <a:r>
              <a:rPr lang="en-US" sz="2800" b="1" dirty="0">
                <a:solidFill>
                  <a:schemeClr val="accent1">
                    <a:lumMod val="75000"/>
                    <a:lumOff val="25000"/>
                  </a:schemeClr>
                </a:solidFill>
                <a:latin typeface="Calibri" panose="020F0502020204030204" pitchFamily="34" charset="0"/>
              </a:rPr>
              <a:t> countries</a:t>
            </a:r>
          </a:p>
          <a:p>
            <a:pPr marL="0" indent="0" algn="ctr">
              <a:buClr>
                <a:schemeClr val="tx1"/>
              </a:buClr>
              <a:buNone/>
            </a:pPr>
            <a:endParaRPr lang="en-US" sz="2800" b="1" dirty="0">
              <a:solidFill>
                <a:schemeClr val="accent1">
                  <a:lumMod val="75000"/>
                  <a:lumOff val="25000"/>
                </a:schemeClr>
              </a:solidFill>
              <a:latin typeface="Calibri" panose="020F0502020204030204" pitchFamily="34" charset="0"/>
            </a:endParaRPr>
          </a:p>
          <a:p>
            <a:pPr marL="0" indent="0" algn="ctr">
              <a:buClr>
                <a:schemeClr val="tx1"/>
              </a:buClr>
              <a:buNone/>
            </a:pPr>
            <a:endParaRPr lang="en-US" sz="2100" b="1" dirty="0">
              <a:latin typeface="Calibri" panose="020F0502020204030204" pitchFamily="34" charset="0"/>
            </a:endParaRPr>
          </a:p>
          <a:p>
            <a:pPr marL="0" indent="0" algn="ctr">
              <a:buClr>
                <a:schemeClr val="tx1"/>
              </a:buClr>
              <a:buNone/>
            </a:pPr>
            <a:r>
              <a:rPr lang="en-US" sz="3000" b="1" dirty="0">
                <a:solidFill>
                  <a:srgbClr val="00B050"/>
                </a:solidFill>
                <a:latin typeface="Calibri" panose="020F0502020204030204" pitchFamily="34" charset="0"/>
              </a:rPr>
              <a:t>We need more science in politics</a:t>
            </a:r>
          </a:p>
          <a:p>
            <a:pPr marL="0" indent="0" algn="ctr">
              <a:buClr>
                <a:schemeClr val="tx1"/>
              </a:buClr>
              <a:buNone/>
            </a:pPr>
            <a:r>
              <a:rPr lang="en-US" sz="3000" b="1" dirty="0">
                <a:solidFill>
                  <a:srgbClr val="00B050"/>
                </a:solidFill>
                <a:latin typeface="Calibri" panose="020F0502020204030204" pitchFamily="34" charset="0"/>
              </a:rPr>
              <a:t>And less politics in science</a:t>
            </a:r>
          </a:p>
        </p:txBody>
      </p:sp>
    </p:spTree>
    <p:extLst>
      <p:ext uri="{BB962C8B-B14F-4D97-AF65-F5344CB8AC3E}">
        <p14:creationId xmlns:p14="http://schemas.microsoft.com/office/powerpoint/2010/main" val="1865189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9704" y="1317522"/>
            <a:ext cx="6508955" cy="3046988"/>
          </a:xfrm>
          <a:prstGeom prst="rect">
            <a:avLst/>
          </a:prstGeom>
          <a:noFill/>
        </p:spPr>
        <p:txBody>
          <a:bodyPr wrap="square" rtlCol="0">
            <a:spAutoFit/>
          </a:bodyPr>
          <a:lstStyle/>
          <a:p>
            <a:pPr algn="ctr"/>
            <a:r>
              <a:rPr lang="en-US" sz="3200" b="1" dirty="0"/>
              <a:t>Remember that for the 800 million who go to bed hungry at night</a:t>
            </a:r>
          </a:p>
          <a:p>
            <a:pPr algn="ctr"/>
            <a:endParaRPr lang="en-US" sz="3200" b="1" dirty="0"/>
          </a:p>
          <a:p>
            <a:endParaRPr lang="en-US" dirty="0"/>
          </a:p>
          <a:p>
            <a:endParaRPr lang="en-US" dirty="0"/>
          </a:p>
          <a:p>
            <a:pPr algn="ctr"/>
            <a:r>
              <a:rPr lang="en-US" dirty="0"/>
              <a:t> </a:t>
            </a:r>
            <a:r>
              <a:rPr lang="en-US" sz="6000" b="1" dirty="0">
                <a:solidFill>
                  <a:schemeClr val="accent1">
                    <a:lumMod val="75000"/>
                  </a:schemeClr>
                </a:solidFill>
              </a:rPr>
              <a:t>FOOD is MEDICINE</a:t>
            </a:r>
          </a:p>
        </p:txBody>
      </p:sp>
    </p:spTree>
    <p:extLst>
      <p:ext uri="{BB962C8B-B14F-4D97-AF65-F5344CB8AC3E}">
        <p14:creationId xmlns:p14="http://schemas.microsoft.com/office/powerpoint/2010/main" val="40163468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96950" y="228600"/>
            <a:ext cx="7315200" cy="576072"/>
          </a:xfrm>
        </p:spPr>
        <p:txBody>
          <a:bodyPr>
            <a:normAutofit fontScale="90000"/>
          </a:bodyPr>
          <a:lstStyle/>
          <a:p>
            <a:r>
              <a:rPr lang="en-US" dirty="0"/>
              <a:t>Actions needed around the world</a:t>
            </a:r>
          </a:p>
        </p:txBody>
      </p:sp>
      <p:sp>
        <p:nvSpPr>
          <p:cNvPr id="4" name="Content Placeholder 3"/>
          <p:cNvSpPr>
            <a:spLocks noGrp="1"/>
          </p:cNvSpPr>
          <p:nvPr>
            <p:ph idx="10"/>
          </p:nvPr>
        </p:nvSpPr>
        <p:spPr>
          <a:xfrm>
            <a:off x="729673" y="1885950"/>
            <a:ext cx="7509164" cy="3448049"/>
          </a:xfrm>
        </p:spPr>
        <p:txBody>
          <a:bodyPr>
            <a:normAutofit fontScale="55000" lnSpcReduction="20000"/>
          </a:bodyPr>
          <a:lstStyle/>
          <a:p>
            <a:pPr marL="0" indent="0" algn="ctr">
              <a:buNone/>
            </a:pPr>
            <a:r>
              <a:rPr lang="en-US" sz="5100" b="1" dirty="0">
                <a:solidFill>
                  <a:srgbClr val="0070C0"/>
                </a:solidFill>
                <a:latin typeface="Calibri" panose="020F0502020204030204" pitchFamily="34" charset="0"/>
              </a:rPr>
              <a:t>Politicians should listen to the scientists they fund</a:t>
            </a:r>
          </a:p>
          <a:p>
            <a:pPr marL="0" indent="0" algn="ctr">
              <a:buNone/>
            </a:pPr>
            <a:endParaRPr lang="en-US" sz="5100" b="1" dirty="0">
              <a:solidFill>
                <a:srgbClr val="0070C0"/>
              </a:solidFill>
              <a:latin typeface="Calibri" panose="020F0502020204030204" pitchFamily="34" charset="0"/>
            </a:endParaRPr>
          </a:p>
          <a:p>
            <a:pPr marL="0" indent="0" algn="ctr">
              <a:buNone/>
            </a:pPr>
            <a:endParaRPr lang="en-US" sz="3825" b="1" dirty="0">
              <a:latin typeface="Calibri" panose="020F0502020204030204" pitchFamily="34" charset="0"/>
            </a:endParaRPr>
          </a:p>
          <a:p>
            <a:pPr marL="0" indent="0" algn="ctr">
              <a:buNone/>
            </a:pPr>
            <a:r>
              <a:rPr lang="en-US" sz="5100" b="1" dirty="0">
                <a:solidFill>
                  <a:srgbClr val="0070C0"/>
                </a:solidFill>
                <a:latin typeface="Calibri" panose="020F0502020204030204" pitchFamily="34" charset="0"/>
              </a:rPr>
              <a:t>Stop supporting the idea that foods produced by precision breeding methods must be inherently more dangerous than traditional methods, when science shows they are not</a:t>
            </a:r>
          </a:p>
          <a:p>
            <a:pPr marL="0" indent="0" algn="ctr">
              <a:buNone/>
            </a:pPr>
            <a:endParaRPr lang="en-US" sz="3825" b="1" dirty="0">
              <a:latin typeface="Calibri" panose="020F0502020204030204" pitchFamily="34" charset="0"/>
            </a:endParaRPr>
          </a:p>
          <a:p>
            <a:endParaRPr lang="en-US" sz="1800" dirty="0"/>
          </a:p>
        </p:txBody>
      </p:sp>
    </p:spTree>
    <p:extLst>
      <p:ext uri="{BB962C8B-B14F-4D97-AF65-F5344CB8AC3E}">
        <p14:creationId xmlns:p14="http://schemas.microsoft.com/office/powerpoint/2010/main" val="1818707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 y="1016000"/>
            <a:ext cx="7899400" cy="4431983"/>
          </a:xfrm>
          <a:prstGeom prst="rect">
            <a:avLst/>
          </a:prstGeom>
          <a:noFill/>
        </p:spPr>
        <p:txBody>
          <a:bodyPr wrap="square" rtlCol="0">
            <a:spAutoFit/>
          </a:bodyPr>
          <a:lstStyle/>
          <a:p>
            <a:pPr algn="ctr"/>
            <a:r>
              <a:rPr lang="en-US" sz="3600" b="1" dirty="0">
                <a:solidFill>
                  <a:schemeClr val="accent5">
                    <a:lumMod val="75000"/>
                  </a:schemeClr>
                </a:solidFill>
              </a:rPr>
              <a:t>Civil Society must play its role too</a:t>
            </a:r>
          </a:p>
          <a:p>
            <a:pPr algn="ctr"/>
            <a:endParaRPr lang="en-US" sz="3600" b="1" dirty="0">
              <a:solidFill>
                <a:schemeClr val="accent5">
                  <a:lumMod val="75000"/>
                </a:schemeClr>
              </a:solidFill>
            </a:endParaRPr>
          </a:p>
          <a:p>
            <a:endParaRPr lang="en-US" dirty="0"/>
          </a:p>
          <a:p>
            <a:pPr algn="ctr"/>
            <a:r>
              <a:rPr lang="en-US" sz="2400" b="1" dirty="0">
                <a:solidFill>
                  <a:srgbClr val="00B050"/>
                </a:solidFill>
              </a:rPr>
              <a:t>The major religious leaders should speak out</a:t>
            </a:r>
          </a:p>
          <a:p>
            <a:pPr algn="ctr"/>
            <a:endParaRPr lang="en-US" sz="2400" b="1" dirty="0">
              <a:solidFill>
                <a:srgbClr val="00B050"/>
              </a:solidFill>
            </a:endParaRPr>
          </a:p>
          <a:p>
            <a:pPr algn="ctr"/>
            <a:r>
              <a:rPr lang="en-US" sz="2400" b="1" dirty="0">
                <a:solidFill>
                  <a:srgbClr val="00B050"/>
                </a:solidFill>
              </a:rPr>
              <a:t>Groups such as the Rotary Clubs should speak out</a:t>
            </a:r>
          </a:p>
          <a:p>
            <a:pPr algn="ctr"/>
            <a:endParaRPr lang="en-US" sz="2400" b="1" dirty="0">
              <a:solidFill>
                <a:srgbClr val="00B050"/>
              </a:solidFill>
            </a:endParaRPr>
          </a:p>
          <a:p>
            <a:pPr algn="ctr"/>
            <a:r>
              <a:rPr lang="en-US" sz="2400" b="1" dirty="0">
                <a:solidFill>
                  <a:srgbClr val="00B050"/>
                </a:solidFill>
              </a:rPr>
              <a:t>Influential celebrities should speak out</a:t>
            </a:r>
          </a:p>
          <a:p>
            <a:pPr algn="ctr"/>
            <a:endParaRPr lang="en-US" sz="2400" b="1" dirty="0">
              <a:solidFill>
                <a:srgbClr val="00B050"/>
              </a:solidFill>
            </a:endParaRPr>
          </a:p>
          <a:p>
            <a:pPr algn="ctr"/>
            <a:r>
              <a:rPr lang="en-US" sz="2400" b="1" dirty="0">
                <a:solidFill>
                  <a:srgbClr val="00B050"/>
                </a:solidFill>
              </a:rPr>
              <a:t>The media should present </a:t>
            </a:r>
            <a:r>
              <a:rPr lang="en-US" sz="2400" b="1" dirty="0">
                <a:solidFill>
                  <a:srgbClr val="0070C0"/>
                </a:solidFill>
              </a:rPr>
              <a:t>science facts </a:t>
            </a:r>
            <a:r>
              <a:rPr lang="en-US" sz="2400" b="1" dirty="0">
                <a:solidFill>
                  <a:srgbClr val="00B050"/>
                </a:solidFill>
              </a:rPr>
              <a:t>not</a:t>
            </a:r>
            <a:r>
              <a:rPr lang="en-US" sz="2400" b="1" dirty="0">
                <a:solidFill>
                  <a:srgbClr val="FF0000"/>
                </a:solidFill>
              </a:rPr>
              <a:t> science fiction</a:t>
            </a:r>
          </a:p>
          <a:p>
            <a:pPr algn="ctr"/>
            <a:endParaRPr lang="en-US" sz="2400" b="1" dirty="0">
              <a:solidFill>
                <a:srgbClr val="00B050"/>
              </a:solidFill>
            </a:endParaRPr>
          </a:p>
        </p:txBody>
      </p:sp>
    </p:spTree>
    <p:extLst>
      <p:ext uri="{BB962C8B-B14F-4D97-AF65-F5344CB8AC3E}">
        <p14:creationId xmlns:p14="http://schemas.microsoft.com/office/powerpoint/2010/main" val="16498761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9646" y="1222408"/>
            <a:ext cx="7161195" cy="4462760"/>
          </a:xfrm>
          <a:prstGeom prst="rect">
            <a:avLst/>
          </a:prstGeom>
          <a:noFill/>
        </p:spPr>
        <p:txBody>
          <a:bodyPr wrap="square" rtlCol="0">
            <a:spAutoFit/>
          </a:bodyPr>
          <a:lstStyle/>
          <a:p>
            <a:pPr algn="ctr"/>
            <a:r>
              <a:rPr lang="en-US" dirty="0"/>
              <a:t>CONGREGATION FOR DIVINE WORSHIP </a:t>
            </a:r>
            <a:br>
              <a:rPr lang="en-US" dirty="0"/>
            </a:br>
            <a:r>
              <a:rPr lang="en-US" dirty="0"/>
              <a:t>AND THE DISCIPLINE OF THE SACRAMENTS</a:t>
            </a:r>
          </a:p>
          <a:p>
            <a:pPr algn="ctr"/>
            <a:r>
              <a:rPr lang="en-US" dirty="0"/>
              <a:t> </a:t>
            </a:r>
          </a:p>
          <a:p>
            <a:r>
              <a:rPr lang="en-US" sz="1400" dirty="0"/>
              <a:t>Prot. N. 320/17</a:t>
            </a:r>
          </a:p>
          <a:p>
            <a:pPr algn="ctr"/>
            <a:r>
              <a:rPr lang="en-US" b="1" dirty="0"/>
              <a:t>Circular letter to Bishops</a:t>
            </a:r>
            <a:br>
              <a:rPr lang="en-US" b="1" dirty="0"/>
            </a:br>
            <a:r>
              <a:rPr lang="en-US" b="1" dirty="0"/>
              <a:t>on the bread and wine for the Eucharist</a:t>
            </a:r>
          </a:p>
          <a:p>
            <a:r>
              <a:rPr lang="en-US" b="1" dirty="0"/>
              <a:t>.</a:t>
            </a:r>
          </a:p>
          <a:p>
            <a:r>
              <a:rPr lang="en-US" b="1" dirty="0"/>
              <a:t>.</a:t>
            </a:r>
          </a:p>
          <a:p>
            <a:r>
              <a:rPr lang="en-US" b="1" dirty="0"/>
              <a:t>.</a:t>
            </a:r>
          </a:p>
          <a:p>
            <a:r>
              <a:rPr lang="en-US" b="1" dirty="0"/>
              <a:t>.</a:t>
            </a:r>
          </a:p>
          <a:p>
            <a:pPr algn="ctr"/>
            <a:r>
              <a:rPr lang="en-US" dirty="0"/>
              <a:t>5.  The same Congregation also decided that Eucharistic matter made with </a:t>
            </a:r>
            <a:r>
              <a:rPr lang="en-US" dirty="0">
                <a:solidFill>
                  <a:srgbClr val="00B0F0"/>
                </a:solidFill>
              </a:rPr>
              <a:t>genetically modified organisms </a:t>
            </a:r>
            <a:r>
              <a:rPr lang="en-US" dirty="0"/>
              <a:t>can be considered valid matter (cf. Letter to the Prefect of the Congregation for Divine Worship and the Discipline of the Sacraments, 9 December 2013, Prot. N. 89/78 – 44897).</a:t>
            </a:r>
          </a:p>
          <a:p>
            <a:pPr algn="ctr"/>
            <a:endParaRPr lang="en-US" dirty="0"/>
          </a:p>
          <a:p>
            <a:pPr algn="ctr"/>
            <a:endParaRPr lang="en-US" dirty="0"/>
          </a:p>
        </p:txBody>
      </p:sp>
    </p:spTree>
    <p:extLst>
      <p:ext uri="{BB962C8B-B14F-4D97-AF65-F5344CB8AC3E}">
        <p14:creationId xmlns:p14="http://schemas.microsoft.com/office/powerpoint/2010/main" val="699752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58361" y="0"/>
            <a:ext cx="6302148" cy="3816604"/>
          </a:xfrm>
          <a:prstGeom prst="rect">
            <a:avLst/>
          </a:prstGeom>
        </p:spPr>
      </p:pic>
      <p:sp>
        <p:nvSpPr>
          <p:cNvPr id="7" name="TextBox 6"/>
          <p:cNvSpPr txBox="1"/>
          <p:nvPr/>
        </p:nvSpPr>
        <p:spPr>
          <a:xfrm>
            <a:off x="4781228" y="3886346"/>
            <a:ext cx="2874935" cy="27392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News from Ghana: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former leader of the Peasant Farmers’ Association, Ghana’s primary anti-GMO farmers group, has switched sides to adopt a pro-GMO position.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Mohammed Adams </a:t>
            </a:r>
            <a:r>
              <a:rPr kumimoji="0" lang="en-US" sz="1400" b="1" i="0" u="none" strike="noStrike" kern="1200" cap="none" spc="0" normalizeH="0" baseline="0" noProof="0" dirty="0" err="1">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Nasiru</a:t>
            </a:r>
            <a:r>
              <a:rPr kumimoji="0" lang="en-US" sz="14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attributed his shift to receiving accurate information on agricultural biotechnology from the scientific community.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49" y="3629025"/>
            <a:ext cx="4000876" cy="2581275"/>
          </a:xfrm>
          <a:prstGeom prst="rect">
            <a:avLst/>
          </a:prstGeom>
        </p:spPr>
      </p:pic>
    </p:spTree>
    <p:extLst>
      <p:ext uri="{BB962C8B-B14F-4D97-AF65-F5344CB8AC3E}">
        <p14:creationId xmlns:p14="http://schemas.microsoft.com/office/powerpoint/2010/main" val="1667634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arving children photo: Starving Children Starving_Childr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7793" y="1419056"/>
            <a:ext cx="3185742"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5506" y="4958746"/>
            <a:ext cx="8407400" cy="954107"/>
          </a:xfrm>
          <a:prstGeom prst="rect">
            <a:avLst/>
          </a:prstGeom>
          <a:noFill/>
        </p:spPr>
        <p:txBody>
          <a:bodyPr wrap="square" rtlCol="0">
            <a:spAutoFit/>
          </a:bodyPr>
          <a:lstStyle/>
          <a:p>
            <a:pPr algn="ctr" defTabSz="685800"/>
            <a:r>
              <a:rPr lang="en-US" sz="2800" dirty="0">
                <a:solidFill>
                  <a:prstClr val="black"/>
                </a:solidFill>
                <a:latin typeface="Calibri" panose="020F0502020204030204"/>
              </a:rPr>
              <a:t>Non-GMO is a Western indulgence of the rich</a:t>
            </a:r>
          </a:p>
          <a:p>
            <a:pPr algn="ctr" defTabSz="685800"/>
            <a:r>
              <a:rPr lang="en-US" sz="2800" dirty="0">
                <a:solidFill>
                  <a:prstClr val="black"/>
                </a:solidFill>
                <a:latin typeface="Calibri" panose="020F0502020204030204"/>
              </a:rPr>
              <a:t>It doesn’t work for the poor in Africa</a:t>
            </a:r>
          </a:p>
        </p:txBody>
      </p:sp>
      <p:sp>
        <p:nvSpPr>
          <p:cNvPr id="2" name="TextBox 1"/>
          <p:cNvSpPr txBox="1"/>
          <p:nvPr/>
        </p:nvSpPr>
        <p:spPr>
          <a:xfrm>
            <a:off x="3457970" y="649659"/>
            <a:ext cx="2468880" cy="600164"/>
          </a:xfrm>
          <a:prstGeom prst="rect">
            <a:avLst/>
          </a:prstGeom>
          <a:noFill/>
        </p:spPr>
        <p:txBody>
          <a:bodyPr wrap="square" rtlCol="0">
            <a:spAutoFit/>
          </a:bodyPr>
          <a:lstStyle/>
          <a:p>
            <a:pPr defTabSz="685800"/>
            <a:r>
              <a:rPr lang="en-US" sz="3300" dirty="0">
                <a:solidFill>
                  <a:prstClr val="black"/>
                </a:solidFill>
                <a:latin typeface="Calibri" panose="020F0502020204030204"/>
              </a:rPr>
              <a:t>Have a heart</a:t>
            </a:r>
          </a:p>
        </p:txBody>
      </p:sp>
      <p:pic>
        <p:nvPicPr>
          <p:cNvPr id="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2826" y="618082"/>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6850" y="602769"/>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57276" y="6081090"/>
            <a:ext cx="8461198" cy="646331"/>
          </a:xfrm>
          <a:prstGeom prst="rect">
            <a:avLst/>
          </a:prstGeom>
          <a:noFill/>
        </p:spPr>
        <p:txBody>
          <a:bodyPr wrap="square" rtlCol="0">
            <a:spAutoFit/>
          </a:bodyPr>
          <a:lstStyle/>
          <a:p>
            <a:pPr defTabSz="685800">
              <a:defRPr/>
            </a:pPr>
            <a:r>
              <a:rPr lang="en-US" sz="3600" u="sng" dirty="0">
                <a:solidFill>
                  <a:srgbClr val="00B050"/>
                </a:solidFill>
                <a:latin typeface="Times New Roman"/>
                <a:cs typeface="Times New Roman"/>
                <a:hlinkClick r:id="rId4"/>
              </a:rPr>
              <a:t>http://supportprecisionagriculture.org</a:t>
            </a:r>
            <a:r>
              <a:rPr lang="en-US" sz="3200" u="sng" dirty="0">
                <a:solidFill>
                  <a:srgbClr val="00B050"/>
                </a:solidFill>
                <a:latin typeface="Times New Roman"/>
                <a:cs typeface="Times New Roman"/>
                <a:hlinkClick r:id="rId4"/>
              </a:rPr>
              <a:t>/</a:t>
            </a:r>
            <a:endParaRPr lang="en-US" sz="3200" dirty="0">
              <a:solidFill>
                <a:srgbClr val="00B050"/>
              </a:solidFill>
              <a:latin typeface="Times New Roman"/>
              <a:cs typeface="Times New Roman"/>
            </a:endParaRPr>
          </a:p>
        </p:txBody>
      </p:sp>
      <p:pic>
        <p:nvPicPr>
          <p:cNvPr id="8" name="Picture 7"/>
          <p:cNvPicPr>
            <a:picLocks noChangeAspect="1"/>
          </p:cNvPicPr>
          <p:nvPr/>
        </p:nvPicPr>
        <p:blipFill>
          <a:blip r:embed="rId5"/>
          <a:stretch>
            <a:fillRect/>
          </a:stretch>
        </p:blipFill>
        <p:spPr>
          <a:xfrm>
            <a:off x="282921" y="1406936"/>
            <a:ext cx="5194242" cy="3386128"/>
          </a:xfrm>
          <a:prstGeom prst="rect">
            <a:avLst/>
          </a:prstGeom>
        </p:spPr>
      </p:pic>
    </p:spTree>
    <p:extLst>
      <p:ext uri="{BB962C8B-B14F-4D97-AF65-F5344CB8AC3E}">
        <p14:creationId xmlns:p14="http://schemas.microsoft.com/office/powerpoint/2010/main" val="466932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887506"/>
            <a:ext cx="8534400" cy="5262979"/>
          </a:xfrm>
          <a:prstGeom prst="rect">
            <a:avLst/>
          </a:prstGeom>
          <a:noFill/>
        </p:spPr>
        <p:txBody>
          <a:bodyPr wrap="square" rtlCol="0">
            <a:spAutoFit/>
          </a:bodyPr>
          <a:lstStyle/>
          <a:p>
            <a:pPr algn="ctr"/>
            <a:r>
              <a:rPr lang="en-US" sz="2800" b="1" dirty="0">
                <a:solidFill>
                  <a:srgbClr val="0070C0"/>
                </a:solidFill>
              </a:rPr>
              <a:t>Nobel Laureates call for science honesty about GMOs</a:t>
            </a:r>
          </a:p>
          <a:p>
            <a:pPr algn="ctr"/>
            <a:endParaRPr lang="en-US" sz="2800" dirty="0"/>
          </a:p>
          <a:p>
            <a:pPr algn="ctr"/>
            <a:r>
              <a:rPr lang="en-US" sz="2400" dirty="0"/>
              <a:t>Conceived in December, 2013</a:t>
            </a:r>
          </a:p>
          <a:p>
            <a:pPr algn="ctr"/>
            <a:endParaRPr lang="en-US" sz="2400" dirty="0"/>
          </a:p>
          <a:p>
            <a:pPr algn="ctr"/>
            <a:r>
              <a:rPr lang="en-US" sz="2400" dirty="0"/>
              <a:t>Planned during 2014-2015</a:t>
            </a:r>
          </a:p>
          <a:p>
            <a:pPr algn="ctr"/>
            <a:endParaRPr lang="en-US" sz="2400" dirty="0"/>
          </a:p>
          <a:p>
            <a:pPr algn="ctr"/>
            <a:r>
              <a:rPr lang="en-US" sz="2400" dirty="0"/>
              <a:t>Formal organization begun in July, 2015 </a:t>
            </a:r>
          </a:p>
          <a:p>
            <a:pPr algn="ctr"/>
            <a:endParaRPr lang="en-US" sz="2400" dirty="0"/>
          </a:p>
          <a:p>
            <a:pPr algn="ctr"/>
            <a:r>
              <a:rPr lang="en-US" sz="2400" dirty="0"/>
              <a:t>Launched June 30</a:t>
            </a:r>
            <a:r>
              <a:rPr lang="en-US" sz="2400" baseline="30000" dirty="0"/>
              <a:t>th</a:t>
            </a:r>
            <a:r>
              <a:rPr lang="en-US" sz="2400" dirty="0"/>
              <a:t>, 2016</a:t>
            </a:r>
          </a:p>
          <a:p>
            <a:pPr algn="ctr"/>
            <a:endParaRPr lang="en-US" sz="2800" dirty="0"/>
          </a:p>
          <a:p>
            <a:pPr algn="ctr"/>
            <a:r>
              <a:rPr lang="en-US" sz="2800" b="1" dirty="0">
                <a:solidFill>
                  <a:srgbClr val="FF0000"/>
                </a:solidFill>
              </a:rPr>
              <a:t>We call on the Green parties to stop scaring the public by pretending that GMO foods must be banned because they are dangerous</a:t>
            </a:r>
            <a:r>
              <a:rPr lang="en-US" b="1" dirty="0">
                <a:solidFill>
                  <a:srgbClr val="FF0000"/>
                </a:solidFill>
              </a:rPr>
              <a:t>.</a:t>
            </a:r>
          </a:p>
        </p:txBody>
      </p:sp>
    </p:spTree>
    <p:extLst>
      <p:ext uri="{BB962C8B-B14F-4D97-AF65-F5344CB8AC3E}">
        <p14:creationId xmlns:p14="http://schemas.microsoft.com/office/powerpoint/2010/main" val="3672910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3" name="Picture 2" descr="GMO Cartoon 3"/>
          <p:cNvPicPr/>
          <p:nvPr/>
        </p:nvPicPr>
        <p:blipFill>
          <a:blip r:embed="rId3">
            <a:extLst>
              <a:ext uri="{28A0092B-C50C-407E-A947-70E740481C1C}">
                <a14:useLocalDpi xmlns:a14="http://schemas.microsoft.com/office/drawing/2010/main" val="0"/>
              </a:ext>
            </a:extLst>
          </a:blip>
          <a:srcRect/>
          <a:stretch>
            <a:fillRect/>
          </a:stretch>
        </p:blipFill>
        <p:spPr bwMode="auto">
          <a:xfrm>
            <a:off x="3829378" y="774807"/>
            <a:ext cx="4821702" cy="3840480"/>
          </a:xfrm>
          <a:prstGeom prst="rect">
            <a:avLst/>
          </a:prstGeom>
          <a:noFill/>
          <a:ln w="57150">
            <a:solidFill>
              <a:schemeClr val="bg2"/>
            </a:solidFill>
          </a:ln>
        </p:spPr>
      </p:pic>
      <p:sp>
        <p:nvSpPr>
          <p:cNvPr id="5" name="TextBox 4"/>
          <p:cNvSpPr txBox="1"/>
          <p:nvPr/>
        </p:nvSpPr>
        <p:spPr>
          <a:xfrm>
            <a:off x="351040" y="774807"/>
            <a:ext cx="2669345" cy="4939814"/>
          </a:xfrm>
          <a:prstGeom prst="rect">
            <a:avLst/>
          </a:prstGeom>
          <a:solidFill>
            <a:schemeClr val="tx1"/>
          </a:solidFill>
          <a:ln w="38100">
            <a:solidFill>
              <a:schemeClr val="bg2"/>
            </a:solidFill>
          </a:ln>
        </p:spPr>
        <p:txBody>
          <a:bodyPr wrap="square" rtlCol="0">
            <a:spAutoFit/>
          </a:bodyPr>
          <a:lstStyle/>
          <a:p>
            <a:pPr defTabSz="685800">
              <a:defRPr/>
            </a:pPr>
            <a:r>
              <a:rPr lang="en-US" sz="2100" dirty="0">
                <a:solidFill>
                  <a:srgbClr val="000000"/>
                </a:solidFill>
                <a:latin typeface="Times New Roman"/>
                <a:cs typeface="Times New Roman"/>
              </a:rPr>
              <a:t>150 Nobel Laureates have written an open letter to Greenpeace and every UN Ambassador urging an acknowledgment that GMO technology is basically safe and should be supported for the sake of the developing world, who desperately need better yielding crops with added nutritional value.</a:t>
            </a:r>
          </a:p>
        </p:txBody>
      </p:sp>
      <p:sp>
        <p:nvSpPr>
          <p:cNvPr id="6" name="TextBox 5"/>
          <p:cNvSpPr txBox="1"/>
          <p:nvPr/>
        </p:nvSpPr>
        <p:spPr>
          <a:xfrm>
            <a:off x="3352801" y="5209475"/>
            <a:ext cx="5674658" cy="523220"/>
          </a:xfrm>
          <a:prstGeom prst="rect">
            <a:avLst/>
          </a:prstGeom>
          <a:solidFill>
            <a:schemeClr val="tx1"/>
          </a:solidFill>
        </p:spPr>
        <p:txBody>
          <a:bodyPr wrap="square" rtlCol="0">
            <a:spAutoFit/>
          </a:bodyPr>
          <a:lstStyle/>
          <a:p>
            <a:pPr defTabSz="685800">
              <a:defRPr/>
            </a:pPr>
            <a:r>
              <a:rPr lang="en-US" sz="2800" u="sng" dirty="0">
                <a:solidFill>
                  <a:srgbClr val="FFFFFF"/>
                </a:solidFill>
                <a:latin typeface="Times New Roman"/>
                <a:cs typeface="Times New Roman"/>
                <a:hlinkClick r:id="rId4"/>
              </a:rPr>
              <a:t>http://supportprecisionagriculture.org/</a:t>
            </a:r>
            <a:endParaRPr lang="en-US" sz="2800" dirty="0">
              <a:solidFill>
                <a:srgbClr val="FFFFFF"/>
              </a:solidFill>
              <a:latin typeface="Times New Roman"/>
              <a:cs typeface="Times New Roman"/>
            </a:endParaRPr>
          </a:p>
        </p:txBody>
      </p:sp>
    </p:spTree>
    <p:extLst>
      <p:ext uri="{BB962C8B-B14F-4D97-AF65-F5344CB8AC3E}">
        <p14:creationId xmlns:p14="http://schemas.microsoft.com/office/powerpoint/2010/main" val="351080072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0"/>
          </p:nvPr>
        </p:nvSpPr>
        <p:spPr>
          <a:xfrm>
            <a:off x="1034622" y="1371601"/>
            <a:ext cx="6706456" cy="1351051"/>
          </a:xfrm>
        </p:spPr>
        <p:txBody>
          <a:bodyPr/>
          <a:lstStyle/>
          <a:p>
            <a:pPr marL="0" indent="0" algn="ctr">
              <a:buNone/>
            </a:pPr>
            <a:r>
              <a:rPr lang="en-US" dirty="0">
                <a:solidFill>
                  <a:srgbClr val="FF0000"/>
                </a:solidFill>
              </a:rPr>
              <a:t>For 10-12,000 years we had been using crude genetics</a:t>
            </a:r>
            <a:endParaRPr lang="en-US" sz="1800" dirty="0"/>
          </a:p>
          <a:p>
            <a:pPr algn="ctr"/>
            <a:endParaRPr lang="en-US" sz="1800" dirty="0"/>
          </a:p>
          <a:p>
            <a:pPr marL="0" indent="0" algn="ctr">
              <a:buNone/>
            </a:pPr>
            <a:r>
              <a:rPr lang="en-US" dirty="0">
                <a:solidFill>
                  <a:srgbClr val="00B050"/>
                </a:solidFill>
              </a:rPr>
              <a:t>But in the 1980’s we learned how to be precise</a:t>
            </a:r>
          </a:p>
          <a:p>
            <a:pPr marL="0" indent="0">
              <a:buNone/>
            </a:pPr>
            <a:endParaRPr lang="en-US" dirty="0"/>
          </a:p>
        </p:txBody>
      </p:sp>
      <p:pic>
        <p:nvPicPr>
          <p:cNvPr id="5" name="Picture 4" descr="banner_agricultu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350" y="3122084"/>
            <a:ext cx="7239000" cy="2857500"/>
          </a:xfrm>
          <a:prstGeom prst="rect">
            <a:avLst/>
          </a:prstGeom>
        </p:spPr>
      </p:pic>
      <p:sp>
        <p:nvSpPr>
          <p:cNvPr id="2" name="Title 1"/>
          <p:cNvSpPr>
            <a:spLocks noGrp="1"/>
          </p:cNvSpPr>
          <p:nvPr>
            <p:ph type="ctrTitle"/>
          </p:nvPr>
        </p:nvSpPr>
        <p:spPr>
          <a:xfrm>
            <a:off x="1959296" y="208324"/>
            <a:ext cx="4857108" cy="576072"/>
          </a:xfrm>
        </p:spPr>
        <p:txBody>
          <a:bodyPr>
            <a:normAutofit fontScale="90000"/>
          </a:bodyPr>
          <a:lstStyle/>
          <a:p>
            <a:r>
              <a:rPr lang="en-US" dirty="0"/>
              <a:t>Food means Agriculture</a:t>
            </a:r>
          </a:p>
        </p:txBody>
      </p:sp>
    </p:spTree>
    <p:extLst>
      <p:ext uri="{BB962C8B-B14F-4D97-AF65-F5344CB8AC3E}">
        <p14:creationId xmlns:p14="http://schemas.microsoft.com/office/powerpoint/2010/main" val="2037944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2564" y="971828"/>
            <a:ext cx="7605862" cy="4865140"/>
          </a:xfrm>
          <a:prstGeom prst="rect">
            <a:avLst/>
          </a:prstGeom>
        </p:spPr>
      </p:pic>
    </p:spTree>
    <p:extLst>
      <p:ext uri="{BB962C8B-B14F-4D97-AF65-F5344CB8AC3E}">
        <p14:creationId xmlns:p14="http://schemas.microsoft.com/office/powerpoint/2010/main" val="3468033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39789" y="1493358"/>
            <a:ext cx="4386531" cy="2665687"/>
          </a:xfrm>
          <a:prstGeom prst="rect">
            <a:avLst/>
          </a:prstGeom>
          <a:ln w="28575">
            <a:solidFill>
              <a:schemeClr val="tx1"/>
            </a:solidFill>
          </a:ln>
        </p:spPr>
      </p:pic>
      <p:pic>
        <p:nvPicPr>
          <p:cNvPr id="4" name="Picture 3"/>
          <p:cNvPicPr>
            <a:picLocks noChangeAspect="1"/>
          </p:cNvPicPr>
          <p:nvPr/>
        </p:nvPicPr>
        <p:blipFill>
          <a:blip r:embed="rId3"/>
          <a:stretch>
            <a:fillRect/>
          </a:stretch>
        </p:blipFill>
        <p:spPr>
          <a:xfrm>
            <a:off x="4738374" y="1493358"/>
            <a:ext cx="4297471" cy="2665687"/>
          </a:xfrm>
          <a:prstGeom prst="rect">
            <a:avLst/>
          </a:prstGeom>
          <a:ln w="28575">
            <a:solidFill>
              <a:schemeClr val="tx1"/>
            </a:solidFill>
          </a:ln>
        </p:spPr>
      </p:pic>
      <p:sp>
        <p:nvSpPr>
          <p:cNvPr id="2" name="TextBox 1"/>
          <p:cNvSpPr txBox="1"/>
          <p:nvPr/>
        </p:nvSpPr>
        <p:spPr>
          <a:xfrm>
            <a:off x="336434" y="4896464"/>
            <a:ext cx="232917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Helvetica"/>
              </a:rPr>
              <a:t>This is safe!’</a:t>
            </a:r>
          </a:p>
        </p:txBody>
      </p:sp>
      <p:sp>
        <p:nvSpPr>
          <p:cNvPr id="3" name="TextBox 2"/>
          <p:cNvSpPr txBox="1"/>
          <p:nvPr/>
        </p:nvSpPr>
        <p:spPr>
          <a:xfrm>
            <a:off x="2694039" y="4958019"/>
            <a:ext cx="347078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B3D3C"/>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3B3D3C"/>
                </a:solidFill>
                <a:effectLst/>
                <a:uLnTx/>
                <a:uFillTx/>
                <a:latin typeface="Calibri" panose="020F0502020204030204"/>
                <a:ea typeface="+mn-ea"/>
                <a:cs typeface="+mn-cs"/>
              </a:rPr>
              <a:t>Greenpeace says </a:t>
            </a:r>
            <a:r>
              <a:rPr kumimoji="0" lang="en-US" sz="2400" b="0" i="0" u="none" strike="noStrike" kern="1200" cap="none" spc="0" normalizeH="0" baseline="0" noProof="0" dirty="0">
                <a:ln>
                  <a:noFill/>
                </a:ln>
                <a:solidFill>
                  <a:srgbClr val="3B3D3C"/>
                </a:solidFill>
                <a:effectLst/>
                <a:uLnTx/>
                <a:uFillTx/>
                <a:latin typeface="Calibri" panose="020F0502020204030204"/>
                <a:ea typeface="+mn-ea"/>
                <a:cs typeface="+mn-cs"/>
              </a:rPr>
              <a:t>→</a:t>
            </a:r>
          </a:p>
        </p:txBody>
      </p:sp>
      <p:sp>
        <p:nvSpPr>
          <p:cNvPr id="5" name="TextBox 4"/>
          <p:cNvSpPr txBox="1"/>
          <p:nvPr/>
        </p:nvSpPr>
        <p:spPr>
          <a:xfrm>
            <a:off x="5879690" y="4896464"/>
            <a:ext cx="302833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Helvetica"/>
              </a:rPr>
              <a:t>‘This is dangerous!’</a:t>
            </a:r>
          </a:p>
        </p:txBody>
      </p:sp>
    </p:spTree>
    <p:extLst>
      <p:ext uri="{BB962C8B-B14F-4D97-AF65-F5344CB8AC3E}">
        <p14:creationId xmlns:p14="http://schemas.microsoft.com/office/powerpoint/2010/main" val="2357878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16791" y="321347"/>
            <a:ext cx="8050960" cy="576072"/>
          </a:xfrm>
        </p:spPr>
        <p:txBody>
          <a:bodyPr>
            <a:normAutofit fontScale="90000"/>
          </a:bodyPr>
          <a:lstStyle/>
          <a:p>
            <a:pPr algn="ctr"/>
            <a:r>
              <a:rPr lang="en-US" dirty="0"/>
              <a:t>Traditional versus precision methods</a:t>
            </a:r>
          </a:p>
        </p:txBody>
      </p:sp>
      <p:sp>
        <p:nvSpPr>
          <p:cNvPr id="4" name="Content Placeholder 3"/>
          <p:cNvSpPr>
            <a:spLocks noGrp="1"/>
          </p:cNvSpPr>
          <p:nvPr>
            <p:ph idx="10"/>
          </p:nvPr>
        </p:nvSpPr>
        <p:spPr>
          <a:xfrm>
            <a:off x="601133" y="1371601"/>
            <a:ext cx="7941733" cy="4189186"/>
          </a:xfrm>
        </p:spPr>
        <p:txBody>
          <a:bodyPr>
            <a:normAutofit lnSpcReduction="10000"/>
          </a:bodyPr>
          <a:lstStyle/>
          <a:p>
            <a:pPr marL="0" indent="0" algn="ctr">
              <a:buNone/>
            </a:pPr>
            <a:r>
              <a:rPr lang="en-US" sz="2800" dirty="0">
                <a:solidFill>
                  <a:schemeClr val="accent6"/>
                </a:solidFill>
              </a:rPr>
              <a:t>I want to move a GPS system from my old car into my new one</a:t>
            </a:r>
          </a:p>
          <a:p>
            <a:pPr algn="ctr"/>
            <a:endParaRPr lang="en-US" sz="2800" dirty="0">
              <a:solidFill>
                <a:schemeClr val="accent2"/>
              </a:solidFill>
            </a:endParaRPr>
          </a:p>
          <a:p>
            <a:pPr marL="0" indent="0" algn="ctr">
              <a:buNone/>
            </a:pPr>
            <a:r>
              <a:rPr lang="en-US" sz="2800" dirty="0">
                <a:solidFill>
                  <a:srgbClr val="FF0000"/>
                </a:solidFill>
              </a:rPr>
              <a:t>Should I disassemble two cars, mix up the parts and then “select” for the one with the GPS, ignoring what else it might have picked up?</a:t>
            </a:r>
          </a:p>
          <a:p>
            <a:pPr algn="ctr"/>
            <a:endParaRPr lang="en-US" sz="2200" dirty="0">
              <a:solidFill>
                <a:schemeClr val="accent6"/>
              </a:solidFill>
            </a:endParaRPr>
          </a:p>
          <a:p>
            <a:pPr algn="ctr"/>
            <a:endParaRPr lang="en-US" sz="2200" dirty="0">
              <a:solidFill>
                <a:schemeClr val="accent6"/>
              </a:solidFill>
            </a:endParaRPr>
          </a:p>
          <a:p>
            <a:pPr marL="0" indent="0" algn="ctr">
              <a:buNone/>
            </a:pPr>
            <a:r>
              <a:rPr lang="en-US" sz="2800" dirty="0">
                <a:solidFill>
                  <a:schemeClr val="accent6"/>
                </a:solidFill>
              </a:rPr>
              <a:t>Or should I take the GPS from one car and move it to the other?</a:t>
            </a:r>
          </a:p>
          <a:p>
            <a:pPr algn="ctr"/>
            <a:endParaRPr lang="en-US" sz="2200" dirty="0">
              <a:solidFill>
                <a:schemeClr val="accent6"/>
              </a:solidFill>
            </a:endParaRPr>
          </a:p>
        </p:txBody>
      </p:sp>
      <p:sp>
        <p:nvSpPr>
          <p:cNvPr id="5" name="Rectangle 4"/>
          <p:cNvSpPr/>
          <p:nvPr/>
        </p:nvSpPr>
        <p:spPr>
          <a:xfrm>
            <a:off x="601133" y="1199213"/>
            <a:ext cx="8066618" cy="2914078"/>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
        <p:nvSpPr>
          <p:cNvPr id="6" name="Rectangle 5"/>
          <p:cNvSpPr/>
          <p:nvPr/>
        </p:nvSpPr>
        <p:spPr>
          <a:xfrm>
            <a:off x="601133" y="4218100"/>
            <a:ext cx="8066618" cy="1932517"/>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Tree>
    <p:extLst>
      <p:ext uri="{BB962C8B-B14F-4D97-AF65-F5344CB8AC3E}">
        <p14:creationId xmlns:p14="http://schemas.microsoft.com/office/powerpoint/2010/main" val="947051538"/>
      </p:ext>
    </p:extLst>
  </p:cSld>
  <p:clrMapOvr>
    <a:masterClrMapping/>
  </p:clrMapOvr>
</p:sld>
</file>

<file path=ppt/theme/theme1.xml><?xml version="1.0" encoding="utf-8"?>
<a:theme xmlns:a="http://schemas.openxmlformats.org/drawingml/2006/main" name="Intro_Slide_Building">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3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_Blue">
  <a:themeElements>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fontScheme name="Blue">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Blu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u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u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tro_Slide_HF_Ic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ntro_Slide_NEBNex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inted Bkgd_no Footer">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ree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Petri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5ACDD39AE9DB449527055136D20874" ma:contentTypeVersion="7" ma:contentTypeDescription="Create a new document." ma:contentTypeScope="" ma:versionID="b8c48fce7050fc4dded11328971b9a12">
  <xsd:schema xmlns:xsd="http://www.w3.org/2001/XMLSchema" xmlns:xs="http://www.w3.org/2001/XMLSchema" xmlns:p="http://schemas.microsoft.com/office/2006/metadata/properties" xmlns:ns2="f326c8d5-c302-4be2-b08c-80b3c4ffc93b" xmlns:ns3="808cda61-64c1-4cc2-8d52-d2ef7cb65ec5" xmlns:ns4="387d7afa-6ac9-4adf-a19b-74a3b0a2b762" targetNamespace="http://schemas.microsoft.com/office/2006/metadata/properties" ma:root="true" ma:fieldsID="8e98fd2b3fad5d213846a6f429af9e78" ns2:_="" ns3:_="" ns4:_="">
    <xsd:import namespace="f326c8d5-c302-4be2-b08c-80b3c4ffc93b"/>
    <xsd:import namespace="808cda61-64c1-4cc2-8d52-d2ef7cb65ec5"/>
    <xsd:import namespace="387d7afa-6ac9-4adf-a19b-74a3b0a2b762"/>
    <xsd:element name="properties">
      <xsd:complexType>
        <xsd:sequence>
          <xsd:element name="documentManagement">
            <xsd:complexType>
              <xsd:all>
                <xsd:element ref="ns2:SharedWithUsers" minOccurs="0"/>
                <xsd:element ref="ns2:SharingHintHash" minOccurs="0"/>
                <xsd:element ref="ns3:Product_x0020_Category" minOccurs="0"/>
                <xsd:element ref="ns3:Literature_x0020_Type" minOccurs="0"/>
                <xsd:element ref="ns4:_dlc_DocId" minOccurs="0"/>
                <xsd:element ref="ns4:_dlc_DocIdUrl" minOccurs="0"/>
                <xsd:element ref="ns4:_dlc_DocIdPersistId"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26c8d5-c302-4be2-b08c-80b3c4ffc93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8cda61-64c1-4cc2-8d52-d2ef7cb65ec5" elementFormDefault="qualified">
    <xsd:import namespace="http://schemas.microsoft.com/office/2006/documentManagement/types"/>
    <xsd:import namespace="http://schemas.microsoft.com/office/infopath/2007/PartnerControls"/>
    <xsd:element name="Product_x0020_Category" ma:index="10" nillable="true" ma:displayName="Product Category" ma:default="Cellular Analysis" ma:format="Dropdown" ma:internalName="Product_x0020_Category">
      <xsd:simpleType>
        <xsd:restriction base="dms:Choice">
          <xsd:enumeration value="Cellular Analysis"/>
          <xsd:enumeration value="Cloning &amp; Mapping"/>
          <xsd:enumeration value="Competent Cells"/>
          <xsd:enumeration value="Epigenetics"/>
          <xsd:enumeration value="Glycobiology"/>
          <xsd:enumeration value="Markers &amp; Ladders"/>
          <xsd:enumeration value="OEM"/>
          <xsd:enumeration value="Corporate"/>
          <xsd:enumeration value="NEB Expressions"/>
          <xsd:enumeration value="NEBNext"/>
          <xsd:enumeration value="Polymerase PCR Reagents"/>
          <xsd:enumeration value="Protein Expression &amp; Purification"/>
          <xsd:enumeration value="Protein Tools"/>
          <xsd:enumeration value="Restriction Enzymes"/>
          <xsd:enumeration value="RNA &amp; Gene Analysis"/>
        </xsd:restriction>
      </xsd:simpleType>
    </xsd:element>
    <xsd:element name="Literature_x0020_Type" ma:index="11" nillable="true" ma:displayName="Literature Type" ma:default="Brochure" ma:format="Dropdown" ma:internalName="Literature_x0020_Type">
      <xsd:simpleType>
        <xsd:restriction base="dms:Choice">
          <xsd:enumeration value="Brochure"/>
          <xsd:enumeration value="Sales Sheet"/>
          <xsd:enumeration value="Marketing Sheet"/>
          <xsd:enumeration value="Application Notes"/>
          <xsd:enumeration value="Selection Chart"/>
          <xsd:enumeration value="Citation Sheets"/>
          <xsd:enumeration value="Price List"/>
          <xsd:enumeration value="Corporate"/>
        </xsd:restriction>
      </xsd:simpleType>
    </xsd:element>
  </xsd:schema>
  <xsd:schema xmlns:xsd="http://www.w3.org/2001/XMLSchema" xmlns:xs="http://www.w3.org/2001/XMLSchema" xmlns:dms="http://schemas.microsoft.com/office/2006/documentManagement/types" xmlns:pc="http://schemas.microsoft.com/office/infopath/2007/PartnerControls" targetNamespace="387d7afa-6ac9-4adf-a19b-74a3b0a2b762" elementFormDefault="qualified">
    <xsd:import namespace="http://schemas.microsoft.com/office/2006/documentManagement/types"/>
    <xsd:import namespace="http://schemas.microsoft.com/office/infopath/2007/PartnerControls"/>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element name="SharedWithDetails" ma:index="16"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Literature_x0020_Type xmlns="808cda61-64c1-4cc2-8d52-d2ef7cb65ec5">Corporate</Literature_x0020_Type>
    <Product_x0020_Category xmlns="808cda61-64c1-4cc2-8d52-d2ef7cb65ec5">Corporate</Product_x0020_Category>
    <_dlc_DocId xmlns="387d7afa-6ac9-4adf-a19b-74a3b0a2b762">VCAEJRRJXW2R-314-552</_dlc_DocId>
    <_dlc_DocIdUrl xmlns="387d7afa-6ac9-4adf-a19b-74a3b0a2b762">
      <Url>https://nebiolabs.sharepoint.com/MarketingLiterature/_layouts/15/DocIdRedir.aspx?ID=VCAEJRRJXW2R-314-552</Url>
      <Description>VCAEJRRJXW2R-314-552</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53DDEE-B81A-4F02-BAD4-E51EEF1B1B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26c8d5-c302-4be2-b08c-80b3c4ffc93b"/>
    <ds:schemaRef ds:uri="808cda61-64c1-4cc2-8d52-d2ef7cb65ec5"/>
    <ds:schemaRef ds:uri="387d7afa-6ac9-4adf-a19b-74a3b0a2b7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7CB2AA7-208E-4483-B3DC-BA9DF07D617C}">
  <ds:schemaRefs>
    <ds:schemaRef ds:uri="http://schemas.microsoft.com/sharepoint/events"/>
  </ds:schemaRefs>
</ds:datastoreItem>
</file>

<file path=customXml/itemProps3.xml><?xml version="1.0" encoding="utf-8"?>
<ds:datastoreItem xmlns:ds="http://schemas.openxmlformats.org/officeDocument/2006/customXml" ds:itemID="{4414EF4A-4B6E-4B21-8251-36364C77EF38}">
  <ds:schemaRefs>
    <ds:schemaRef ds:uri="f326c8d5-c302-4be2-b08c-80b3c4ffc93b"/>
    <ds:schemaRef ds:uri="http://www.w3.org/XML/1998/namespace"/>
    <ds:schemaRef ds:uri="http://schemas.openxmlformats.org/package/2006/metadata/core-properties"/>
    <ds:schemaRef ds:uri="http://purl.org/dc/elements/1.1/"/>
    <ds:schemaRef ds:uri="http://schemas.microsoft.com/office/2006/metadata/properties"/>
    <ds:schemaRef ds:uri="http://schemas.microsoft.com/office/2006/documentManagement/types"/>
    <ds:schemaRef ds:uri="808cda61-64c1-4cc2-8d52-d2ef7cb65ec5"/>
    <ds:schemaRef ds:uri="http://purl.org/dc/terms/"/>
    <ds:schemaRef ds:uri="387d7afa-6ac9-4adf-a19b-74a3b0a2b762"/>
    <ds:schemaRef ds:uri="http://schemas.microsoft.com/office/infopath/2007/PartnerControls"/>
    <ds:schemaRef ds:uri="http://purl.org/dc/dcmitype/"/>
  </ds:schemaRefs>
</ds:datastoreItem>
</file>

<file path=customXml/itemProps4.xml><?xml version="1.0" encoding="utf-8"?>
<ds:datastoreItem xmlns:ds="http://schemas.openxmlformats.org/officeDocument/2006/customXml" ds:itemID="{A088AC12-5531-4A99-A89B-62962BB1E59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14928</TotalTime>
  <Words>1018</Words>
  <Application>Microsoft Office PowerPoint</Application>
  <PresentationFormat>On-screen Show (4:3)</PresentationFormat>
  <Paragraphs>236</Paragraphs>
  <Slides>34</Slides>
  <Notes>2</Notes>
  <HiddenSlides>0</HiddenSlides>
  <MMClips>0</MMClips>
  <ScaleCrop>false</ScaleCrop>
  <HeadingPairs>
    <vt:vector size="6" baseType="variant">
      <vt:variant>
        <vt:lpstr>Fonts Used</vt:lpstr>
      </vt:variant>
      <vt:variant>
        <vt:i4>9</vt:i4>
      </vt:variant>
      <vt:variant>
        <vt:lpstr>Theme</vt:lpstr>
      </vt:variant>
      <vt:variant>
        <vt:i4>18</vt:i4>
      </vt:variant>
      <vt:variant>
        <vt:lpstr>Slide Titles</vt:lpstr>
      </vt:variant>
      <vt:variant>
        <vt:i4>34</vt:i4>
      </vt:variant>
    </vt:vector>
  </HeadingPairs>
  <TitlesOfParts>
    <vt:vector size="61" baseType="lpstr">
      <vt:lpstr>Arial</vt:lpstr>
      <vt:lpstr>Bookman Old Style</vt:lpstr>
      <vt:lpstr>Calibri</vt:lpstr>
      <vt:lpstr>Calibri Light</vt:lpstr>
      <vt:lpstr>Courier New</vt:lpstr>
      <vt:lpstr>Helvetica</vt:lpstr>
      <vt:lpstr>Lucida Grande</vt:lpstr>
      <vt:lpstr>Times New Roman</vt:lpstr>
      <vt:lpstr>Wingdings</vt:lpstr>
      <vt:lpstr>Intro_Slide_Building</vt:lpstr>
      <vt:lpstr>Intro_Slide_HF_Ice</vt:lpstr>
      <vt:lpstr>Intro_Slide_NEBNext</vt:lpstr>
      <vt:lpstr>5_Custom Design</vt:lpstr>
      <vt:lpstr>White Background w/Title</vt:lpstr>
      <vt:lpstr>Tinted Bkgd_no Footer</vt:lpstr>
      <vt:lpstr>Tree_Image_to_Right</vt:lpstr>
      <vt:lpstr>Petri_Image_to_Right</vt:lpstr>
      <vt:lpstr>Custom Design</vt:lpstr>
      <vt:lpstr>1_Custom Design</vt:lpstr>
      <vt:lpstr>2_Custom Design</vt:lpstr>
      <vt:lpstr>3_Custom Design</vt:lpstr>
      <vt:lpstr>Office Theme</vt:lpstr>
      <vt:lpstr>1_Office Theme</vt:lpstr>
      <vt:lpstr>2_White Background w/Title</vt:lpstr>
      <vt:lpstr>1_Blue</vt:lpstr>
      <vt:lpstr>3_Office Theme</vt:lpstr>
      <vt:lpstr>2_Office Theme</vt:lpstr>
      <vt:lpstr>PowerPoint Presentation</vt:lpstr>
      <vt:lpstr>PowerPoint Presentation</vt:lpstr>
      <vt:lpstr>PowerPoint Presentation</vt:lpstr>
      <vt:lpstr>PowerPoint Presentation</vt:lpstr>
      <vt:lpstr>PowerPoint Presentation</vt:lpstr>
      <vt:lpstr>Food means Agriculture</vt:lpstr>
      <vt:lpstr>PowerPoint Presentation</vt:lpstr>
      <vt:lpstr>PowerPoint Presentation</vt:lpstr>
      <vt:lpstr>Traditional versus precision methods</vt:lpstr>
      <vt:lpstr>Traditional versus precision methods</vt:lpstr>
      <vt:lpstr>Genetic Modification refers to a method</vt:lpstr>
      <vt:lpstr>PowerPoint Presentation</vt:lpstr>
      <vt:lpstr>PowerPoint Presentation</vt:lpstr>
      <vt:lpstr>Food in Developing Countries</vt:lpstr>
      <vt:lpstr>The Real Problem</vt:lpstr>
      <vt:lpstr>The Green Parties Solution</vt:lpstr>
      <vt:lpstr>The tragic consequences</vt:lpstr>
      <vt:lpstr>A case study</vt:lpstr>
      <vt:lpstr>Golden Rice</vt:lpstr>
      <vt:lpstr>Golden Rice</vt:lpstr>
      <vt:lpstr>PowerPoint Presentation</vt:lpstr>
      <vt:lpstr>PowerPoint Presentation</vt:lpstr>
      <vt:lpstr>PowerPoint Presentation</vt:lpstr>
      <vt:lpstr>PowerPoint Presentation</vt:lpstr>
      <vt:lpstr>Bangladesh: Bt eggplant</vt:lpstr>
      <vt:lpstr>PowerPoint Presentation</vt:lpstr>
      <vt:lpstr>PowerPoint Presentation</vt:lpstr>
      <vt:lpstr>PowerPoint Presentation</vt:lpstr>
      <vt:lpstr>Science Facts</vt:lpstr>
      <vt:lpstr>Actions needed around the world</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 Hall</dc:creator>
  <cp:lastModifiedBy>Roberts, Rich</cp:lastModifiedBy>
  <cp:revision>217</cp:revision>
  <cp:lastPrinted>2016-10-27T14:31:49Z</cp:lastPrinted>
  <dcterms:created xsi:type="dcterms:W3CDTF">2014-10-03T15:19:54Z</dcterms:created>
  <dcterms:modified xsi:type="dcterms:W3CDTF">2019-10-26T10:25:16Z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0x010100055ACDD39AE9DB449527055136D20874</vt:lpwstr>
  </property>
  <property fmtid="{D5CDD505-2E9C-101B-9397-08002B2CF9AE}" pid="3" name="_dlc_DocIdItemGuid">
    <vt:lpwstr>0b22c39e-e54e-40c2-b427-868703c71da5</vt:lpwstr>
  </property>
</Properties>
</file>