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719" r:id="rId18"/>
    <p:sldMasterId id="2147483738" r:id="rId19"/>
    <p:sldMasterId id="2147483750" r:id="rId20"/>
    <p:sldMasterId id="2147483774" r:id="rId21"/>
  </p:sldMasterIdLst>
  <p:notesMasterIdLst>
    <p:notesMasterId r:id="rId60"/>
  </p:notesMasterIdLst>
  <p:handoutMasterIdLst>
    <p:handoutMasterId r:id="rId61"/>
  </p:handoutMasterIdLst>
  <p:sldIdLst>
    <p:sldId id="379" r:id="rId22"/>
    <p:sldId id="394" r:id="rId23"/>
    <p:sldId id="392" r:id="rId24"/>
    <p:sldId id="393" r:id="rId25"/>
    <p:sldId id="391" r:id="rId26"/>
    <p:sldId id="302" r:id="rId27"/>
    <p:sldId id="357" r:id="rId28"/>
    <p:sldId id="305" r:id="rId29"/>
    <p:sldId id="367" r:id="rId30"/>
    <p:sldId id="378" r:id="rId31"/>
    <p:sldId id="359" r:id="rId32"/>
    <p:sldId id="342" r:id="rId33"/>
    <p:sldId id="339" r:id="rId34"/>
    <p:sldId id="309" r:id="rId35"/>
    <p:sldId id="371" r:id="rId36"/>
    <p:sldId id="311" r:id="rId37"/>
    <p:sldId id="385" r:id="rId38"/>
    <p:sldId id="312" r:id="rId39"/>
    <p:sldId id="313" r:id="rId40"/>
    <p:sldId id="314" r:id="rId41"/>
    <p:sldId id="315" r:id="rId42"/>
    <p:sldId id="375" r:id="rId43"/>
    <p:sldId id="317" r:id="rId44"/>
    <p:sldId id="348" r:id="rId45"/>
    <p:sldId id="390" r:id="rId46"/>
    <p:sldId id="372" r:id="rId47"/>
    <p:sldId id="373" r:id="rId48"/>
    <p:sldId id="354" r:id="rId49"/>
    <p:sldId id="355" r:id="rId50"/>
    <p:sldId id="343" r:id="rId51"/>
    <p:sldId id="275" r:id="rId52"/>
    <p:sldId id="353" r:id="rId53"/>
    <p:sldId id="352" r:id="rId54"/>
    <p:sldId id="351" r:id="rId55"/>
    <p:sldId id="362" r:id="rId56"/>
    <p:sldId id="376" r:id="rId57"/>
    <p:sldId id="356" r:id="rId58"/>
    <p:sldId id="256" r:id="rId5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9042" autoAdjust="0"/>
  </p:normalViewPr>
  <p:slideViewPr>
    <p:cSldViewPr snapToGrid="0" snapToObjects="1">
      <p:cViewPr varScale="1">
        <p:scale>
          <a:sx n="104" d="100"/>
          <a:sy n="104" d="100"/>
        </p:scale>
        <p:origin x="108" y="102"/>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7.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8.xml"/><Relationship Id="rId11" Type="http://schemas.openxmlformats.org/officeDocument/2006/relationships/slideMaster" Target="slideMasters/slideMaster7.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5" Type="http://schemas.openxmlformats.org/officeDocument/2006/relationships/slideMaster" Target="slideMasters/slideMaster1.xml"/><Relationship Id="rId61" Type="http://schemas.openxmlformats.org/officeDocument/2006/relationships/handoutMaster" Target="handoutMasters/handoutMaster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30.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20" Type="http://schemas.openxmlformats.org/officeDocument/2006/relationships/slideMaster" Target="slideMasters/slideMaster16.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6" tIns="46658" rIns="93316" bIns="46658" rtlCol="0"/>
          <a:lstStyle>
            <a:lvl1pPr algn="r">
              <a:defRPr sz="1200"/>
            </a:lvl1pPr>
          </a:lstStyle>
          <a:p>
            <a:fld id="{EFC766DC-FEAD-E74C-BB43-59F9DB6B9CA8}" type="datetimeFigureOut">
              <a:rPr lang="en-US" smtClean="0"/>
              <a:t>7/5/2022</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6" tIns="46658" rIns="93316" bIns="46658"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6" tIns="46658" rIns="93316" bIns="46658"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6" tIns="46658" rIns="93316" bIns="46658" rtlCol="0"/>
          <a:lstStyle>
            <a:lvl1pPr algn="r">
              <a:defRPr sz="1200"/>
            </a:lvl1pPr>
          </a:lstStyle>
          <a:p>
            <a:fld id="{79E1D4EC-987C-8B42-9E2C-375911FB1421}" type="datetimeFigureOut">
              <a:rPr lang="en-US" smtClean="0"/>
              <a:t>7/5/2022</a:t>
            </a:fld>
            <a:endParaRPr lang="en-US"/>
          </a:p>
        </p:txBody>
      </p:sp>
      <p:sp>
        <p:nvSpPr>
          <p:cNvPr id="4" name="Slide Image Placeholder 3"/>
          <p:cNvSpPr>
            <a:spLocks noGrp="1" noRot="1" noChangeAspect="1"/>
          </p:cNvSpPr>
          <p:nvPr>
            <p:ph type="sldImg" idx="2"/>
          </p:nvPr>
        </p:nvSpPr>
        <p:spPr>
          <a:xfrm>
            <a:off x="1182688" y="698500"/>
            <a:ext cx="4657725" cy="3492500"/>
          </a:xfrm>
          <a:prstGeom prst="rect">
            <a:avLst/>
          </a:prstGeom>
          <a:noFill/>
          <a:ln w="12700">
            <a:solidFill>
              <a:prstClr val="black"/>
            </a:solidFill>
          </a:ln>
        </p:spPr>
        <p:txBody>
          <a:bodyPr vert="horz" lIns="93316" tIns="46658" rIns="93316" bIns="46658" rtlCol="0" anchor="ctr"/>
          <a:lstStyle/>
          <a:p>
            <a:endParaRPr lang="en-US"/>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3316" tIns="46658" rIns="93316"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29"/>
            <a:ext cx="3043343" cy="465455"/>
          </a:xfrm>
          <a:prstGeom prst="rect">
            <a:avLst/>
          </a:prstGeom>
        </p:spPr>
        <p:txBody>
          <a:bodyPr vert="horz" lIns="93316" tIns="46658" rIns="93316"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6" tIns="46658" rIns="93316" bIns="46658"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4" y="4809701"/>
            <a:ext cx="5151900" cy="4578591"/>
          </a:xfrm>
          <a:solidFill>
            <a:srgbClr val="FFFFFF"/>
          </a:solidFill>
          <a:ln>
            <a:solidFill>
              <a:srgbClr val="000000"/>
            </a:solidFill>
          </a:ln>
        </p:spPr>
        <p:txBody>
          <a:bodyPr lIns="93258" tIns="46629" rIns="93258" bIns="46629"/>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July 5, 2022</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7/5/2022</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7/5/2022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7/5/2022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7/5/2022</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6.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14.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1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7/5/2022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7/5/2022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7/5/2022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53.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3.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2.xml"/><Relationship Id="rId4" Type="http://schemas.openxmlformats.org/officeDocument/2006/relationships/hyperlink" Target="https://supportprecisionagriculture.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844333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Calibri" panose="020F0502020204030204" pitchFamily="34" charset="0"/>
                <a:ea typeface="Calibri" panose="020F0502020204030204" pitchFamily="34" charset="0"/>
              </a:rPr>
              <a:t>Combating Hunger and Climate Change with Biotechnology</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ICABR, Bologna, July 6</a:t>
            </a:r>
            <a:r>
              <a:rPr kumimoji="0" lang="en-US" sz="280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2022</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2800" u="sng" dirty="0">
                <a:solidFill>
                  <a:srgbClr val="FFFFFF"/>
                </a:solidFill>
                <a:latin typeface="Times New Roman"/>
                <a:cs typeface="Times New Roman"/>
                <a:hlinkClick r:id="rId2"/>
              </a:rPr>
              <a:t>http://supportprecisionagriculture.org/</a:t>
            </a:r>
            <a:endParaRPr lang="en-US" sz="2800" dirty="0">
              <a:solidFill>
                <a:srgbClr val="FFFFFF"/>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3"/>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4"/>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138CE-B914-4CD2-8459-3A60859CDC9B}"/>
              </a:ext>
            </a:extLst>
          </p:cNvPr>
          <p:cNvSpPr>
            <a:spLocks noGrp="1"/>
          </p:cNvSpPr>
          <p:nvPr>
            <p:ph type="ctrTitle"/>
          </p:nvPr>
        </p:nvSpPr>
        <p:spPr>
          <a:xfrm>
            <a:off x="701488" y="228600"/>
            <a:ext cx="7315200" cy="576072"/>
          </a:xfrm>
        </p:spPr>
        <p:txBody>
          <a:bodyPr>
            <a:normAutofit fontScale="90000"/>
          </a:bodyPr>
          <a:lstStyle/>
          <a:p>
            <a:pPr algn="ctr"/>
            <a:r>
              <a:rPr lang="en-US" dirty="0"/>
              <a:t>The Precautionary Principle</a:t>
            </a:r>
          </a:p>
        </p:txBody>
      </p:sp>
      <p:sp>
        <p:nvSpPr>
          <p:cNvPr id="3" name="Content Placeholder 2">
            <a:extLst>
              <a:ext uri="{FF2B5EF4-FFF2-40B4-BE49-F238E27FC236}">
                <a16:creationId xmlns:a16="http://schemas.microsoft.com/office/drawing/2014/main" id="{D6985BE8-90F0-4B76-B3C9-A02E5373FA13}"/>
              </a:ext>
            </a:extLst>
          </p:cNvPr>
          <p:cNvSpPr>
            <a:spLocks noGrp="1"/>
          </p:cNvSpPr>
          <p:nvPr>
            <p:ph idx="10"/>
          </p:nvPr>
        </p:nvSpPr>
        <p:spPr>
          <a:xfrm>
            <a:off x="228600" y="1371601"/>
            <a:ext cx="8260976" cy="4189186"/>
          </a:xfrm>
        </p:spPr>
        <p:txBody>
          <a:bodyPr>
            <a:normAutofit lnSpcReduction="10000"/>
          </a:bodyPr>
          <a:lstStyle/>
          <a:p>
            <a:pPr algn="ctr"/>
            <a:endParaRPr lang="en-US" dirty="0"/>
          </a:p>
          <a:p>
            <a:pPr marL="0" indent="0" algn="ctr">
              <a:buNone/>
            </a:pPr>
            <a:r>
              <a:rPr lang="en-US" b="1" dirty="0">
                <a:solidFill>
                  <a:srgbClr val="FF0000"/>
                </a:solidFill>
              </a:rPr>
              <a:t>If innovation might cause harm and there is no proof that it is safe</a:t>
            </a:r>
          </a:p>
          <a:p>
            <a:pPr algn="ctr"/>
            <a:endParaRPr lang="en-US" b="1" dirty="0">
              <a:solidFill>
                <a:srgbClr val="FF0000"/>
              </a:solidFill>
            </a:endParaRPr>
          </a:p>
          <a:p>
            <a:pPr marL="0" indent="0" algn="ctr">
              <a:buNone/>
            </a:pPr>
            <a:r>
              <a:rPr lang="en-US" b="1" dirty="0">
                <a:solidFill>
                  <a:srgbClr val="FF0000"/>
                </a:solidFill>
              </a:rPr>
              <a:t>Wait until scientific evidence is available</a:t>
            </a:r>
          </a:p>
          <a:p>
            <a:pPr algn="ctr"/>
            <a:endParaRPr lang="en-US" dirty="0"/>
          </a:p>
          <a:p>
            <a:pPr algn="ctr"/>
            <a:endParaRPr lang="en-US" dirty="0"/>
          </a:p>
          <a:p>
            <a:pPr marL="0" indent="0" algn="ctr">
              <a:buNone/>
            </a:pPr>
            <a:r>
              <a:rPr lang="en-US" b="1" dirty="0">
                <a:solidFill>
                  <a:srgbClr val="00B0F0"/>
                </a:solidFill>
              </a:rPr>
              <a:t>But how much evidence is enough?</a:t>
            </a:r>
          </a:p>
          <a:p>
            <a:pPr marL="0" indent="0" algn="ctr">
              <a:buNone/>
            </a:pPr>
            <a:endParaRPr lang="en-US" b="1" dirty="0">
              <a:solidFill>
                <a:srgbClr val="00B0F0"/>
              </a:solidFill>
            </a:endParaRPr>
          </a:p>
          <a:p>
            <a:pPr marL="0" indent="0" algn="ctr">
              <a:buNone/>
            </a:pPr>
            <a:endParaRPr lang="en-US" b="1" dirty="0">
              <a:solidFill>
                <a:srgbClr val="00B0F0"/>
              </a:solidFill>
            </a:endParaRPr>
          </a:p>
          <a:p>
            <a:pPr marL="0" indent="0" algn="ctr">
              <a:buNone/>
            </a:pPr>
            <a:r>
              <a:rPr lang="en-US" b="1" dirty="0">
                <a:solidFill>
                  <a:srgbClr val="00B050"/>
                </a:solidFill>
              </a:rPr>
              <a:t>Insulin for diabetics, cheese, wine, bread</a:t>
            </a:r>
          </a:p>
          <a:p>
            <a:pPr marL="0" indent="0" algn="ctr">
              <a:buNone/>
            </a:pPr>
            <a:endParaRPr lang="en-US" b="1" dirty="0">
              <a:solidFill>
                <a:srgbClr val="00B050"/>
              </a:solidFill>
            </a:endParaRPr>
          </a:p>
          <a:p>
            <a:pPr marL="0" indent="0" algn="ctr">
              <a:buNone/>
            </a:pPr>
            <a:r>
              <a:rPr lang="en-US" b="1" dirty="0">
                <a:solidFill>
                  <a:srgbClr val="00B050"/>
                </a:solidFill>
              </a:rPr>
              <a:t>Vaccines for COVID-19 </a:t>
            </a:r>
          </a:p>
        </p:txBody>
      </p:sp>
    </p:spTree>
    <p:extLst>
      <p:ext uri="{BB962C8B-B14F-4D97-AF65-F5344CB8AC3E}">
        <p14:creationId xmlns:p14="http://schemas.microsoft.com/office/powerpoint/2010/main" val="53000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sending “missionaries” to the developing countries</a:t>
            </a:r>
          </a:p>
          <a:p>
            <a:pPr marL="0" indent="0" algn="ctr">
              <a:buNone/>
            </a:pPr>
            <a:r>
              <a:rPr lang="en-US" dirty="0">
                <a:solidFill>
                  <a:prstClr val="black"/>
                </a:solidFill>
              </a:rPr>
              <a:t>Is Europe once again trying to instill their values on Africa?</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8A2A7-8612-4A87-977D-5736FA9D292D}"/>
              </a:ext>
            </a:extLst>
          </p:cNvPr>
          <p:cNvSpPr txBox="1"/>
          <p:nvPr/>
        </p:nvSpPr>
        <p:spPr>
          <a:xfrm>
            <a:off x="1509204" y="4502781"/>
            <a:ext cx="6427433" cy="1138773"/>
          </a:xfrm>
          <a:prstGeom prst="rect">
            <a:avLst/>
          </a:prstGeom>
          <a:noFill/>
        </p:spPr>
        <p:txBody>
          <a:bodyPr wrap="square" rtlCol="0">
            <a:spAutoFit/>
          </a:bodyPr>
          <a:lstStyle/>
          <a:p>
            <a:pPr algn="ctr"/>
            <a:r>
              <a:rPr lang="en-US" sz="1800" b="1" dirty="0"/>
              <a:t>Remember that for the 800 million who go to bed hungry at night</a:t>
            </a:r>
          </a:p>
          <a:p>
            <a:endParaRPr lang="en-US" dirty="0"/>
          </a:p>
          <a:p>
            <a:pPr algn="ctr"/>
            <a:r>
              <a:rPr lang="en-US" dirty="0"/>
              <a:t> </a:t>
            </a:r>
            <a:r>
              <a:rPr lang="en-US" sz="3200" b="1" dirty="0">
                <a:solidFill>
                  <a:schemeClr val="accent1">
                    <a:lumMod val="75000"/>
                  </a:schemeClr>
                </a:solidFill>
              </a:rPr>
              <a:t>FOOD is MEDICINE</a:t>
            </a:r>
          </a:p>
        </p:txBody>
      </p:sp>
      <p:sp>
        <p:nvSpPr>
          <p:cNvPr id="3" name="TextBox 2">
            <a:extLst>
              <a:ext uri="{FF2B5EF4-FFF2-40B4-BE49-F238E27FC236}">
                <a16:creationId xmlns:a16="http://schemas.microsoft.com/office/drawing/2014/main" id="{36F0B9C8-B67E-4FE6-8D46-A8767ABDDD49}"/>
              </a:ext>
            </a:extLst>
          </p:cNvPr>
          <p:cNvSpPr txBox="1"/>
          <p:nvPr/>
        </p:nvSpPr>
        <p:spPr>
          <a:xfrm>
            <a:off x="1349406" y="2290227"/>
            <a:ext cx="6942338" cy="1138773"/>
          </a:xfrm>
          <a:prstGeom prst="rect">
            <a:avLst/>
          </a:prstGeom>
          <a:noFill/>
        </p:spPr>
        <p:txBody>
          <a:bodyPr wrap="square" rtlCol="0">
            <a:spAutoFit/>
          </a:bodyPr>
          <a:lstStyle/>
          <a:p>
            <a:pPr algn="ctr"/>
            <a:r>
              <a:rPr lang="en-US" b="1" dirty="0"/>
              <a:t>Greenhouse gas emissions are a major problem</a:t>
            </a:r>
          </a:p>
          <a:p>
            <a:pPr algn="ctr"/>
            <a:endParaRPr lang="en-US" dirty="0"/>
          </a:p>
          <a:p>
            <a:pPr algn="ctr"/>
            <a:r>
              <a:rPr lang="en-US" sz="3200" b="1" dirty="0">
                <a:solidFill>
                  <a:schemeClr val="accent1">
                    <a:lumMod val="75000"/>
                  </a:schemeClr>
                </a:solidFill>
              </a:rPr>
              <a:t>BIOENGINEERED CROPS can HELP</a:t>
            </a:r>
          </a:p>
        </p:txBody>
      </p:sp>
      <p:sp>
        <p:nvSpPr>
          <p:cNvPr id="4" name="TextBox 3">
            <a:extLst>
              <a:ext uri="{FF2B5EF4-FFF2-40B4-BE49-F238E27FC236}">
                <a16:creationId xmlns:a16="http://schemas.microsoft.com/office/drawing/2014/main" id="{3F4654D6-BF78-480F-851B-45857A8CDD5D}"/>
              </a:ext>
            </a:extLst>
          </p:cNvPr>
          <p:cNvSpPr txBox="1"/>
          <p:nvPr/>
        </p:nvSpPr>
        <p:spPr>
          <a:xfrm>
            <a:off x="1154098" y="647059"/>
            <a:ext cx="7137646" cy="1323439"/>
          </a:xfrm>
          <a:prstGeom prst="rect">
            <a:avLst/>
          </a:prstGeom>
          <a:noFill/>
        </p:spPr>
        <p:txBody>
          <a:bodyPr wrap="square" rtlCol="0">
            <a:spAutoFit/>
          </a:bodyPr>
          <a:lstStyle/>
          <a:p>
            <a:pPr algn="ctr"/>
            <a:r>
              <a:rPr lang="en-US" sz="4000" b="1" dirty="0">
                <a:solidFill>
                  <a:srgbClr val="FF0000"/>
                </a:solidFill>
              </a:rPr>
              <a:t>Climate change is devastating life as we know it</a:t>
            </a:r>
          </a:p>
        </p:txBody>
      </p:sp>
    </p:spTree>
    <p:extLst>
      <p:ext uri="{BB962C8B-B14F-4D97-AF65-F5344CB8AC3E}">
        <p14:creationId xmlns:p14="http://schemas.microsoft.com/office/powerpoint/2010/main" val="1430408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3882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is it about to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037963BD-1AEB-44A2-A262-389114B0EAE0}"/>
              </a:ext>
            </a:extLst>
          </p:cNvPr>
          <p:cNvGraphicFramePr>
            <a:graphicFrameLocks noChangeAspect="1"/>
          </p:cNvGraphicFramePr>
          <p:nvPr/>
        </p:nvGraphicFramePr>
        <p:xfrm>
          <a:off x="609701" y="1258631"/>
          <a:ext cx="8197737" cy="4925859"/>
        </p:xfrm>
        <a:graphic>
          <a:graphicData uri="http://schemas.openxmlformats.org/presentationml/2006/ole">
            <mc:AlternateContent xmlns:mc="http://schemas.openxmlformats.org/markup-compatibility/2006">
              <mc:Choice xmlns:v="urn:schemas-microsoft-com:vml" Requires="v">
                <p:oleObj name="Presentation" r:id="rId2" imgW="6096096" imgH="3429177" progId="PowerPoint.Show.12">
                  <p:embed/>
                </p:oleObj>
              </mc:Choice>
              <mc:Fallback>
                <p:oleObj name="Presentation" r:id="rId2" imgW="6096096" imgH="3429177" progId="PowerPoint.Show.12">
                  <p:embed/>
                  <p:pic>
                    <p:nvPicPr>
                      <p:cNvPr id="2" name="Object 1">
                        <a:hlinkClick r:id="" action="ppaction://ole?verb=0"/>
                        <a:extLst>
                          <a:ext uri="{FF2B5EF4-FFF2-40B4-BE49-F238E27FC236}">
                            <a16:creationId xmlns:a16="http://schemas.microsoft.com/office/drawing/2014/main" id="{037963BD-1AEB-44A2-A262-389114B0EAE0}"/>
                          </a:ext>
                        </a:extLst>
                      </p:cNvPr>
                      <p:cNvPicPr/>
                      <p:nvPr/>
                    </p:nvPicPr>
                    <p:blipFill>
                      <a:blip r:embed="rId3"/>
                      <a:stretch>
                        <a:fillRect/>
                      </a:stretch>
                    </p:blipFill>
                    <p:spPr>
                      <a:xfrm>
                        <a:off x="609701" y="1258631"/>
                        <a:ext cx="8197737" cy="492585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AB58C8C-B0DD-4AAF-9052-DF7844664CA1}"/>
              </a:ext>
            </a:extLst>
          </p:cNvPr>
          <p:cNvSpPr txBox="1"/>
          <p:nvPr/>
        </p:nvSpPr>
        <p:spPr>
          <a:xfrm>
            <a:off x="924232" y="845574"/>
            <a:ext cx="72430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Casava suffering from brown streak disease</a:t>
            </a:r>
          </a:p>
        </p:txBody>
      </p:sp>
      <p:sp>
        <p:nvSpPr>
          <p:cNvPr id="5" name="TextBox 4">
            <a:extLst>
              <a:ext uri="{FF2B5EF4-FFF2-40B4-BE49-F238E27FC236}">
                <a16:creationId xmlns:a16="http://schemas.microsoft.com/office/drawing/2014/main" id="{B34BEAB7-3C60-4B16-87F7-BE94B04D1195}"/>
              </a:ext>
            </a:extLst>
          </p:cNvPr>
          <p:cNvSpPr txBox="1"/>
          <p:nvPr/>
        </p:nvSpPr>
        <p:spPr>
          <a:xfrm>
            <a:off x="924232" y="5358579"/>
            <a:ext cx="733486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a:ea typeface="+mn-ea"/>
                <a:cs typeface="+mn-cs"/>
              </a:rPr>
              <a:t>In 2020 scientists in Kenya and Uganda engineered a CBSV resistant variety that </a:t>
            </a:r>
            <a:r>
              <a:rPr kumimoji="0" lang="en-US" sz="2400" b="0" i="0" u="none" strike="noStrike" kern="1200" cap="none" spc="0" normalizeH="0" baseline="0" noProof="0">
                <a:ln>
                  <a:noFill/>
                </a:ln>
                <a:solidFill>
                  <a:srgbClr val="00B050"/>
                </a:solidFill>
                <a:effectLst/>
                <a:uLnTx/>
                <a:uFillTx/>
                <a:latin typeface="Arial"/>
                <a:ea typeface="+mn-ea"/>
                <a:cs typeface="+mn-cs"/>
              </a:rPr>
              <a:t>is now approved </a:t>
            </a:r>
            <a:r>
              <a:rPr kumimoji="0" lang="en-US" sz="2400" b="0" i="0" u="none" strike="noStrike" kern="1200" cap="none" spc="0" normalizeH="0" baseline="0" noProof="0" dirty="0">
                <a:ln>
                  <a:noFill/>
                </a:ln>
                <a:solidFill>
                  <a:srgbClr val="00B050"/>
                </a:solidFill>
                <a:effectLst/>
                <a:uLnTx/>
                <a:uFillTx/>
                <a:latin typeface="Arial"/>
                <a:ea typeface="+mn-ea"/>
                <a:cs typeface="+mn-cs"/>
              </a:rPr>
              <a:t>for commercial production – at least in Kenya!</a:t>
            </a:r>
          </a:p>
        </p:txBody>
      </p:sp>
    </p:spTree>
    <p:extLst>
      <p:ext uri="{BB962C8B-B14F-4D97-AF65-F5344CB8AC3E}">
        <p14:creationId xmlns:p14="http://schemas.microsoft.com/office/powerpoint/2010/main" val="371149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879A6-2658-491A-BC5A-35D4E00A2541}"/>
              </a:ext>
            </a:extLst>
          </p:cNvPr>
          <p:cNvSpPr txBox="1"/>
          <p:nvPr/>
        </p:nvSpPr>
        <p:spPr>
          <a:xfrm>
            <a:off x="461639" y="1225118"/>
            <a:ext cx="8282866" cy="4770537"/>
          </a:xfrm>
          <a:prstGeom prst="rect">
            <a:avLst/>
          </a:prstGeom>
          <a:noFill/>
        </p:spPr>
        <p:txBody>
          <a:bodyPr wrap="square" rtlCol="0">
            <a:spAutoFit/>
          </a:bodyPr>
          <a:lstStyle/>
          <a:p>
            <a:pPr algn="ctr"/>
            <a:r>
              <a:rPr lang="en-US" sz="2400" dirty="0"/>
              <a:t>The term </a:t>
            </a:r>
            <a:r>
              <a:rPr lang="en-US" sz="2400" dirty="0">
                <a:solidFill>
                  <a:srgbClr val="FF0000"/>
                </a:solidFill>
              </a:rPr>
              <a:t>Genetically Modified Organism </a:t>
            </a:r>
            <a:r>
              <a:rPr lang="en-US" sz="2400" dirty="0"/>
              <a:t>is misleading</a:t>
            </a:r>
          </a:p>
          <a:p>
            <a:pPr algn="ctr"/>
            <a:endParaRPr lang="en-US" sz="2400" dirty="0"/>
          </a:p>
          <a:p>
            <a:pPr algn="ctr"/>
            <a:endParaRPr lang="en-US" sz="2400" dirty="0"/>
          </a:p>
          <a:p>
            <a:pPr algn="ctr"/>
            <a:endParaRPr lang="en-US" sz="2400" dirty="0"/>
          </a:p>
          <a:p>
            <a:pPr algn="ctr"/>
            <a:r>
              <a:rPr lang="en-US" sz="2400" dirty="0"/>
              <a:t>Every life form on this planet has been </a:t>
            </a:r>
            <a:r>
              <a:rPr lang="en-US" sz="2400" dirty="0">
                <a:solidFill>
                  <a:srgbClr val="FF0000"/>
                </a:solidFill>
              </a:rPr>
              <a:t>genetically modified </a:t>
            </a:r>
            <a:r>
              <a:rPr lang="en-US" sz="2400" dirty="0"/>
              <a:t>by evolution</a:t>
            </a:r>
          </a:p>
          <a:p>
            <a:pPr algn="ctr"/>
            <a:endParaRPr lang="en-US" sz="2400" dirty="0"/>
          </a:p>
          <a:p>
            <a:pPr algn="ctr"/>
            <a:endParaRPr lang="en-US" sz="2400" dirty="0"/>
          </a:p>
          <a:p>
            <a:pPr algn="ctr"/>
            <a:endParaRPr lang="en-US" sz="2400" dirty="0"/>
          </a:p>
          <a:p>
            <a:pPr algn="ctr"/>
            <a:r>
              <a:rPr lang="en-US" sz="2400" dirty="0"/>
              <a:t>Plant and animal breeding has been practiced for centuries and involves </a:t>
            </a:r>
            <a:r>
              <a:rPr lang="en-US" sz="2400" dirty="0">
                <a:solidFill>
                  <a:srgbClr val="FF0000"/>
                </a:solidFill>
              </a:rPr>
              <a:t>genetic modification</a:t>
            </a:r>
            <a:r>
              <a:rPr lang="en-US" sz="2400" dirty="0"/>
              <a:t>.  </a:t>
            </a:r>
          </a:p>
          <a:p>
            <a:endParaRPr lang="en-US" sz="2000" dirty="0"/>
          </a:p>
          <a:p>
            <a:endParaRPr lang="en-US" sz="2000" dirty="0"/>
          </a:p>
        </p:txBody>
      </p:sp>
      <p:sp>
        <p:nvSpPr>
          <p:cNvPr id="3" name="TextBox 2">
            <a:extLst>
              <a:ext uri="{FF2B5EF4-FFF2-40B4-BE49-F238E27FC236}">
                <a16:creationId xmlns:a16="http://schemas.microsoft.com/office/drawing/2014/main" id="{E404532A-4187-4296-9145-09519659FCC2}"/>
              </a:ext>
            </a:extLst>
          </p:cNvPr>
          <p:cNvSpPr txBox="1"/>
          <p:nvPr/>
        </p:nvSpPr>
        <p:spPr>
          <a:xfrm>
            <a:off x="1029810" y="3977195"/>
            <a:ext cx="7439487" cy="400110"/>
          </a:xfrm>
          <a:prstGeom prst="rect">
            <a:avLst/>
          </a:prstGeom>
          <a:noFill/>
        </p:spPr>
        <p:txBody>
          <a:bodyPr wrap="square" rtlCol="0">
            <a:spAutoFit/>
          </a:bodyPr>
          <a:lstStyle/>
          <a:p>
            <a:pPr algn="ctr"/>
            <a:endParaRPr lang="en-US" sz="2000" dirty="0">
              <a:solidFill>
                <a:srgbClr val="0070C0"/>
              </a:solidFill>
            </a:endParaRPr>
          </a:p>
        </p:txBody>
      </p:sp>
    </p:spTree>
    <p:extLst>
      <p:ext uri="{BB962C8B-B14F-4D97-AF65-F5344CB8AC3E}">
        <p14:creationId xmlns:p14="http://schemas.microsoft.com/office/powerpoint/2010/main" val="33403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635" y="1222519"/>
            <a:ext cx="8526065" cy="3370153"/>
          </a:xfrm>
          <a:prstGeom prst="rect">
            <a:avLst/>
          </a:prstGeom>
          <a:noFill/>
        </p:spPr>
        <p:txBody>
          <a:bodyPr wrap="square" rtlCol="0">
            <a:spAutoFit/>
          </a:bodyPr>
          <a:lstStyle/>
          <a:p>
            <a:pPr algn="ctr"/>
            <a:r>
              <a:rPr lang="en-US" sz="3300" dirty="0">
                <a:solidFill>
                  <a:srgbClr val="000000"/>
                </a:solidFill>
              </a:rPr>
              <a:t>The pesticide myth</a:t>
            </a:r>
          </a:p>
          <a:p>
            <a:endParaRPr lang="en-US" sz="1350" dirty="0">
              <a:solidFill>
                <a:srgbClr val="000000"/>
              </a:solidFill>
            </a:endParaRPr>
          </a:p>
          <a:p>
            <a:pPr algn="ctr"/>
            <a:r>
              <a:rPr lang="en-US" sz="3000" dirty="0" err="1">
                <a:solidFill>
                  <a:srgbClr val="FF0000"/>
                </a:solidFill>
              </a:rPr>
              <a:t>Bt</a:t>
            </a:r>
            <a:r>
              <a:rPr lang="en-US" sz="3000" dirty="0">
                <a:solidFill>
                  <a:srgbClr val="FF0000"/>
                </a:solidFill>
              </a:rPr>
              <a:t> cotton in India </a:t>
            </a:r>
          </a:p>
          <a:p>
            <a:endParaRPr lang="en-US" sz="1350" dirty="0">
              <a:solidFill>
                <a:srgbClr val="000000"/>
              </a:solidFill>
            </a:endParaRPr>
          </a:p>
          <a:p>
            <a:r>
              <a:rPr lang="en-US" sz="2700" dirty="0">
                <a:solidFill>
                  <a:schemeClr val="accent5">
                    <a:lumMod val="75000"/>
                  </a:schemeClr>
                </a:solidFill>
              </a:rPr>
              <a:t>                      </a:t>
            </a:r>
            <a:r>
              <a:rPr lang="en-US" sz="2400" dirty="0">
                <a:solidFill>
                  <a:schemeClr val="accent5">
                    <a:lumMod val="75000"/>
                  </a:schemeClr>
                </a:solidFill>
              </a:rPr>
              <a:t> pesticide use                  Yield per hectare</a:t>
            </a:r>
          </a:p>
          <a:p>
            <a:endParaRPr lang="en-US" sz="2400" dirty="0">
              <a:solidFill>
                <a:schemeClr val="accent5">
                  <a:lumMod val="75000"/>
                </a:schemeClr>
              </a:solidFill>
            </a:endParaRPr>
          </a:p>
          <a:p>
            <a:r>
              <a:rPr lang="en-US" sz="2400" dirty="0">
                <a:solidFill>
                  <a:schemeClr val="accent5">
                    <a:lumMod val="75000"/>
                  </a:schemeClr>
                </a:solidFill>
              </a:rPr>
              <a:t>2001             5,748 metric tons                     308 kg</a:t>
            </a:r>
          </a:p>
          <a:p>
            <a:pPr lvl="1"/>
            <a:endParaRPr lang="en-US" sz="2400" dirty="0">
              <a:solidFill>
                <a:schemeClr val="accent5">
                  <a:lumMod val="75000"/>
                </a:schemeClr>
              </a:solidFill>
            </a:endParaRPr>
          </a:p>
          <a:p>
            <a:r>
              <a:rPr lang="en-US" sz="2400" dirty="0">
                <a:solidFill>
                  <a:schemeClr val="accent5">
                    <a:lumMod val="75000"/>
                  </a:schemeClr>
                </a:solidFill>
              </a:rPr>
              <a:t>2013                222 metric tons                     550 kg</a:t>
            </a:r>
          </a:p>
        </p:txBody>
      </p:sp>
    </p:spTree>
    <p:extLst>
      <p:ext uri="{BB962C8B-B14F-4D97-AF65-F5344CB8AC3E}">
        <p14:creationId xmlns:p14="http://schemas.microsoft.com/office/powerpoint/2010/main" val="15794036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2470695" y="1603634"/>
            <a:ext cx="3912572" cy="2431046"/>
          </a:xfrm>
          <a:prstGeom prst="rect">
            <a:avLst/>
          </a:prstGeom>
          <a:ln w="19050">
            <a:noFill/>
          </a:ln>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478858" y="1566615"/>
            <a:ext cx="1922499" cy="2505084"/>
          </a:xfrm>
          <a:prstGeom prst="rect">
            <a:avLst/>
          </a:prstGeom>
          <a:ln w="19050">
            <a:solidFill>
              <a:schemeClr val="tx1"/>
            </a:solidFill>
          </a:ln>
        </p:spPr>
      </p:pic>
      <p:sp>
        <p:nvSpPr>
          <p:cNvPr id="2" name="TextBox 1">
            <a:extLst>
              <a:ext uri="{FF2B5EF4-FFF2-40B4-BE49-F238E27FC236}">
                <a16:creationId xmlns:a16="http://schemas.microsoft.com/office/drawing/2014/main" id="{34B0FD97-653F-4B13-A1F7-DD268E55A5B3}"/>
              </a:ext>
            </a:extLst>
          </p:cNvPr>
          <p:cNvSpPr txBox="1"/>
          <p:nvPr/>
        </p:nvSpPr>
        <p:spPr>
          <a:xfrm>
            <a:off x="1690256" y="4792701"/>
            <a:ext cx="6003636" cy="461665"/>
          </a:xfrm>
          <a:prstGeom prst="rect">
            <a:avLst/>
          </a:prstGeom>
          <a:noFill/>
        </p:spPr>
        <p:txBody>
          <a:bodyPr wrap="square" rtlCol="0">
            <a:spAutoFit/>
          </a:bodyPr>
          <a:lstStyle/>
          <a:p>
            <a:pPr defTabSz="514350">
              <a:defRPr/>
            </a:pPr>
            <a:r>
              <a:rPr lang="en-US" sz="2400">
                <a:solidFill>
                  <a:srgbClr val="00B050"/>
                </a:solidFill>
                <a:latin typeface="Times New Roman"/>
                <a:cs typeface="Times New Roman"/>
              </a:rPr>
              <a:t>https://www.supportprecisionagriculture.org/</a:t>
            </a:r>
            <a:endParaRPr lang="en-US" sz="2400" dirty="0">
              <a:solidFill>
                <a:srgbClr val="00B050"/>
              </a:solidFill>
              <a:latin typeface="Times New Roman"/>
              <a:cs typeface="Times New Roman"/>
            </a:endParaRPr>
          </a:p>
        </p:txBody>
      </p:sp>
      <p:pic>
        <p:nvPicPr>
          <p:cNvPr id="3" name="Picture 2">
            <a:extLst>
              <a:ext uri="{FF2B5EF4-FFF2-40B4-BE49-F238E27FC236}">
                <a16:creationId xmlns:a16="http://schemas.microsoft.com/office/drawing/2014/main" id="{8E4E4333-82D6-4EC7-B693-10C9F0FABE5D}"/>
              </a:ext>
            </a:extLst>
          </p:cNvPr>
          <p:cNvPicPr>
            <a:picLocks noChangeAspect="1"/>
          </p:cNvPicPr>
          <p:nvPr/>
        </p:nvPicPr>
        <p:blipFill>
          <a:blip r:embed="rId4"/>
          <a:stretch>
            <a:fillRect/>
          </a:stretch>
        </p:blipFill>
        <p:spPr>
          <a:xfrm>
            <a:off x="597302" y="1559469"/>
            <a:ext cx="1777802" cy="2505084"/>
          </a:xfrm>
          <a:prstGeom prst="rect">
            <a:avLst/>
          </a:prstGeom>
          <a:ln w="19050">
            <a:solidFill>
              <a:schemeClr val="tx1"/>
            </a:solidFill>
          </a:ln>
        </p:spPr>
      </p:pic>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85A6E-3E53-4653-9EB1-5F75534635FC}"/>
              </a:ext>
            </a:extLst>
          </p:cNvPr>
          <p:cNvSpPr txBox="1"/>
          <p:nvPr/>
        </p:nvSpPr>
        <p:spPr>
          <a:xfrm>
            <a:off x="754811" y="1889184"/>
            <a:ext cx="7634377" cy="3416320"/>
          </a:xfrm>
          <a:prstGeom prst="rect">
            <a:avLst/>
          </a:prstGeom>
          <a:noFill/>
        </p:spPr>
        <p:txBody>
          <a:bodyPr wrap="square" rtlCol="0">
            <a:spAutoFit/>
          </a:bodyPr>
          <a:lstStyle/>
          <a:p>
            <a:pPr algn="ctr"/>
            <a:r>
              <a:rPr lang="en-US" b="1" dirty="0">
                <a:solidFill>
                  <a:srgbClr val="FF0000"/>
                </a:solidFill>
              </a:rPr>
              <a:t>Hypocrisy abounds within the anti-GMO movement</a:t>
            </a:r>
          </a:p>
          <a:p>
            <a:pPr algn="ctr"/>
            <a:endParaRPr lang="en-US" dirty="0">
              <a:solidFill>
                <a:srgbClr val="FF0000"/>
              </a:solidFill>
            </a:endParaRPr>
          </a:p>
          <a:p>
            <a:endParaRPr lang="en-US" dirty="0"/>
          </a:p>
          <a:p>
            <a:pPr algn="ctr"/>
            <a:r>
              <a:rPr lang="en-US" dirty="0">
                <a:solidFill>
                  <a:srgbClr val="00B0F0"/>
                </a:solidFill>
              </a:rPr>
              <a:t>Why don’t they stop human insulin production for diabetics?</a:t>
            </a:r>
          </a:p>
          <a:p>
            <a:pPr algn="ctr"/>
            <a:endParaRPr lang="en-US" dirty="0">
              <a:solidFill>
                <a:srgbClr val="00B0F0"/>
              </a:solidFill>
            </a:endParaRPr>
          </a:p>
          <a:p>
            <a:pPr algn="ctr"/>
            <a:endParaRPr lang="en-US" dirty="0"/>
          </a:p>
          <a:p>
            <a:pPr algn="ctr"/>
            <a:r>
              <a:rPr lang="en-US" dirty="0">
                <a:solidFill>
                  <a:srgbClr val="00B0F0"/>
                </a:solidFill>
              </a:rPr>
              <a:t>Why do they accept vaccines for COVID-19 within 12 months of development?</a:t>
            </a:r>
          </a:p>
          <a:p>
            <a:pPr algn="ctr"/>
            <a:endParaRPr lang="en-US" dirty="0">
              <a:solidFill>
                <a:srgbClr val="00B0F0"/>
              </a:solidFill>
            </a:endParaRPr>
          </a:p>
          <a:p>
            <a:pPr algn="ctr"/>
            <a:endParaRPr lang="en-US" dirty="0"/>
          </a:p>
          <a:p>
            <a:pPr algn="ctr"/>
            <a:r>
              <a:rPr lang="en-US" dirty="0">
                <a:solidFill>
                  <a:srgbClr val="00B0F0"/>
                </a:solidFill>
              </a:rPr>
              <a:t>Why do they allow millions of tons of GMO products to be used to feed animals for human consumption?</a:t>
            </a:r>
          </a:p>
          <a:p>
            <a:endParaRPr lang="en-US" dirty="0"/>
          </a:p>
        </p:txBody>
      </p:sp>
    </p:spTree>
    <p:extLst>
      <p:ext uri="{BB962C8B-B14F-4D97-AF65-F5344CB8AC3E}">
        <p14:creationId xmlns:p14="http://schemas.microsoft.com/office/powerpoint/2010/main" val="102879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D656C-CC92-4FD7-96F8-4316EEB933F7}"/>
              </a:ext>
            </a:extLst>
          </p:cNvPr>
          <p:cNvSpPr txBox="1"/>
          <p:nvPr/>
        </p:nvSpPr>
        <p:spPr>
          <a:xfrm>
            <a:off x="1029810" y="896644"/>
            <a:ext cx="6738152" cy="461665"/>
          </a:xfrm>
          <a:prstGeom prst="rect">
            <a:avLst/>
          </a:prstGeom>
          <a:noFill/>
        </p:spPr>
        <p:txBody>
          <a:bodyPr wrap="square" rtlCol="0">
            <a:spAutoFit/>
          </a:bodyPr>
          <a:lstStyle/>
          <a:p>
            <a:pPr algn="ctr"/>
            <a:r>
              <a:rPr lang="en-US" sz="2400" dirty="0">
                <a:solidFill>
                  <a:schemeClr val="accent1">
                    <a:lumMod val="75000"/>
                  </a:schemeClr>
                </a:solidFill>
              </a:rPr>
              <a:t>Climate Ready Crops</a:t>
            </a:r>
          </a:p>
        </p:txBody>
      </p:sp>
      <p:sp>
        <p:nvSpPr>
          <p:cNvPr id="5" name="TextBox 4">
            <a:extLst>
              <a:ext uri="{FF2B5EF4-FFF2-40B4-BE49-F238E27FC236}">
                <a16:creationId xmlns:a16="http://schemas.microsoft.com/office/drawing/2014/main" id="{BA2B4769-28C2-40A2-A389-2D0052D9F914}"/>
              </a:ext>
            </a:extLst>
          </p:cNvPr>
          <p:cNvSpPr txBox="1"/>
          <p:nvPr/>
        </p:nvSpPr>
        <p:spPr>
          <a:xfrm>
            <a:off x="1265068" y="1597979"/>
            <a:ext cx="6613864" cy="1754326"/>
          </a:xfrm>
          <a:prstGeom prst="rect">
            <a:avLst/>
          </a:prstGeom>
          <a:noFill/>
        </p:spPr>
        <p:txBody>
          <a:bodyPr wrap="square" rtlCol="0">
            <a:spAutoFit/>
          </a:bodyPr>
          <a:lstStyle/>
          <a:p>
            <a:r>
              <a:rPr lang="en-US" dirty="0"/>
              <a:t>Julie Gray, </a:t>
            </a:r>
            <a:r>
              <a:rPr lang="en-US" dirty="0">
                <a:solidFill>
                  <a:schemeClr val="accent1">
                    <a:lumMod val="75000"/>
                  </a:schemeClr>
                </a:solidFill>
              </a:rPr>
              <a:t>Institute for Sustainable Food</a:t>
            </a:r>
            <a:r>
              <a:rPr lang="en-US" dirty="0"/>
              <a:t>, University of Sheffield, UK</a:t>
            </a:r>
          </a:p>
          <a:p>
            <a:endParaRPr lang="en-US" dirty="0"/>
          </a:p>
          <a:p>
            <a:r>
              <a:rPr lang="en-US" dirty="0"/>
              <a:t>Stomatal development has been manipulated to produce crops that require lower water inputs and have enhanced drought, disease, and salinity tolerance. Optimization and adoption of this technology could lead to reductions in GHG emissions of 1.67 GtCO</a:t>
            </a:r>
            <a:r>
              <a:rPr lang="en-US" baseline="-25000" dirty="0"/>
              <a:t>2</a:t>
            </a:r>
          </a:p>
        </p:txBody>
      </p:sp>
      <p:sp>
        <p:nvSpPr>
          <p:cNvPr id="6" name="TextBox 5">
            <a:extLst>
              <a:ext uri="{FF2B5EF4-FFF2-40B4-BE49-F238E27FC236}">
                <a16:creationId xmlns:a16="http://schemas.microsoft.com/office/drawing/2014/main" id="{995A5011-F308-4B00-A11A-CBA5DEBFD16D}"/>
              </a:ext>
            </a:extLst>
          </p:cNvPr>
          <p:cNvSpPr txBox="1"/>
          <p:nvPr/>
        </p:nvSpPr>
        <p:spPr>
          <a:xfrm>
            <a:off x="1340528" y="3773009"/>
            <a:ext cx="6738152" cy="2031325"/>
          </a:xfrm>
          <a:prstGeom prst="rect">
            <a:avLst/>
          </a:prstGeom>
          <a:noFill/>
        </p:spPr>
        <p:txBody>
          <a:bodyPr wrap="square" rtlCol="0">
            <a:spAutoFit/>
          </a:bodyPr>
          <a:lstStyle/>
          <a:p>
            <a:r>
              <a:rPr lang="en-US" dirty="0"/>
              <a:t>Tobias J. </a:t>
            </a:r>
            <a:r>
              <a:rPr lang="en-US" dirty="0" err="1"/>
              <a:t>Erb</a:t>
            </a:r>
            <a:r>
              <a:rPr lang="en-US" dirty="0"/>
              <a:t>, </a:t>
            </a:r>
            <a:r>
              <a:rPr lang="en-US" dirty="0">
                <a:solidFill>
                  <a:schemeClr val="accent1">
                    <a:lumMod val="75000"/>
                  </a:schemeClr>
                </a:solidFill>
              </a:rPr>
              <a:t>Max Planck Society</a:t>
            </a:r>
            <a:r>
              <a:rPr lang="en-US" dirty="0"/>
              <a:t>, Germany </a:t>
            </a:r>
          </a:p>
          <a:p>
            <a:endParaRPr lang="en-US" dirty="0"/>
          </a:p>
          <a:p>
            <a:r>
              <a:rPr lang="en-US" dirty="0"/>
              <a:t>Natural photosynthesis is limited by its CO2-fixation capabilities. Using  synthetic biology to introduce new-to-nature CO2-fixation pathways into crops could increase photosynthetic CO2 uptake by 20 to 60%, which translates to an increased uptake of 1.9 to 6.3 Gt C per year on a global scale. </a:t>
            </a:r>
          </a:p>
        </p:txBody>
      </p:sp>
    </p:spTree>
    <p:extLst>
      <p:ext uri="{BB962C8B-B14F-4D97-AF65-F5344CB8AC3E}">
        <p14:creationId xmlns:p14="http://schemas.microsoft.com/office/powerpoint/2010/main" val="712605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159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250948" y="5733257"/>
            <a:ext cx="5768765"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414EF4A-4B6E-4B21-8251-36364C77EF38}">
  <ds:schemaRefs>
    <ds:schemaRef ds:uri="http://schemas.microsoft.com/office/2006/documentManagement/types"/>
    <ds:schemaRef ds:uri="http://purl.org/dc/elements/1.1/"/>
    <ds:schemaRef ds:uri="http://schemas.microsoft.com/office/2006/metadata/properties"/>
    <ds:schemaRef ds:uri="387d7afa-6ac9-4adf-a19b-74a3b0a2b762"/>
    <ds:schemaRef ds:uri="f326c8d5-c302-4be2-b08c-80b3c4ffc93b"/>
    <ds:schemaRef ds:uri="http://schemas.microsoft.com/office/infopath/2007/PartnerControls"/>
    <ds:schemaRef ds:uri="http://schemas.openxmlformats.org/package/2006/metadata/core-properties"/>
    <ds:schemaRef ds:uri="http://purl.org/dc/dcmitype/"/>
    <ds:schemaRef ds:uri="808cda61-64c1-4cc2-8d52-d2ef7cb65ec5"/>
    <ds:schemaRef ds:uri="http://www.w3.org/XML/1998/namespace"/>
    <ds:schemaRef ds:uri="http://purl.org/dc/terms/"/>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15093</TotalTime>
  <Words>1389</Words>
  <Application>Microsoft Office PowerPoint</Application>
  <PresentationFormat>On-screen Show (4:3)</PresentationFormat>
  <Paragraphs>274</Paragraphs>
  <Slides>38</Slides>
  <Notes>2</Notes>
  <HiddenSlides>0</HiddenSlides>
  <MMClips>0</MMClips>
  <ScaleCrop>false</ScaleCrop>
  <HeadingPairs>
    <vt:vector size="8" baseType="variant">
      <vt:variant>
        <vt:lpstr>Fonts Used</vt:lpstr>
      </vt:variant>
      <vt:variant>
        <vt:i4>9</vt:i4>
      </vt:variant>
      <vt:variant>
        <vt:lpstr>Theme</vt:lpstr>
      </vt:variant>
      <vt:variant>
        <vt:i4>17</vt:i4>
      </vt:variant>
      <vt:variant>
        <vt:lpstr>Embedded OLE Servers</vt:lpstr>
      </vt:variant>
      <vt:variant>
        <vt:i4>1</vt:i4>
      </vt:variant>
      <vt:variant>
        <vt:lpstr>Slide Titles</vt:lpstr>
      </vt:variant>
      <vt:variant>
        <vt:i4>38</vt:i4>
      </vt:variant>
    </vt:vector>
  </HeadingPairs>
  <TitlesOfParts>
    <vt:vector size="65"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2_White Background w/Title</vt:lpstr>
      <vt:lpstr>1_Blue</vt:lpstr>
      <vt:lpstr>3_Office Theme</vt:lpstr>
      <vt:lpstr>2_Office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Food in Developing Countries</vt:lpstr>
      <vt:lpstr>The Real Problem</vt:lpstr>
      <vt:lpstr>The Green Parties Solution</vt:lpstr>
      <vt:lpstr>The Precautionary Principle</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251</cp:revision>
  <cp:lastPrinted>2022-04-15T15:09:47Z</cp:lastPrinted>
  <dcterms:created xsi:type="dcterms:W3CDTF">2014-10-03T15:19:54Z</dcterms:created>
  <dcterms:modified xsi:type="dcterms:W3CDTF">2022-07-05T22:30:19Z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